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0" r:id="rId7"/>
    <p:sldId id="284" r:id="rId8"/>
    <p:sldId id="282" r:id="rId9"/>
    <p:sldId id="301" r:id="rId10"/>
    <p:sldId id="273" r:id="rId11"/>
    <p:sldId id="302" r:id="rId12"/>
    <p:sldId id="265" r:id="rId13"/>
    <p:sldId id="274" r:id="rId14"/>
    <p:sldId id="298" r:id="rId15"/>
    <p:sldId id="266" r:id="rId16"/>
    <p:sldId id="300" r:id="rId17"/>
    <p:sldId id="267" r:id="rId18"/>
    <p:sldId id="296" r:id="rId19"/>
    <p:sldId id="286" r:id="rId20"/>
    <p:sldId id="297" r:id="rId21"/>
    <p:sldId id="288" r:id="rId22"/>
    <p:sldId id="299" r:id="rId23"/>
    <p:sldId id="281" r:id="rId24"/>
    <p:sldId id="293" r:id="rId25"/>
    <p:sldId id="294" r:id="rId26"/>
    <p:sldId id="295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1AB28-0A40-4CBC-9EED-1B2C972F2319}" type="datetimeFigureOut">
              <a:rPr lang="fr-FR" smtClean="0"/>
              <a:pPr/>
              <a:t>22/02/2022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09C1B-A97C-4EE5-AAC7-89E781D248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09C1B-A97C-4EE5-AAC7-89E781D248B4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2/22/2022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‹N°›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18" Type="http://schemas.openxmlformats.org/officeDocument/2006/relationships/image" Target="../media/image90.jpeg"/><Relationship Id="rId3" Type="http://schemas.openxmlformats.org/officeDocument/2006/relationships/image" Target="../media/image75.jpeg"/><Relationship Id="rId21" Type="http://schemas.openxmlformats.org/officeDocument/2006/relationships/image" Target="../media/image93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jpeg"/><Relationship Id="rId25" Type="http://schemas.openxmlformats.org/officeDocument/2006/relationships/image" Target="../media/image97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24" Type="http://schemas.openxmlformats.org/officeDocument/2006/relationships/image" Target="../media/image96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23" Type="http://schemas.openxmlformats.org/officeDocument/2006/relationships/image" Target="../media/image95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1722"/>
          <a:stretch>
            <a:fillRect/>
          </a:stretch>
        </p:blipFill>
        <p:spPr bwMode="auto">
          <a:xfrm>
            <a:off x="0" y="0"/>
            <a:ext cx="2239676" cy="301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3 infos sur le chocolat du temps des Mayas et des Aztèques - MayAzte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928934"/>
            <a:ext cx="2340293" cy="2674620"/>
          </a:xfrm>
          <a:prstGeom prst="rect">
            <a:avLst/>
          </a:prstGeom>
          <a:noFill/>
        </p:spPr>
      </p:pic>
      <p:pic>
        <p:nvPicPr>
          <p:cNvPr id="1031" name="Picture 7" descr="Art aztèque, Histoire du chocolat, Les ar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571612"/>
            <a:ext cx="1733977" cy="3341218"/>
          </a:xfrm>
          <a:prstGeom prst="rect">
            <a:avLst/>
          </a:prstGeom>
          <a:noFill/>
        </p:spPr>
      </p:pic>
      <p:sp>
        <p:nvSpPr>
          <p:cNvPr id="1037" name="AutoShape 13" descr="Histoire du chocolat | Portail du chocol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9" name="AutoShape 15" descr="Histoire du chocolat | Portail du chocol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1" name="AutoShape 17" descr="Histoire du chocolat | Portail du chocol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47" name="Picture 23" descr="Histoire du chocolat : origine et introduction en Fran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3929064"/>
            <a:ext cx="1840992" cy="2962847"/>
          </a:xfrm>
          <a:prstGeom prst="rect">
            <a:avLst/>
          </a:prstGeom>
          <a:noFill/>
        </p:spPr>
      </p:pic>
      <p:sp>
        <p:nvSpPr>
          <p:cNvPr id="18" name="ZoneTexte 17"/>
          <p:cNvSpPr txBox="1"/>
          <p:nvPr/>
        </p:nvSpPr>
        <p:spPr>
          <a:xfrm>
            <a:off x="5715008" y="1000108"/>
            <a:ext cx="157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Forte" pitchFamily="66" charset="0"/>
              </a:rPr>
              <a:t>Vins …</a:t>
            </a:r>
            <a:endParaRPr lang="fr-FR" sz="3600" dirty="0">
              <a:latin typeface="Forte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8596" y="5572140"/>
            <a:ext cx="3317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Forte" pitchFamily="66" charset="0"/>
              </a:rPr>
              <a:t>Et  CHOCOLATS</a:t>
            </a:r>
            <a:endParaRPr lang="fr-FR" sz="3600" dirty="0">
              <a:latin typeface="Forte" pitchFamily="66" charset="0"/>
            </a:endParaRPr>
          </a:p>
        </p:txBody>
      </p:sp>
      <p:pic>
        <p:nvPicPr>
          <p:cNvPr id="1053" name="Picture 29" descr="Vin de fond vin rouge avec des raisins noirs - Stock photo | Crushpixel"/>
          <p:cNvPicPr>
            <a:picLocks noChangeAspect="1" noChangeArrowheads="1"/>
          </p:cNvPicPr>
          <p:nvPr/>
        </p:nvPicPr>
        <p:blipFill>
          <a:blip r:embed="rId6" cstate="print"/>
          <a:srcRect l="53301"/>
          <a:stretch>
            <a:fillRect/>
          </a:stretch>
        </p:blipFill>
        <p:spPr bwMode="auto">
          <a:xfrm>
            <a:off x="7630042" y="0"/>
            <a:ext cx="1513958" cy="191059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85720" y="650083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rush Script MT" pitchFamily="66" charset="0"/>
              </a:rPr>
              <a:t>La Percée  mars 2022  T Pousse</a:t>
            </a:r>
            <a:endParaRPr lang="fr-FR" dirty="0">
              <a:latin typeface="Brush Script MT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142984"/>
            <a:ext cx="3104579" cy="212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 descr="Anhui — Wikipé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286124"/>
            <a:ext cx="1458289" cy="1238323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000100" y="214290"/>
            <a:ext cx="3317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Thé rouge   Chine </a:t>
            </a:r>
          </a:p>
          <a:p>
            <a:r>
              <a:rPr lang="fr-FR" dirty="0" err="1" smtClean="0"/>
              <a:t>Keemun</a:t>
            </a:r>
            <a:r>
              <a:rPr lang="fr-FR" dirty="0" smtClean="0"/>
              <a:t>  Mao Feng bio TFBOP</a:t>
            </a:r>
          </a:p>
          <a:p>
            <a:r>
              <a:rPr lang="fr-FR" dirty="0" smtClean="0"/>
              <a:t> Anhui Monts Huang Shan  500 m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85720" y="4714884"/>
            <a:ext cx="47863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Grand cru  jardin d’altitude  	</a:t>
            </a:r>
          </a:p>
          <a:p>
            <a:r>
              <a:rPr lang="fr-FR" sz="1600" dirty="0" smtClean="0"/>
              <a:t>Camellia petites feuilles courtes sombres torsadées</a:t>
            </a:r>
          </a:p>
          <a:p>
            <a:r>
              <a:rPr lang="fr-FR" sz="1600" dirty="0" smtClean="0"/>
              <a:t>Avril –sept  « un bourgeon une feuille »</a:t>
            </a:r>
          </a:p>
          <a:p>
            <a:r>
              <a:rPr lang="fr-FR" sz="1600" dirty="0" smtClean="0"/>
              <a:t>Pauvre en théine ,en tannin, riche en </a:t>
            </a:r>
            <a:r>
              <a:rPr lang="fr-FR" sz="1600" dirty="0" err="1" smtClean="0"/>
              <a:t>théaflavine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4-5’ à 90°:liqueur rouge orangée saveur chocolatée</a:t>
            </a:r>
          </a:p>
          <a:p>
            <a:r>
              <a:rPr lang="fr-FR" sz="1600" dirty="0" smtClean="0"/>
              <a:t>douce sans amertume, maltée, notes de miel</a:t>
            </a:r>
          </a:p>
          <a:p>
            <a:r>
              <a:rPr lang="fr-FR" sz="1600" dirty="0" smtClean="0"/>
              <a:t>Parfum d </a:t>
            </a:r>
            <a:r>
              <a:rPr lang="fr-FR" sz="1600" dirty="0" smtClean="0"/>
              <a:t>orchidée   14-24 euros 100g</a:t>
            </a:r>
            <a:endParaRPr lang="fr-FR" sz="1600" dirty="0" smtClean="0"/>
          </a:p>
          <a:p>
            <a:r>
              <a:rPr lang="fr-FR" sz="1600" dirty="0" smtClean="0"/>
              <a:t>Thé d’anniversaire de la Reine à Buckingham Palace </a:t>
            </a:r>
            <a:endParaRPr lang="fr-FR" sz="1600" dirty="0"/>
          </a:p>
        </p:txBody>
      </p:sp>
      <p:pic>
        <p:nvPicPr>
          <p:cNvPr id="21515" name="Picture 11" descr="Le mont Huangshan : comme un tableau à l&amp;#39;encre de Chine"/>
          <p:cNvPicPr>
            <a:picLocks noChangeAspect="1" noChangeArrowheads="1"/>
          </p:cNvPicPr>
          <p:nvPr/>
        </p:nvPicPr>
        <p:blipFill>
          <a:blip r:embed="rId4"/>
          <a:srcRect b="16577"/>
          <a:stretch>
            <a:fillRect/>
          </a:stretch>
        </p:blipFill>
        <p:spPr bwMode="auto">
          <a:xfrm>
            <a:off x="571472" y="3286124"/>
            <a:ext cx="2243328" cy="1250071"/>
          </a:xfrm>
          <a:prstGeom prst="rect">
            <a:avLst/>
          </a:prstGeom>
          <a:noFill/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5"/>
          <a:srcRect l="11258" t="4529" r="13403" b="2470"/>
          <a:stretch>
            <a:fillRect/>
          </a:stretch>
        </p:blipFill>
        <p:spPr bwMode="auto">
          <a:xfrm>
            <a:off x="6072198" y="1571612"/>
            <a:ext cx="2465226" cy="374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5715008" y="5429264"/>
            <a:ext cx="3428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Majorité </a:t>
            </a:r>
            <a:r>
              <a:rPr lang="fr-FR" sz="1600" dirty="0" err="1" smtClean="0"/>
              <a:t>Forastero</a:t>
            </a:r>
            <a:r>
              <a:rPr lang="fr-FR" sz="1600" dirty="0" smtClean="0"/>
              <a:t> : fruité fumé  </a:t>
            </a:r>
          </a:p>
          <a:p>
            <a:r>
              <a:rPr lang="fr-FR" sz="1600" dirty="0" smtClean="0"/>
              <a:t>légèrement acidulé f(x) sol</a:t>
            </a:r>
          </a:p>
          <a:p>
            <a:r>
              <a:rPr lang="fr-FR" sz="1600" dirty="0" smtClean="0"/>
              <a:t>Années 30  1</a:t>
            </a:r>
            <a:r>
              <a:rPr lang="fr-FR" sz="1600" baseline="30000" dirty="0" smtClean="0"/>
              <a:t>er</a:t>
            </a:r>
            <a:r>
              <a:rPr lang="fr-FR" sz="1600" dirty="0" smtClean="0"/>
              <a:t> </a:t>
            </a:r>
            <a:r>
              <a:rPr lang="fr-FR" sz="1600" dirty="0" err="1" smtClean="0"/>
              <a:t>prod</a:t>
            </a:r>
            <a:r>
              <a:rPr lang="fr-FR" sz="1600" dirty="0" smtClean="0"/>
              <a:t> -&gt; 6ème</a:t>
            </a:r>
          </a:p>
          <a:p>
            <a:endParaRPr lang="fr-FR" dirty="0" smtClean="0"/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6"/>
          <a:srcRect t="4941" b="7411"/>
          <a:stretch>
            <a:fillRect/>
          </a:stretch>
        </p:blipFill>
        <p:spPr bwMode="auto">
          <a:xfrm>
            <a:off x="6072198" y="0"/>
            <a:ext cx="2464594" cy="146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6938" t="4237" r="26938" b="424"/>
          <a:stretch>
            <a:fillRect/>
          </a:stretch>
        </p:blipFill>
        <p:spPr bwMode="auto">
          <a:xfrm>
            <a:off x="0" y="0"/>
            <a:ext cx="1728947" cy="688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4921" t="1695"/>
          <a:stretch>
            <a:fillRect/>
          </a:stretch>
        </p:blipFill>
        <p:spPr bwMode="auto">
          <a:xfrm>
            <a:off x="1714479" y="-2"/>
            <a:ext cx="2851640" cy="684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Cœur rouge symbole de l&amp;#39;amour - Guides - Amour de A à Z"/>
          <p:cNvPicPr>
            <a:picLocks noChangeAspect="1" noChangeArrowheads="1"/>
          </p:cNvPicPr>
          <p:nvPr/>
        </p:nvPicPr>
        <p:blipFill>
          <a:blip r:embed="rId4" cstate="print"/>
          <a:srcRect l="3754" t="17221" r="6257" b="9970"/>
          <a:stretch>
            <a:fillRect/>
          </a:stretch>
        </p:blipFill>
        <p:spPr bwMode="auto">
          <a:xfrm>
            <a:off x="3714744" y="5357826"/>
            <a:ext cx="673009" cy="75189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l="11436" t="3709" r="14867" b="17311"/>
          <a:stretch>
            <a:fillRect/>
          </a:stretch>
        </p:blipFill>
        <p:spPr bwMode="auto">
          <a:xfrm>
            <a:off x="5942409" y="2098070"/>
            <a:ext cx="3201591" cy="475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 descr="https://www.chococlic.com/photo/art/default/5220084-7789915.jpg?v=1363325338"/>
          <p:cNvPicPr>
            <a:picLocks noChangeAspect="1" noChangeArrowheads="1"/>
          </p:cNvPicPr>
          <p:nvPr/>
        </p:nvPicPr>
        <p:blipFill>
          <a:blip r:embed="rId6"/>
          <a:srcRect l="3590" t="3431" r="4787" b="10293"/>
          <a:stretch>
            <a:fillRect/>
          </a:stretch>
        </p:blipFill>
        <p:spPr bwMode="auto">
          <a:xfrm>
            <a:off x="5946617" y="0"/>
            <a:ext cx="3197383" cy="2100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0292" t="3709" r="14867" b="17311"/>
          <a:stretch>
            <a:fillRect/>
          </a:stretch>
        </p:blipFill>
        <p:spPr bwMode="auto">
          <a:xfrm>
            <a:off x="6505250" y="1214422"/>
            <a:ext cx="2638750" cy="386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4714876" y="5286388"/>
            <a:ext cx="4258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Belle saveur de châtaignes de fruits rouges</a:t>
            </a:r>
          </a:p>
          <a:p>
            <a:r>
              <a:rPr lang="fr-FR" sz="1600" dirty="0" smtClean="0"/>
              <a:t> cacao puissant  notes biscuitées </a:t>
            </a:r>
          </a:p>
          <a:p>
            <a:r>
              <a:rPr lang="fr-FR" sz="1600" dirty="0" smtClean="0"/>
              <a:t> </a:t>
            </a:r>
            <a:r>
              <a:rPr lang="fr-FR" sz="1600" dirty="0" err="1" smtClean="0"/>
              <a:t>Forastero</a:t>
            </a:r>
            <a:r>
              <a:rPr lang="fr-FR" sz="1600" dirty="0" smtClean="0"/>
              <a:t> d’origine brésilienne associé </a:t>
            </a:r>
            <a:r>
              <a:rPr lang="fr-FR" sz="1600" dirty="0" err="1" smtClean="0"/>
              <a:t>Trinitario</a:t>
            </a:r>
            <a:endParaRPr lang="fr-FR" sz="1600" dirty="0" smtClean="0"/>
          </a:p>
          <a:p>
            <a:r>
              <a:rPr lang="fr-FR" sz="1600" dirty="0" smtClean="0"/>
              <a:t>Épices douces arôme intense </a:t>
            </a:r>
          </a:p>
          <a:p>
            <a:r>
              <a:rPr lang="fr-FR" sz="1600" dirty="0" smtClean="0"/>
              <a:t>Pointe  d acidité</a:t>
            </a:r>
            <a:endParaRPr lang="fr-FR" sz="1600" dirty="0"/>
          </a:p>
        </p:txBody>
      </p:sp>
      <p:pic>
        <p:nvPicPr>
          <p:cNvPr id="23561" name="Picture 9" descr="https://www.chococlic.com/photo/art/default/5220084-7789915.jpg?v=1363325338"/>
          <p:cNvPicPr>
            <a:picLocks noChangeAspect="1" noChangeArrowheads="1"/>
          </p:cNvPicPr>
          <p:nvPr/>
        </p:nvPicPr>
        <p:blipFill>
          <a:blip r:embed="rId3"/>
          <a:srcRect l="3590" t="3431" r="4787" b="10293"/>
          <a:stretch>
            <a:fillRect/>
          </a:stretch>
        </p:blipFill>
        <p:spPr bwMode="auto">
          <a:xfrm>
            <a:off x="6497890" y="0"/>
            <a:ext cx="2646110" cy="173812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6938" t="4237" r="26938" b="424"/>
          <a:stretch>
            <a:fillRect/>
          </a:stretch>
        </p:blipFill>
        <p:spPr bwMode="auto">
          <a:xfrm>
            <a:off x="0" y="0"/>
            <a:ext cx="1728947" cy="688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2500298" y="62865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9.90 euros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785918" y="1643050"/>
            <a:ext cx="44871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Un vin enthousiasmant à forte dominante malbec issu </a:t>
            </a:r>
          </a:p>
          <a:p>
            <a:r>
              <a:rPr lang="fr-FR" sz="1400" dirty="0" smtClean="0"/>
              <a:t>de sélections massales</a:t>
            </a:r>
          </a:p>
          <a:p>
            <a:r>
              <a:rPr lang="fr-FR" sz="1400" dirty="0" smtClean="0"/>
              <a:t>Le charme opère d’emblée avec un nez fin et complexe </a:t>
            </a:r>
          </a:p>
          <a:p>
            <a:r>
              <a:rPr lang="fr-FR" sz="1400" dirty="0" smtClean="0"/>
              <a:t>de violette de fruits noirs et de chocolat mentholé</a:t>
            </a:r>
          </a:p>
          <a:p>
            <a:r>
              <a:rPr lang="fr-FR" sz="1400" dirty="0" smtClean="0"/>
              <a:t>on retrouve en bouche les petits fruits noirs bien mûrs </a:t>
            </a:r>
          </a:p>
          <a:p>
            <a:r>
              <a:rPr lang="fr-FR" sz="1400" dirty="0" smtClean="0"/>
              <a:t>enrobés dans une chair veloutée soutenus par </a:t>
            </a:r>
          </a:p>
          <a:p>
            <a:r>
              <a:rPr lang="fr-FR" sz="1400" dirty="0" smtClean="0"/>
              <a:t>des tannins fermes et saillants</a:t>
            </a:r>
          </a:p>
          <a:p>
            <a:r>
              <a:rPr lang="fr-FR" sz="1400" dirty="0" smtClean="0"/>
              <a:t>La finale d’une grande persistance déploie</a:t>
            </a:r>
          </a:p>
          <a:p>
            <a:r>
              <a:rPr lang="fr-FR" sz="1400" dirty="0" smtClean="0"/>
              <a:t> de fines notes anisées qui apportent fraîcheur et équilibre </a:t>
            </a:r>
          </a:p>
          <a:p>
            <a:r>
              <a:rPr lang="fr-FR" sz="1400" dirty="0" smtClean="0"/>
              <a:t>Beaucoup  d’allure et un solide potentiel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85918" y="500042"/>
            <a:ext cx="344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Château LAMOTHE MALBEC 2017</a:t>
            </a:r>
          </a:p>
          <a:p>
            <a:r>
              <a:rPr lang="fr-FR" dirty="0" smtClean="0"/>
              <a:t> 33710 LANSAC</a:t>
            </a:r>
            <a:endParaRPr lang="fr-FR" dirty="0"/>
          </a:p>
        </p:txBody>
      </p:sp>
      <p:pic>
        <p:nvPicPr>
          <p:cNvPr id="2054" name="Picture 6" descr="Coup de Coeur Guide Hachette 2021. Domaine de la Luol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214818"/>
            <a:ext cx="1904048" cy="1904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4557332" cy="25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1436" t="3709" r="16582" b="17311"/>
          <a:stretch>
            <a:fillRect/>
          </a:stretch>
        </p:blipFill>
        <p:spPr bwMode="auto">
          <a:xfrm>
            <a:off x="6769987" y="357166"/>
            <a:ext cx="2266007" cy="34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214282" y="142852"/>
            <a:ext cx="3038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« 57 Chocolat »  </a:t>
            </a:r>
          </a:p>
          <a:p>
            <a:r>
              <a:rPr lang="fr-FR" sz="2400" dirty="0" smtClean="0"/>
              <a:t>Kim &amp;Priscilla Addison</a:t>
            </a:r>
            <a:endParaRPr lang="fr-FR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02854" y="4726840"/>
            <a:ext cx="1616446" cy="130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/>
          <a:srcRect b="4124"/>
          <a:stretch>
            <a:fillRect/>
          </a:stretch>
        </p:blipFill>
        <p:spPr bwMode="auto">
          <a:xfrm rot="5400000">
            <a:off x="2985808" y="4800878"/>
            <a:ext cx="1629373" cy="117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071942"/>
            <a:ext cx="3040111" cy="23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 descr="POUR LA PREMIÈRE FOIS UN PAYS AFRICAIN (GHANA) IMPOSE UNE SANCTION  ÉCONOMIQUE A L&amp;#39;UNION EUROPÉENNE (SUISSE). | StartupANE"/>
          <p:cNvPicPr>
            <a:picLocks noChangeAspect="1" noChangeArrowheads="1"/>
          </p:cNvPicPr>
          <p:nvPr/>
        </p:nvPicPr>
        <p:blipFill>
          <a:blip r:embed="rId7"/>
          <a:srcRect l="3481" t="5964" b="16400"/>
          <a:stretch>
            <a:fillRect/>
          </a:stretch>
        </p:blipFill>
        <p:spPr bwMode="auto">
          <a:xfrm>
            <a:off x="5643570" y="4572008"/>
            <a:ext cx="3075852" cy="161214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22865" t="20997" r="29591" b="32196"/>
          <a:stretch>
            <a:fillRect/>
          </a:stretch>
        </p:blipFill>
        <p:spPr bwMode="auto">
          <a:xfrm>
            <a:off x="4947805" y="1875902"/>
            <a:ext cx="1590651" cy="15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17998" t="2167" r="10999" b="2601"/>
          <a:stretch>
            <a:fillRect/>
          </a:stretch>
        </p:blipFill>
        <p:spPr bwMode="auto">
          <a:xfrm>
            <a:off x="-1" y="-2"/>
            <a:ext cx="2224092" cy="688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61 Fine Chocolate ideas | fine chocolate, chocolate, cac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5496" y="0"/>
            <a:ext cx="4028504" cy="18882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 l="15271" t="6475" r="14725" b="9307"/>
          <a:stretch>
            <a:fillRect/>
          </a:stretch>
        </p:blipFill>
        <p:spPr bwMode="auto">
          <a:xfrm>
            <a:off x="7249455" y="1857364"/>
            <a:ext cx="189454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14546" y="1285860"/>
            <a:ext cx="371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 MASCAROU 2014 </a:t>
            </a:r>
          </a:p>
          <a:p>
            <a:r>
              <a:rPr lang="fr-FR" dirty="0" smtClean="0"/>
              <a:t>TAUTAVEL</a:t>
            </a:r>
          </a:p>
          <a:p>
            <a:r>
              <a:rPr lang="fr-FR" dirty="0" smtClean="0"/>
              <a:t>COTES du ROUSSILLON VILLAGES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5984" y="5072074"/>
            <a:ext cx="5357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Carignan 35% Syrah 35% Grenache 30%</a:t>
            </a:r>
          </a:p>
          <a:p>
            <a:r>
              <a:rPr lang="fr-FR" sz="1600" dirty="0" smtClean="0"/>
              <a:t>Cailloutis calcaires de pied de falaise pour </a:t>
            </a:r>
            <a:r>
              <a:rPr lang="fr-FR" sz="1600" dirty="0" err="1" smtClean="0"/>
              <a:t>carignan</a:t>
            </a:r>
            <a:r>
              <a:rPr lang="fr-FR" sz="1600" dirty="0" smtClean="0"/>
              <a:t> syrah </a:t>
            </a:r>
          </a:p>
          <a:p>
            <a:r>
              <a:rPr lang="fr-FR" sz="1600" dirty="0" smtClean="0"/>
              <a:t>Grès pour grenache </a:t>
            </a:r>
          </a:p>
          <a:p>
            <a:r>
              <a:rPr lang="fr-FR" sz="1600" dirty="0" smtClean="0"/>
              <a:t>Rendement &lt; 30hl/ha Vendanges manuelles </a:t>
            </a:r>
          </a:p>
          <a:p>
            <a:r>
              <a:rPr lang="fr-FR" sz="1600" dirty="0" smtClean="0"/>
              <a:t>Vinification traditionnelle: macération 3 semaines </a:t>
            </a:r>
          </a:p>
          <a:p>
            <a:r>
              <a:rPr lang="fr-FR" sz="1600" dirty="0" smtClean="0"/>
              <a:t>Elevage barriques vieilles 12mois puis cuves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57422" y="2285992"/>
            <a:ext cx="45017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Commune de </a:t>
            </a:r>
            <a:r>
              <a:rPr lang="fr-FR" sz="1600" dirty="0" err="1" smtClean="0"/>
              <a:t>Vingrau</a:t>
            </a:r>
            <a:r>
              <a:rPr lang="fr-FR" sz="1600" dirty="0" smtClean="0"/>
              <a:t> nord Roussillon</a:t>
            </a:r>
          </a:p>
          <a:p>
            <a:r>
              <a:rPr lang="fr-FR" sz="1600" dirty="0" smtClean="0"/>
              <a:t>Famille </a:t>
            </a:r>
            <a:r>
              <a:rPr lang="fr-FR" sz="1600" dirty="0" err="1" smtClean="0"/>
              <a:t>Razungles</a:t>
            </a:r>
            <a:r>
              <a:rPr lang="fr-FR" sz="1600" dirty="0" smtClean="0"/>
              <a:t> depuis un siècle </a:t>
            </a:r>
          </a:p>
          <a:p>
            <a:r>
              <a:rPr lang="fr-FR" sz="1600" dirty="0" smtClean="0"/>
              <a:t>Homme de Tautavel-&gt; Préhistoire !!!</a:t>
            </a:r>
          </a:p>
          <a:p>
            <a:r>
              <a:rPr lang="fr-FR" sz="1600" dirty="0" smtClean="0"/>
              <a:t>Oasis de vignes /océan minéral : pins ,chênes verts</a:t>
            </a:r>
          </a:p>
          <a:p>
            <a:r>
              <a:rPr lang="fr-FR" sz="1600" dirty="0" smtClean="0"/>
              <a:t>Alain  </a:t>
            </a:r>
            <a:r>
              <a:rPr lang="fr-FR" sz="1600" dirty="0" err="1" smtClean="0"/>
              <a:t>Razungles</a:t>
            </a:r>
            <a:r>
              <a:rPr lang="fr-FR" sz="1600" dirty="0" smtClean="0"/>
              <a:t> Pr d’œnologie 30ha en appellation</a:t>
            </a:r>
          </a:p>
          <a:p>
            <a:r>
              <a:rPr lang="fr-FR" sz="1600" dirty="0" smtClean="0"/>
              <a:t>Grappes sélectionnées -&gt; qualité optima</a:t>
            </a:r>
          </a:p>
          <a:p>
            <a:r>
              <a:rPr lang="fr-FR" sz="1600" dirty="0" smtClean="0"/>
              <a:t>Guide HACHETTE………</a:t>
            </a:r>
          </a:p>
          <a:p>
            <a:r>
              <a:rPr lang="fr-FR" sz="1600" dirty="0" smtClean="0"/>
              <a:t>Garde 5-7ans  </a:t>
            </a:r>
          </a:p>
          <a:p>
            <a:r>
              <a:rPr lang="fr-FR" sz="1600" dirty="0" smtClean="0"/>
              <a:t>Agriculture biologique </a:t>
            </a:r>
          </a:p>
          <a:p>
            <a:r>
              <a:rPr lang="fr-FR" sz="1600" dirty="0" smtClean="0"/>
              <a:t>RVF 92/100</a:t>
            </a:r>
            <a:endParaRPr lang="fr-FR" sz="1600" dirty="0"/>
          </a:p>
        </p:txBody>
      </p:sp>
      <p:pic>
        <p:nvPicPr>
          <p:cNvPr id="36869" name="Picture 5" descr="Château Les Pins Rouge, Le grand nom des Vins du Roussill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786190"/>
            <a:ext cx="672000" cy="685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5271" t="6475" r="14725" b="9307"/>
          <a:stretch>
            <a:fillRect/>
          </a:stretch>
        </p:blipFill>
        <p:spPr bwMode="auto">
          <a:xfrm>
            <a:off x="7249455" y="1857364"/>
            <a:ext cx="189454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61 Fine Chocolate ideas | fine chocolate, chocolate, cac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5496" y="0"/>
            <a:ext cx="4028504" cy="18882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Virage 9"/>
          <p:cNvSpPr/>
          <p:nvPr/>
        </p:nvSpPr>
        <p:spPr>
          <a:xfrm>
            <a:off x="6357950" y="1071546"/>
            <a:ext cx="214314" cy="428628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91910" y="5357826"/>
            <a:ext cx="36520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Piémont amazonien chaud  humide&gt;2500mm</a:t>
            </a:r>
          </a:p>
          <a:p>
            <a:r>
              <a:rPr lang="fr-FR" sz="1400" dirty="0" smtClean="0"/>
              <a:t>Cacaoyers sous couvert forestier</a:t>
            </a:r>
          </a:p>
          <a:p>
            <a:r>
              <a:rPr lang="fr-FR" sz="1400" dirty="0" smtClean="0"/>
              <a:t>Coopératives : </a:t>
            </a:r>
            <a:r>
              <a:rPr lang="fr-FR" sz="1400" dirty="0" err="1" smtClean="0"/>
              <a:t>criollo</a:t>
            </a:r>
            <a:r>
              <a:rPr lang="fr-FR" sz="1400" dirty="0" smtClean="0"/>
              <a:t> rouge et jaune Amazonas</a:t>
            </a:r>
          </a:p>
          <a:p>
            <a:r>
              <a:rPr lang="fr-FR" sz="1400" dirty="0" smtClean="0"/>
              <a:t>Aromes : notes vives acidulées  groseille </a:t>
            </a:r>
          </a:p>
          <a:p>
            <a:r>
              <a:rPr lang="fr-FR" sz="1400" dirty="0" smtClean="0"/>
              <a:t>fruits rouges, nuancées de miel ,pain d épices </a:t>
            </a:r>
          </a:p>
          <a:p>
            <a:r>
              <a:rPr lang="fr-FR" sz="1400" dirty="0" smtClean="0"/>
              <a:t>Finale boisée</a:t>
            </a:r>
            <a:endParaRPr lang="fr-FR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7998" t="2167" r="10999" b="2601"/>
          <a:stretch>
            <a:fillRect/>
          </a:stretch>
        </p:blipFill>
        <p:spPr bwMode="auto">
          <a:xfrm>
            <a:off x="-1" y="-2"/>
            <a:ext cx="2224092" cy="688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2285984" y="2714620"/>
            <a:ext cx="48846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Robe intense nuances grenat</a:t>
            </a:r>
          </a:p>
          <a:p>
            <a:r>
              <a:rPr lang="fr-FR" sz="1400" dirty="0" smtClean="0"/>
              <a:t>Nez puissant, cerises à l’eau de vie ,petits fruits rouges et noirs</a:t>
            </a:r>
          </a:p>
          <a:p>
            <a:r>
              <a:rPr lang="fr-FR" sz="1400" dirty="0" smtClean="0"/>
              <a:t> notes chocolatées et épicées </a:t>
            </a:r>
          </a:p>
          <a:p>
            <a:r>
              <a:rPr lang="fr-FR" sz="1400" dirty="0" smtClean="0"/>
              <a:t> Bouche charnue, gras du vin compensés par  tannins très droits </a:t>
            </a:r>
          </a:p>
          <a:p>
            <a:r>
              <a:rPr lang="fr-FR" sz="1400" dirty="0" smtClean="0"/>
              <a:t>étoffant la puissance et la longueur des arômes</a:t>
            </a:r>
          </a:p>
          <a:p>
            <a:r>
              <a:rPr lang="fr-FR" sz="1400" dirty="0" smtClean="0"/>
              <a:t>Décantation  indispensable  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2357422" y="6500834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10.80 euros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357422" y="1714488"/>
            <a:ext cx="3595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MASCAROU 2014 </a:t>
            </a:r>
          </a:p>
          <a:p>
            <a:r>
              <a:rPr lang="fr-FR" dirty="0" smtClean="0"/>
              <a:t>COTES du ROUSSILLON VILLAGES </a:t>
            </a:r>
          </a:p>
          <a:p>
            <a:r>
              <a:rPr lang="fr-FR" dirty="0" smtClean="0"/>
              <a:t>TAUTAVEL</a:t>
            </a:r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16851" t="468" r="3611" b="2339"/>
          <a:stretch>
            <a:fillRect/>
          </a:stretch>
        </p:blipFill>
        <p:spPr bwMode="auto">
          <a:xfrm>
            <a:off x="0" y="0"/>
            <a:ext cx="2188553" cy="688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5984" y="2285992"/>
            <a:ext cx="38576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Face à Vouvray rive gauche Loire  </a:t>
            </a:r>
          </a:p>
          <a:p>
            <a:r>
              <a:rPr lang="fr-FR" sz="1400" dirty="0" smtClean="0"/>
              <a:t>entre Amboise et Tours </a:t>
            </a:r>
          </a:p>
          <a:p>
            <a:r>
              <a:rPr lang="fr-FR" sz="1400" dirty="0" smtClean="0"/>
              <a:t>2016  Gel =&gt;  90%  perte</a:t>
            </a:r>
          </a:p>
          <a:p>
            <a:r>
              <a:rPr lang="fr-FR" sz="1400" dirty="0" smtClean="0"/>
              <a:t>Influence atlantique , exposition sud </a:t>
            </a:r>
          </a:p>
          <a:p>
            <a:r>
              <a:rPr lang="fr-FR" sz="1400" dirty="0" smtClean="0"/>
              <a:t>Sols caillouteux  tuffeau  , roche calcaire tendre</a:t>
            </a:r>
          </a:p>
          <a:p>
            <a:r>
              <a:rPr lang="fr-FR" sz="1400" dirty="0" smtClean="0"/>
              <a:t>Chenin(pineau de Loire)-&gt; vins secs demi secs </a:t>
            </a:r>
          </a:p>
          <a:p>
            <a:r>
              <a:rPr lang="fr-FR" sz="1400" dirty="0" smtClean="0"/>
              <a:t>moelleux  pétillants </a:t>
            </a:r>
          </a:p>
          <a:p>
            <a:r>
              <a:rPr lang="fr-FR" sz="1400" dirty="0" smtClean="0"/>
              <a:t>Pressurage puis fermentation alcoolique </a:t>
            </a:r>
          </a:p>
          <a:p>
            <a:r>
              <a:rPr lang="fr-FR" sz="1400" dirty="0" smtClean="0"/>
              <a:t>muids 600l 6- 10  mois </a:t>
            </a:r>
          </a:p>
          <a:p>
            <a:r>
              <a:rPr lang="fr-FR" sz="1400" dirty="0" smtClean="0"/>
              <a:t>Fermentation </a:t>
            </a:r>
            <a:r>
              <a:rPr lang="fr-FR" sz="1400" dirty="0" err="1" smtClean="0"/>
              <a:t>malolactique</a:t>
            </a:r>
            <a:r>
              <a:rPr lang="fr-FR" sz="1400" dirty="0" smtClean="0"/>
              <a:t>  -</a:t>
            </a:r>
          </a:p>
          <a:p>
            <a:r>
              <a:rPr lang="fr-FR" sz="1400" dirty="0" smtClean="0"/>
              <a:t>70g/l sucre</a:t>
            </a:r>
          </a:p>
          <a:p>
            <a:r>
              <a:rPr lang="fr-FR" sz="1400" dirty="0" smtClean="0"/>
              <a:t>Elevages /lies fines </a:t>
            </a:r>
            <a:endParaRPr lang="fr-FR" sz="1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1016" t="3036" r="1016" b="3036"/>
          <a:stretch>
            <a:fillRect/>
          </a:stretch>
        </p:blipFill>
        <p:spPr bwMode="auto">
          <a:xfrm>
            <a:off x="6540525" y="357166"/>
            <a:ext cx="2603475" cy="167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13939" t="17345" r="19836" b="10891"/>
          <a:stretch>
            <a:fillRect/>
          </a:stretch>
        </p:blipFill>
        <p:spPr bwMode="auto">
          <a:xfrm>
            <a:off x="6564687" y="2571744"/>
            <a:ext cx="2579313" cy="371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14546" y="428604"/>
            <a:ext cx="34290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 smtClean="0"/>
              <a:t>Montlouis</a:t>
            </a:r>
            <a:r>
              <a:rPr lang="fr-FR" sz="3200" dirty="0" smtClean="0"/>
              <a:t> /Loire</a:t>
            </a:r>
          </a:p>
          <a:p>
            <a:r>
              <a:rPr lang="fr-FR" dirty="0" smtClean="0"/>
              <a:t>           François  </a:t>
            </a:r>
            <a:r>
              <a:rPr lang="fr-FR" dirty="0" err="1" smtClean="0"/>
              <a:t>Chidaine</a:t>
            </a:r>
            <a:r>
              <a:rPr lang="fr-FR" dirty="0" smtClean="0"/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5984" y="5715016"/>
            <a:ext cx="457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Coté désaltérant  ferme et soyeux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5984" y="5500702"/>
            <a:ext cx="3423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Effervescents : pomme, brioche, fruits secs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3939" t="17345" r="19836" b="10891"/>
          <a:stretch>
            <a:fillRect/>
          </a:stretch>
        </p:blipFill>
        <p:spPr bwMode="auto">
          <a:xfrm>
            <a:off x="6572264" y="1928802"/>
            <a:ext cx="2445901" cy="352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 l="1016" t="3036" r="1016" b="3036"/>
          <a:stretch>
            <a:fillRect/>
          </a:stretch>
        </p:blipFill>
        <p:spPr bwMode="auto">
          <a:xfrm>
            <a:off x="6540525" y="142852"/>
            <a:ext cx="2603475" cy="167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6286512" y="5786454"/>
            <a:ext cx="2651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Xocolatl</a:t>
            </a:r>
            <a:r>
              <a:rPr lang="fr-FR" sz="1400" dirty="0" smtClean="0"/>
              <a:t>  :cadeau de </a:t>
            </a:r>
            <a:r>
              <a:rPr lang="fr-FR" sz="1400" dirty="0" err="1" smtClean="0"/>
              <a:t>Quetzalcoatl</a:t>
            </a:r>
            <a:endParaRPr lang="fr-FR" sz="1400" dirty="0" smtClean="0"/>
          </a:p>
          <a:p>
            <a:r>
              <a:rPr lang="fr-FR" sz="1400" dirty="0" smtClean="0"/>
              <a:t> </a:t>
            </a:r>
            <a:r>
              <a:rPr lang="fr-FR" sz="1400" dirty="0" err="1" smtClean="0"/>
              <a:t>criollo</a:t>
            </a:r>
            <a:r>
              <a:rPr lang="fr-FR" sz="1400" dirty="0" smtClean="0"/>
              <a:t>+</a:t>
            </a:r>
            <a:r>
              <a:rPr lang="fr-FR" sz="1400" dirty="0" err="1" smtClean="0"/>
              <a:t>forastero</a:t>
            </a:r>
            <a:endParaRPr lang="fr-FR" sz="1400" dirty="0" smtClean="0"/>
          </a:p>
          <a:p>
            <a:r>
              <a:rPr lang="fr-FR" sz="1400" dirty="0" smtClean="0"/>
              <a:t>Toffee , caramel 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857488" y="357166"/>
            <a:ext cx="29514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/>
              <a:t>Montlouis</a:t>
            </a:r>
            <a:r>
              <a:rPr lang="fr-FR" sz="3200" dirty="0" smtClean="0"/>
              <a:t> /Loire</a:t>
            </a:r>
          </a:p>
          <a:p>
            <a:r>
              <a:rPr lang="fr-FR" dirty="0" smtClean="0"/>
              <a:t>                  F </a:t>
            </a:r>
            <a:r>
              <a:rPr lang="fr-FR" dirty="0" err="1" smtClean="0"/>
              <a:t>Chidaine</a:t>
            </a:r>
            <a:r>
              <a:rPr lang="fr-FR" dirty="0" smtClean="0"/>
              <a:t>  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214546" y="2000240"/>
            <a:ext cx="4367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Robe limpide et brillante </a:t>
            </a:r>
          </a:p>
          <a:p>
            <a:r>
              <a:rPr lang="fr-FR" sz="1400" dirty="0" smtClean="0"/>
              <a:t>Jeune : jaune paille clair gagne en densité avec l’âge</a:t>
            </a:r>
          </a:p>
          <a:p>
            <a:r>
              <a:rPr lang="fr-FR" sz="1400" dirty="0" smtClean="0"/>
              <a:t>-&gt;or quand moelleux .Années  riches-&gt; or soutenu </a:t>
            </a:r>
          </a:p>
          <a:p>
            <a:r>
              <a:rPr lang="fr-FR" sz="1400" dirty="0" smtClean="0"/>
              <a:t>Nez jeune floral et fruit: verveine giroflée, bergamote</a:t>
            </a:r>
          </a:p>
          <a:p>
            <a:r>
              <a:rPr lang="fr-FR" sz="1400" dirty="0" smtClean="0"/>
              <a:t>Amande amère évolue -&gt; fruits exotiques mangue </a:t>
            </a:r>
            <a:r>
              <a:rPr lang="fr-FR" sz="1400" dirty="0" err="1" smtClean="0"/>
              <a:t>litchee</a:t>
            </a:r>
            <a:endParaRPr lang="fr-FR" sz="1400" dirty="0" smtClean="0"/>
          </a:p>
          <a:p>
            <a:r>
              <a:rPr lang="fr-FR" sz="1400" dirty="0" smtClean="0"/>
              <a:t>Moelleux :miel, coing , ananas confit  </a:t>
            </a:r>
          </a:p>
          <a:p>
            <a:r>
              <a:rPr lang="fr-FR" sz="1400" dirty="0" smtClean="0"/>
              <a:t>Petite vivacité en bouche: fraicheur gaieté</a:t>
            </a:r>
          </a:p>
          <a:p>
            <a:r>
              <a:rPr lang="fr-FR" sz="1400" dirty="0" smtClean="0"/>
              <a:t>Acidité fin de bouche « sublime » qui fait oublier le sucre</a:t>
            </a:r>
          </a:p>
          <a:p>
            <a:r>
              <a:rPr lang="fr-FR" sz="1400" dirty="0" smtClean="0"/>
              <a:t>Très équilibré </a:t>
            </a:r>
          </a:p>
          <a:p>
            <a:r>
              <a:rPr lang="fr-FR" sz="1400" dirty="0" smtClean="0"/>
              <a:t>« Vins de taffetas » dixit Rabelais </a:t>
            </a:r>
            <a:endParaRPr lang="fr-FR" sz="14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 l="16851" t="468" r="3611" b="2339"/>
          <a:stretch>
            <a:fillRect/>
          </a:stretch>
        </p:blipFill>
        <p:spPr bwMode="auto">
          <a:xfrm>
            <a:off x="-8" y="-5"/>
            <a:ext cx="2188553" cy="688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2857488" y="6429396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30 euros </a:t>
            </a:r>
            <a:endParaRPr lang="fr-FR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4713" t="3483" r="15633" b="435"/>
          <a:stretch>
            <a:fillRect/>
          </a:stretch>
        </p:blipFill>
        <p:spPr bwMode="auto">
          <a:xfrm>
            <a:off x="0" y="-2"/>
            <a:ext cx="2372313" cy="691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1864" t="7037" r="9604" b="7451"/>
          <a:stretch>
            <a:fillRect/>
          </a:stretch>
        </p:blipFill>
        <p:spPr bwMode="auto">
          <a:xfrm>
            <a:off x="6842083" y="2143116"/>
            <a:ext cx="2301917" cy="342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428860" y="428604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Porto </a:t>
            </a:r>
            <a:r>
              <a:rPr lang="fr-FR" dirty="0" err="1" smtClean="0"/>
              <a:t>Tawny</a:t>
            </a:r>
            <a:r>
              <a:rPr lang="fr-FR" dirty="0" smtClean="0"/>
              <a:t> Medium Dry</a:t>
            </a:r>
          </a:p>
          <a:p>
            <a:r>
              <a:rPr lang="fr-FR" dirty="0" err="1" smtClean="0"/>
              <a:t>Quinta</a:t>
            </a:r>
            <a:r>
              <a:rPr lang="fr-FR" dirty="0" smtClean="0"/>
              <a:t> da  </a:t>
            </a:r>
            <a:r>
              <a:rPr lang="fr-FR" dirty="0" err="1" smtClean="0"/>
              <a:t>Infatado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Picture 9" descr="São Tomé : la Chine met 800 millions de dollars dans un port géa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306" y="71414"/>
            <a:ext cx="2851694" cy="182568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357422" y="1500174"/>
            <a:ext cx="55247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Récolte manuelle, mélanges de vieilles vignes</a:t>
            </a:r>
          </a:p>
          <a:p>
            <a:r>
              <a:rPr lang="fr-FR" sz="1400" dirty="0" smtClean="0"/>
              <a:t>20 variétés /6ha sols schistes pauvres </a:t>
            </a:r>
          </a:p>
          <a:p>
            <a:r>
              <a:rPr lang="fr-FR" sz="1400" dirty="0" smtClean="0"/>
              <a:t>Serra di Cima -Serra di Douro</a:t>
            </a:r>
          </a:p>
          <a:p>
            <a:r>
              <a:rPr lang="fr-FR" sz="1400" dirty="0" smtClean="0"/>
              <a:t>Récolte 20/09-&gt; 3 semaines</a:t>
            </a:r>
          </a:p>
          <a:p>
            <a:r>
              <a:rPr lang="fr-FR" sz="1400" dirty="0" smtClean="0"/>
              <a:t>Raisins en partie égrappés foulés aux pieds </a:t>
            </a:r>
          </a:p>
          <a:p>
            <a:r>
              <a:rPr lang="fr-FR" sz="1400" dirty="0" smtClean="0"/>
              <a:t> fermentés en « </a:t>
            </a:r>
            <a:r>
              <a:rPr lang="fr-FR" sz="1400" dirty="0" err="1" smtClean="0"/>
              <a:t>lagares</a:t>
            </a:r>
            <a:r>
              <a:rPr lang="fr-FR" sz="1400" dirty="0" smtClean="0"/>
              <a:t> » </a:t>
            </a:r>
          </a:p>
          <a:p>
            <a:r>
              <a:rPr lang="fr-FR" sz="1400" dirty="0" smtClean="0"/>
              <a:t>Fermentation longue =&gt;Portos plus secs </a:t>
            </a:r>
          </a:p>
          <a:p>
            <a:r>
              <a:rPr lang="fr-FR" sz="1400" dirty="0" smtClean="0"/>
              <a:t>Arrêt de la fermentation par adjonction d’eau de vie</a:t>
            </a:r>
          </a:p>
          <a:p>
            <a:r>
              <a:rPr lang="fr-FR" sz="1400" dirty="0" smtClean="0"/>
              <a:t>Elevage en vieilles pipas : tonneau de bois 550l</a:t>
            </a:r>
          </a:p>
          <a:p>
            <a:r>
              <a:rPr lang="fr-FR" sz="1400" dirty="0" smtClean="0"/>
              <a:t>utilisé pour le vieillissement , idéal pour les </a:t>
            </a:r>
            <a:r>
              <a:rPr lang="fr-FR" sz="1400" dirty="0" err="1" smtClean="0"/>
              <a:t>tawnies</a:t>
            </a:r>
            <a:endParaRPr lang="fr-FR" sz="1400" dirty="0" smtClean="0"/>
          </a:p>
          <a:p>
            <a:r>
              <a:rPr lang="fr-FR" sz="1400" dirty="0" smtClean="0"/>
              <a:t>car l’oxydation est favorisée par l’orientation horizontale,</a:t>
            </a:r>
          </a:p>
          <a:p>
            <a:r>
              <a:rPr lang="fr-FR" sz="1400" dirty="0" smtClean="0"/>
              <a:t>sa plus petite capacité et ses douves plus fines </a:t>
            </a:r>
          </a:p>
          <a:p>
            <a:r>
              <a:rPr lang="fr-FR" sz="1400" dirty="0" smtClean="0"/>
              <a:t>par rapport a l’énorme réservoir </a:t>
            </a:r>
            <a:r>
              <a:rPr lang="fr-FR" sz="1400" dirty="0" err="1" smtClean="0"/>
              <a:t>tonel</a:t>
            </a:r>
            <a:r>
              <a:rPr lang="fr-FR" sz="1400" dirty="0" smtClean="0"/>
              <a:t> ou </a:t>
            </a:r>
            <a:r>
              <a:rPr lang="fr-FR" sz="1400" dirty="0" err="1" smtClean="0"/>
              <a:t>balseiro</a:t>
            </a:r>
            <a:endParaRPr lang="fr-FR" sz="1400" dirty="0" smtClean="0"/>
          </a:p>
          <a:p>
            <a:r>
              <a:rPr lang="fr-FR" sz="1400" dirty="0" smtClean="0"/>
              <a:t>utilisé pour les rubis ou les vintage</a:t>
            </a:r>
          </a:p>
          <a:p>
            <a:r>
              <a:rPr lang="fr-FR" sz="1400" dirty="0" smtClean="0"/>
              <a:t>25000bouteilles /an</a:t>
            </a:r>
          </a:p>
          <a:p>
            <a:r>
              <a:rPr lang="fr-FR" sz="1400" dirty="0" smtClean="0"/>
              <a:t> </a:t>
            </a:r>
            <a:endParaRPr lang="fr-FR" sz="14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/>
          <a:srcRect l="5291" r="5291" b="13694"/>
          <a:stretch>
            <a:fillRect/>
          </a:stretch>
        </p:blipFill>
        <p:spPr bwMode="auto">
          <a:xfrm>
            <a:off x="2643174" y="4929198"/>
            <a:ext cx="3491996" cy="186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0169" t="7037" r="8474" b="7451"/>
          <a:stretch>
            <a:fillRect/>
          </a:stretch>
        </p:blipFill>
        <p:spPr bwMode="auto">
          <a:xfrm>
            <a:off x="6429388" y="1571612"/>
            <a:ext cx="2384755" cy="342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1" name="Picture 9" descr="São Tomé : la Chine met 800 millions de dollars dans un port gé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0"/>
            <a:ext cx="2357438" cy="150876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429256" y="5286388"/>
            <a:ext cx="33954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Amelonado</a:t>
            </a:r>
            <a:r>
              <a:rPr lang="fr-FR" sz="1400" dirty="0" smtClean="0"/>
              <a:t>: sols volcaniques potasse azote</a:t>
            </a:r>
          </a:p>
          <a:p>
            <a:r>
              <a:rPr lang="fr-FR" sz="1400" dirty="0" smtClean="0"/>
              <a:t>2024m ombre grands arbres</a:t>
            </a:r>
          </a:p>
          <a:p>
            <a:r>
              <a:rPr lang="fr-FR" sz="1400" dirty="0" smtClean="0"/>
              <a:t>Petits planteurs </a:t>
            </a:r>
          </a:p>
          <a:p>
            <a:r>
              <a:rPr lang="fr-FR" sz="1400" dirty="0" smtClean="0"/>
              <a:t>Floral herbacé cannelle soupçon de thé </a:t>
            </a:r>
          </a:p>
          <a:p>
            <a:r>
              <a:rPr lang="fr-FR" sz="1400" dirty="0" smtClean="0"/>
              <a:t>fruits rouges abricots agrumes </a:t>
            </a:r>
          </a:p>
          <a:p>
            <a:r>
              <a:rPr lang="fr-FR" sz="1400" dirty="0" smtClean="0"/>
              <a:t>Longueur en bouche persistante complexe  </a:t>
            </a:r>
            <a:endParaRPr lang="fr-FR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4713" t="3483" r="15633" b="435"/>
          <a:stretch>
            <a:fillRect/>
          </a:stretch>
        </p:blipFill>
        <p:spPr bwMode="auto">
          <a:xfrm>
            <a:off x="0" y="-2"/>
            <a:ext cx="2372313" cy="691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571736" y="1357298"/>
            <a:ext cx="3661580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dirty="0" smtClean="0"/>
          </a:p>
          <a:p>
            <a:r>
              <a:rPr lang="fr-FR" sz="1400" dirty="0" smtClean="0"/>
              <a:t>Région Porto en </a:t>
            </a:r>
            <a:r>
              <a:rPr lang="fr-FR" sz="1400" dirty="0" err="1" smtClean="0"/>
              <a:t>Duriense</a:t>
            </a:r>
            <a:endParaRPr lang="fr-FR" sz="1400" dirty="0" smtClean="0"/>
          </a:p>
          <a:p>
            <a:r>
              <a:rPr lang="fr-FR" sz="1400" dirty="0" smtClean="0"/>
              <a:t> 5 cépages :</a:t>
            </a:r>
            <a:r>
              <a:rPr lang="fr-FR" sz="1400" dirty="0" err="1" smtClean="0"/>
              <a:t>Touriga</a:t>
            </a:r>
            <a:r>
              <a:rPr lang="fr-FR" sz="1400" dirty="0" smtClean="0"/>
              <a:t> </a:t>
            </a:r>
            <a:r>
              <a:rPr lang="fr-FR" sz="1400" dirty="0" err="1" smtClean="0"/>
              <a:t>Nacional</a:t>
            </a:r>
            <a:r>
              <a:rPr lang="fr-FR" sz="1400" dirty="0" smtClean="0"/>
              <a:t>, </a:t>
            </a:r>
            <a:r>
              <a:rPr lang="fr-FR" sz="1400" dirty="0" err="1" smtClean="0"/>
              <a:t>Touriga</a:t>
            </a:r>
            <a:r>
              <a:rPr lang="fr-FR" sz="1400" dirty="0" smtClean="0"/>
              <a:t> Franca </a:t>
            </a:r>
          </a:p>
          <a:p>
            <a:r>
              <a:rPr lang="fr-FR" sz="1400" dirty="0" smtClean="0"/>
              <a:t>Tinto </a:t>
            </a:r>
            <a:r>
              <a:rPr lang="fr-FR" sz="1400" dirty="0" err="1" smtClean="0"/>
              <a:t>Roriz</a:t>
            </a:r>
            <a:r>
              <a:rPr lang="fr-FR" sz="1400" dirty="0" smtClean="0"/>
              <a:t>, T Cao ,T </a:t>
            </a:r>
            <a:r>
              <a:rPr lang="fr-FR" sz="1400" dirty="0" err="1" smtClean="0"/>
              <a:t>Barroca</a:t>
            </a:r>
            <a:endParaRPr lang="fr-FR" sz="1400" dirty="0" smtClean="0"/>
          </a:p>
          <a:p>
            <a:r>
              <a:rPr lang="fr-FR" sz="1400" dirty="0" smtClean="0"/>
              <a:t>Vignoble unique embouteillé au domaine</a:t>
            </a:r>
          </a:p>
          <a:p>
            <a:r>
              <a:rPr lang="fr-FR" sz="1400" dirty="0" smtClean="0"/>
              <a:t>Fini demi sec  &gt; Portos </a:t>
            </a:r>
          </a:p>
          <a:p>
            <a:r>
              <a:rPr lang="fr-FR" sz="1400" dirty="0" smtClean="0"/>
              <a:t>Assemblage 2-3 millésimes vieilli en « tonies » </a:t>
            </a:r>
          </a:p>
          <a:p>
            <a:r>
              <a:rPr lang="fr-FR" sz="1400" dirty="0" smtClean="0"/>
              <a:t>Plus léger que le Ruby</a:t>
            </a:r>
          </a:p>
          <a:p>
            <a:endParaRPr lang="fr-FR" sz="1400" dirty="0" smtClean="0"/>
          </a:p>
          <a:p>
            <a:r>
              <a:rPr lang="fr-FR" sz="1400" dirty="0" smtClean="0"/>
              <a:t>Robe fauve</a:t>
            </a:r>
          </a:p>
          <a:p>
            <a:r>
              <a:rPr lang="fr-FR" sz="1400" dirty="0" smtClean="0"/>
              <a:t> Nez de fruits secs </a:t>
            </a:r>
            <a:r>
              <a:rPr lang="fr-FR" sz="1400" smtClean="0"/>
              <a:t>et d’épices </a:t>
            </a:r>
            <a:endParaRPr lang="fr-FR" sz="1400" dirty="0" smtClean="0"/>
          </a:p>
          <a:p>
            <a:r>
              <a:rPr lang="fr-FR" sz="1400" dirty="0" smtClean="0"/>
              <a:t>Bouche douce alliant fraicheur </a:t>
            </a:r>
          </a:p>
          <a:p>
            <a:r>
              <a:rPr lang="fr-FR" sz="1400" dirty="0" smtClean="0"/>
              <a:t>et maturation de l'âge </a:t>
            </a:r>
            <a:r>
              <a:rPr lang="fr-FR" sz="1400" dirty="0" err="1" smtClean="0"/>
              <a:t>IIaire</a:t>
            </a:r>
            <a:r>
              <a:rPr lang="fr-FR" sz="1400" dirty="0" smtClean="0"/>
              <a:t> à un élevage</a:t>
            </a:r>
          </a:p>
          <a:p>
            <a:r>
              <a:rPr lang="fr-FR" sz="1400" dirty="0" smtClean="0"/>
              <a:t>en vieux bois &gt; 50 ans   </a:t>
            </a:r>
          </a:p>
          <a:p>
            <a:r>
              <a:rPr lang="fr-FR" sz="1400" dirty="0" smtClean="0"/>
              <a:t>Notes de caramel écossais  fruits noirs chocolat</a:t>
            </a:r>
          </a:p>
          <a:p>
            <a:r>
              <a:rPr lang="fr-FR" sz="1400" dirty="0" smtClean="0"/>
              <a:t>Épicé boisé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28860" y="6357958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18.80euros 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500298" y="285728"/>
            <a:ext cx="259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Porto </a:t>
            </a:r>
            <a:r>
              <a:rPr lang="fr-FR" dirty="0" err="1" smtClean="0"/>
              <a:t>Tawny</a:t>
            </a:r>
            <a:r>
              <a:rPr lang="fr-FR" dirty="0" smtClean="0"/>
              <a:t> Medium Dry</a:t>
            </a:r>
          </a:p>
          <a:p>
            <a:r>
              <a:rPr lang="fr-FR" dirty="0" err="1" smtClean="0"/>
              <a:t>Quinta</a:t>
            </a:r>
            <a:r>
              <a:rPr lang="fr-FR" dirty="0" smtClean="0"/>
              <a:t> da  </a:t>
            </a:r>
            <a:r>
              <a:rPr lang="fr-FR" dirty="0" err="1" smtClean="0"/>
              <a:t>Infatado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Le chocolat à Versailles | Château de Versail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364" name="AutoShape 4" descr="Le chocolat à Versailles | Château de Versail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366" name="AutoShape 6" descr="Le chocolat à Versailles | Château de Versail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368" name="AutoShape 8" descr="Le chocolat à Versailles | Château de Versail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370" name="Picture 10" descr="1768 en France — Wikipé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714488"/>
            <a:ext cx="2731008" cy="1857085"/>
          </a:xfrm>
          <a:prstGeom prst="rect">
            <a:avLst/>
          </a:prstGeom>
          <a:noFill/>
        </p:spPr>
      </p:pic>
      <p:pic>
        <p:nvPicPr>
          <p:cNvPr id="15372" name="Picture 12" descr="Le Pays Basque, première terre du chocolat en France | J'aime mon patrimoine"/>
          <p:cNvPicPr>
            <a:picLocks noChangeAspect="1" noChangeArrowheads="1"/>
          </p:cNvPicPr>
          <p:nvPr/>
        </p:nvPicPr>
        <p:blipFill>
          <a:blip r:embed="rId3"/>
          <a:srcRect l="3000" t="1890" r="5999" b="3780"/>
          <a:stretch>
            <a:fillRect/>
          </a:stretch>
        </p:blipFill>
        <p:spPr bwMode="auto">
          <a:xfrm>
            <a:off x="1071538" y="3000372"/>
            <a:ext cx="1967604" cy="1617305"/>
          </a:xfrm>
          <a:prstGeom prst="rect">
            <a:avLst/>
          </a:prstGeom>
          <a:noFill/>
        </p:spPr>
      </p:pic>
      <p:pic>
        <p:nvPicPr>
          <p:cNvPr id="15374" name="Picture 14" descr="Le chocolat dans la société et dans son contexte - Tout Savoir sur le  Chocolat | Blog Le-Chocolat.fr"/>
          <p:cNvPicPr>
            <a:picLocks noChangeAspect="1" noChangeArrowheads="1"/>
          </p:cNvPicPr>
          <p:nvPr/>
        </p:nvPicPr>
        <p:blipFill>
          <a:blip r:embed="rId4" cstate="print"/>
          <a:srcRect l="3740" t="2953" r="6299" b="3691"/>
          <a:stretch>
            <a:fillRect/>
          </a:stretch>
        </p:blipFill>
        <p:spPr bwMode="auto">
          <a:xfrm>
            <a:off x="6572264" y="2000240"/>
            <a:ext cx="1809727" cy="2504032"/>
          </a:xfrm>
          <a:prstGeom prst="rect">
            <a:avLst/>
          </a:prstGeom>
          <a:noFill/>
        </p:spPr>
      </p:pic>
      <p:sp>
        <p:nvSpPr>
          <p:cNvPr id="15376" name="AutoShape 16" descr="1519 : Cortès débarque chez les Aztèques - Le Meilleur Blog Sur Les  Recettes De Gâteaux Au Chocolat"/>
          <p:cNvSpPr>
            <a:spLocks noChangeAspect="1" noChangeArrowheads="1"/>
          </p:cNvSpPr>
          <p:nvPr/>
        </p:nvSpPr>
        <p:spPr bwMode="auto">
          <a:xfrm>
            <a:off x="155575" y="-731838"/>
            <a:ext cx="3000375" cy="1533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Picture 19" descr="44 idées de Cacao | histoire du chocolat, cacao, aztequ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" y="1"/>
            <a:ext cx="1898904" cy="3019044"/>
          </a:xfrm>
          <a:prstGeom prst="rect">
            <a:avLst/>
          </a:prstGeom>
          <a:noFill/>
        </p:spPr>
      </p:pic>
      <p:pic>
        <p:nvPicPr>
          <p:cNvPr id="11" name="Picture 11" descr="Histoire du chocolat en Espagne — Wikipé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571876"/>
            <a:ext cx="3170931" cy="2112472"/>
          </a:xfrm>
          <a:prstGeom prst="rect">
            <a:avLst/>
          </a:prstGeom>
          <a:noFill/>
        </p:spPr>
      </p:pic>
      <p:pic>
        <p:nvPicPr>
          <p:cNvPr id="15378" name="Picture 18" descr="Plaque en alu , publicité Vintage &amp;quot; Chocolat Menier &amp;quot;"/>
          <p:cNvPicPr>
            <a:picLocks noChangeAspect="1" noChangeArrowheads="1"/>
          </p:cNvPicPr>
          <p:nvPr/>
        </p:nvPicPr>
        <p:blipFill>
          <a:blip r:embed="rId7" cstate="print"/>
          <a:srcRect l="17480" r="17480"/>
          <a:stretch>
            <a:fillRect/>
          </a:stretch>
        </p:blipFill>
        <p:spPr bwMode="auto">
          <a:xfrm>
            <a:off x="7558114" y="4419600"/>
            <a:ext cx="1585886" cy="2438400"/>
          </a:xfrm>
          <a:prstGeom prst="rect">
            <a:avLst/>
          </a:prstGeom>
          <a:noFill/>
        </p:spPr>
      </p:pic>
      <p:pic>
        <p:nvPicPr>
          <p:cNvPr id="13" name="Picture 21" descr="Histoire du chocolat | Portail du chocolat"/>
          <p:cNvPicPr>
            <a:picLocks noChangeAspect="1" noChangeArrowheads="1"/>
          </p:cNvPicPr>
          <p:nvPr/>
        </p:nvPicPr>
        <p:blipFill>
          <a:blip r:embed="rId8"/>
          <a:srcRect l="2634" t="4295" r="3951" b="4295"/>
          <a:stretch>
            <a:fillRect/>
          </a:stretch>
        </p:blipFill>
        <p:spPr bwMode="auto">
          <a:xfrm>
            <a:off x="1857356" y="1071546"/>
            <a:ext cx="2126588" cy="1271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8115" t="2172" r="24703"/>
          <a:stretch>
            <a:fillRect/>
          </a:stretch>
        </p:blipFill>
        <p:spPr bwMode="auto">
          <a:xfrm>
            <a:off x="-1" y="-3"/>
            <a:ext cx="2124986" cy="689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La provenance des fèves de cacao de Saint Domingue"/>
          <p:cNvPicPr>
            <a:picLocks noChangeAspect="1" noChangeArrowheads="1"/>
          </p:cNvPicPr>
          <p:nvPr/>
        </p:nvPicPr>
        <p:blipFill>
          <a:blip r:embed="rId3" cstate="print"/>
          <a:srcRect l="4188" t="3431" r="4787" b="10293"/>
          <a:stretch>
            <a:fillRect/>
          </a:stretch>
        </p:blipFill>
        <p:spPr bwMode="auto">
          <a:xfrm>
            <a:off x="6643702" y="142852"/>
            <a:ext cx="2355002" cy="155706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9053" t="4095" r="12448" b="4914"/>
          <a:stretch>
            <a:fillRect/>
          </a:stretch>
        </p:blipFill>
        <p:spPr bwMode="auto">
          <a:xfrm>
            <a:off x="6643702" y="1714488"/>
            <a:ext cx="2397435" cy="383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5984" y="214290"/>
            <a:ext cx="2428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MAURY</a:t>
            </a:r>
          </a:p>
          <a:p>
            <a:r>
              <a:rPr lang="fr-FR" dirty="0" smtClean="0"/>
              <a:t>La </a:t>
            </a:r>
            <a:r>
              <a:rPr lang="fr-FR" dirty="0" err="1" smtClean="0"/>
              <a:t>Preceptorie</a:t>
            </a:r>
            <a:r>
              <a:rPr lang="fr-FR" dirty="0" smtClean="0"/>
              <a:t>  2018 </a:t>
            </a:r>
          </a:p>
          <a:p>
            <a:r>
              <a:rPr lang="fr-FR" dirty="0" smtClean="0"/>
              <a:t>Cuvée  Aurélie </a:t>
            </a:r>
            <a:endParaRPr lang="fr-F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5000636"/>
            <a:ext cx="2536317" cy="168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2214546" y="2000240"/>
            <a:ext cx="439049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1600" dirty="0" err="1" smtClean="0"/>
              <a:t>VDN:Mutage</a:t>
            </a:r>
            <a:r>
              <a:rPr lang="fr-FR" sz="1600" dirty="0" smtClean="0"/>
              <a:t> par adjonction d’eau de vie </a:t>
            </a:r>
          </a:p>
          <a:p>
            <a:r>
              <a:rPr lang="fr-FR" sz="1600" dirty="0" smtClean="0"/>
              <a:t>Arnaud  de Villeneuve (Montpellier)</a:t>
            </a:r>
          </a:p>
          <a:p>
            <a:r>
              <a:rPr lang="fr-FR" sz="1600" dirty="0" smtClean="0"/>
              <a:t>Grenache noir Carignan Syrah </a:t>
            </a:r>
          </a:p>
          <a:p>
            <a:r>
              <a:rPr lang="fr-FR" sz="1600" dirty="0" smtClean="0"/>
              <a:t>Marnes noires et schistes noirs restituant la nuit </a:t>
            </a:r>
          </a:p>
          <a:p>
            <a:r>
              <a:rPr lang="fr-FR" sz="1600" dirty="0" smtClean="0"/>
              <a:t> la chaleur emmagasinée =&gt; raisins très riches</a:t>
            </a:r>
          </a:p>
          <a:p>
            <a:r>
              <a:rPr lang="fr-FR" sz="1600" dirty="0" smtClean="0"/>
              <a:t> en sucres </a:t>
            </a:r>
          </a:p>
          <a:p>
            <a:r>
              <a:rPr lang="fr-FR" sz="1600" dirty="0" smtClean="0"/>
              <a:t>Maury Vintage Récolte Rancio Hors d’</a:t>
            </a:r>
            <a:r>
              <a:rPr lang="fr-FR" sz="1600" dirty="0" err="1" smtClean="0"/>
              <a:t>age</a:t>
            </a:r>
            <a:r>
              <a:rPr lang="fr-FR" sz="1600" dirty="0" smtClean="0"/>
              <a:t> Grenat</a:t>
            </a:r>
            <a:endParaRPr lang="fr-FR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9053" t="4095" r="12448" b="4914"/>
          <a:stretch>
            <a:fillRect/>
          </a:stretch>
        </p:blipFill>
        <p:spPr bwMode="auto">
          <a:xfrm>
            <a:off x="6429388" y="1714488"/>
            <a:ext cx="2347495" cy="37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 descr="La provenance des fèves de cacao de Saint Domingue"/>
          <p:cNvPicPr>
            <a:picLocks noChangeAspect="1" noChangeArrowheads="1"/>
          </p:cNvPicPr>
          <p:nvPr/>
        </p:nvPicPr>
        <p:blipFill>
          <a:blip r:embed="rId3" cstate="print"/>
          <a:srcRect l="4188" t="3431" r="4787" b="10293"/>
          <a:stretch>
            <a:fillRect/>
          </a:stretch>
        </p:blipFill>
        <p:spPr bwMode="auto">
          <a:xfrm>
            <a:off x="6429388" y="142852"/>
            <a:ext cx="2355002" cy="155706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294869" y="5500702"/>
            <a:ext cx="3849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Cacao </a:t>
            </a:r>
            <a:r>
              <a:rPr lang="fr-FR" dirty="0" err="1" smtClean="0"/>
              <a:t>hispaniola</a:t>
            </a:r>
            <a:r>
              <a:rPr lang="fr-FR" dirty="0" smtClean="0"/>
              <a:t> </a:t>
            </a:r>
            <a:r>
              <a:rPr lang="fr-FR" dirty="0" err="1" smtClean="0"/>
              <a:t>forastero</a:t>
            </a:r>
            <a:r>
              <a:rPr lang="fr-FR" dirty="0" smtClean="0"/>
              <a:t> + </a:t>
            </a:r>
            <a:r>
              <a:rPr lang="fr-FR" dirty="0" err="1" smtClean="0"/>
              <a:t>criollo</a:t>
            </a:r>
            <a:endParaRPr lang="fr-FR" dirty="0" smtClean="0"/>
          </a:p>
          <a:p>
            <a:r>
              <a:rPr lang="fr-FR" dirty="0" smtClean="0"/>
              <a:t>Terre sombre généreuse</a:t>
            </a:r>
          </a:p>
          <a:p>
            <a:r>
              <a:rPr lang="fr-FR" dirty="0" smtClean="0"/>
              <a:t>Épicé fruits exotiques</a:t>
            </a:r>
          </a:p>
          <a:p>
            <a:r>
              <a:rPr lang="fr-FR" dirty="0" smtClean="0"/>
              <a:t>Belle  amertume  Longue finale florale 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18115" t="2172" r="24703"/>
          <a:stretch>
            <a:fillRect/>
          </a:stretch>
        </p:blipFill>
        <p:spPr bwMode="auto">
          <a:xfrm>
            <a:off x="-1" y="-3"/>
            <a:ext cx="2124986" cy="689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2285984" y="500042"/>
            <a:ext cx="217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MAURY</a:t>
            </a:r>
          </a:p>
          <a:p>
            <a:r>
              <a:rPr lang="fr-FR" dirty="0" smtClean="0"/>
              <a:t>La </a:t>
            </a:r>
            <a:r>
              <a:rPr lang="fr-FR" dirty="0" err="1" smtClean="0"/>
              <a:t>Preceptorie</a:t>
            </a:r>
            <a:r>
              <a:rPr lang="fr-FR" dirty="0" smtClean="0"/>
              <a:t>  2018 </a:t>
            </a:r>
          </a:p>
          <a:p>
            <a:r>
              <a:rPr lang="fr-FR" dirty="0" smtClean="0"/>
              <a:t>Cuvée  Aurélie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14546" y="1571612"/>
            <a:ext cx="36471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Maury Grenat </a:t>
            </a:r>
          </a:p>
          <a:p>
            <a:r>
              <a:rPr lang="fr-FR" dirty="0" smtClean="0"/>
              <a:t>100% Grenache noir </a:t>
            </a:r>
          </a:p>
          <a:p>
            <a:r>
              <a:rPr lang="fr-FR" dirty="0" smtClean="0"/>
              <a:t>T° 12-13°-&gt;17°</a:t>
            </a:r>
          </a:p>
          <a:p>
            <a:r>
              <a:rPr lang="fr-FR" dirty="0" smtClean="0"/>
              <a:t>Bouche intense tonique</a:t>
            </a:r>
          </a:p>
          <a:p>
            <a:r>
              <a:rPr lang="fr-FR" dirty="0" smtClean="0"/>
              <a:t>Long harmonieux pointe de pruneau</a:t>
            </a:r>
          </a:p>
          <a:p>
            <a:r>
              <a:rPr lang="fr-FR" dirty="0" smtClean="0"/>
              <a:t> coing ,petits fruits rouges ,cacao</a:t>
            </a:r>
          </a:p>
          <a:p>
            <a:r>
              <a:rPr lang="fr-FR" dirty="0" smtClean="0"/>
              <a:t>Vin dense doux savoureux </a:t>
            </a:r>
            <a:endParaRPr lang="fr-FR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/>
          <a:srcRect l="12325" t="14374" r="5478" b="7610"/>
          <a:stretch>
            <a:fillRect/>
          </a:stretch>
        </p:blipFill>
        <p:spPr bwMode="auto">
          <a:xfrm>
            <a:off x="2357422" y="4071942"/>
            <a:ext cx="1707093" cy="262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" y="-17"/>
            <a:ext cx="3248979" cy="435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l="8515" t="4674" r="13756" b="6010"/>
          <a:stretch>
            <a:fillRect/>
          </a:stretch>
        </p:blipFill>
        <p:spPr bwMode="auto">
          <a:xfrm>
            <a:off x="3286116" y="2357430"/>
            <a:ext cx="1785950" cy="18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t="28112" r="5612" b="17849"/>
          <a:stretch>
            <a:fillRect/>
          </a:stretch>
        </p:blipFill>
        <p:spPr bwMode="auto">
          <a:xfrm>
            <a:off x="-20" y="4357669"/>
            <a:ext cx="3216397" cy="239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5"/>
          <a:srcRect l="4802" t="2230" r="686"/>
          <a:stretch>
            <a:fillRect/>
          </a:stretch>
        </p:blipFill>
        <p:spPr bwMode="auto">
          <a:xfrm>
            <a:off x="6267055" y="0"/>
            <a:ext cx="2876945" cy="183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l="6649" t="3525" r="10229" b="11750"/>
          <a:stretch>
            <a:fillRect/>
          </a:stretch>
        </p:blipFill>
        <p:spPr bwMode="auto">
          <a:xfrm>
            <a:off x="6277022" y="1857364"/>
            <a:ext cx="2866978" cy="381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 t="28112" r="5612" b="17849"/>
          <a:stretch>
            <a:fillRect/>
          </a:stretch>
        </p:blipFill>
        <p:spPr bwMode="auto">
          <a:xfrm>
            <a:off x="2786050" y="0"/>
            <a:ext cx="1798322" cy="133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" y="-9"/>
            <a:ext cx="2815782" cy="377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0" y="3857628"/>
            <a:ext cx="46434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« Origine »  en gaélique « ruisseau qui murmure » </a:t>
            </a:r>
          </a:p>
          <a:p>
            <a:r>
              <a:rPr lang="fr-FR" sz="1600" dirty="0" smtClean="0"/>
              <a:t>vieilli exclusivement en fut d’</a:t>
            </a:r>
            <a:r>
              <a:rPr lang="fr-FR" sz="1600" dirty="0" err="1" smtClean="0"/>
              <a:t>Oloroso</a:t>
            </a:r>
            <a:endParaRPr lang="fr-FR" sz="1600" dirty="0" smtClean="0"/>
          </a:p>
          <a:p>
            <a:r>
              <a:rPr lang="fr-FR" sz="1600" dirty="0" smtClean="0"/>
              <a:t>Assemblage whiskies âgés de 8-15 ans </a:t>
            </a:r>
          </a:p>
          <a:p>
            <a:r>
              <a:rPr lang="fr-FR" sz="1600" dirty="0" smtClean="0"/>
              <a:t>Mis en bouteilles ° naturel 60° non filtré à froid </a:t>
            </a:r>
          </a:p>
          <a:p>
            <a:r>
              <a:rPr lang="fr-FR" sz="1600" dirty="0" smtClean="0"/>
              <a:t>1</a:t>
            </a:r>
            <a:r>
              <a:rPr lang="fr-FR" sz="1600" baseline="30000" dirty="0" smtClean="0"/>
              <a:t>er</a:t>
            </a:r>
            <a:r>
              <a:rPr lang="fr-FR" sz="1600" dirty="0" smtClean="0"/>
              <a:t> nez chocolat noir puis café torréfié</a:t>
            </a:r>
          </a:p>
          <a:p>
            <a:r>
              <a:rPr lang="fr-FR" sz="1600" dirty="0" smtClean="0"/>
              <a:t>-&gt; amandes grillées , zestes d’oranges ,figues</a:t>
            </a:r>
          </a:p>
          <a:p>
            <a:r>
              <a:rPr lang="fr-FR" sz="1600" dirty="0" smtClean="0"/>
              <a:t>cannelle, bois du sherry</a:t>
            </a:r>
          </a:p>
          <a:p>
            <a:r>
              <a:rPr lang="fr-FR" sz="1600" dirty="0" smtClean="0"/>
              <a:t>En bouche : épices gingembre, clou de girofle</a:t>
            </a:r>
          </a:p>
          <a:p>
            <a:r>
              <a:rPr lang="fr-FR" sz="1600" dirty="0" smtClean="0"/>
              <a:t>Timide retour notes d agrumes </a:t>
            </a:r>
          </a:p>
          <a:p>
            <a:r>
              <a:rPr lang="fr-FR" sz="1600" dirty="0" smtClean="0"/>
              <a:t>Retour en force  du chocolat noir , noix </a:t>
            </a:r>
          </a:p>
          <a:p>
            <a:r>
              <a:rPr lang="fr-FR" sz="1600" dirty="0" smtClean="0"/>
              <a:t>Belle longueur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 l="8515" t="4674" r="13756" b="6010"/>
          <a:stretch>
            <a:fillRect/>
          </a:stretch>
        </p:blipFill>
        <p:spPr bwMode="auto">
          <a:xfrm>
            <a:off x="2786050" y="1357298"/>
            <a:ext cx="1785950" cy="18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9206" t="3525" r="10229" b="11750"/>
          <a:stretch>
            <a:fillRect/>
          </a:stretch>
        </p:blipFill>
        <p:spPr bwMode="auto">
          <a:xfrm>
            <a:off x="5857884" y="1357298"/>
            <a:ext cx="2381784" cy="327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6"/>
          <a:srcRect l="4802" t="2230" r="686"/>
          <a:stretch>
            <a:fillRect/>
          </a:stretch>
        </p:blipFill>
        <p:spPr bwMode="auto">
          <a:xfrm>
            <a:off x="5857884" y="0"/>
            <a:ext cx="2380966" cy="151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4643438" y="4714884"/>
            <a:ext cx="4357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Graines retrouvées poteries plateaux andins</a:t>
            </a:r>
          </a:p>
          <a:p>
            <a:r>
              <a:rPr lang="fr-FR" sz="1600" dirty="0" err="1" smtClean="0"/>
              <a:t>Arriba</a:t>
            </a:r>
            <a:r>
              <a:rPr lang="fr-FR" sz="1600" dirty="0" smtClean="0"/>
              <a:t> </a:t>
            </a:r>
            <a:r>
              <a:rPr lang="fr-FR" sz="1600" dirty="0" err="1" smtClean="0"/>
              <a:t>Nacional</a:t>
            </a:r>
            <a:r>
              <a:rPr lang="fr-FR" sz="1600" dirty="0" smtClean="0"/>
              <a:t>: arome fruité  soupçon de bananes , agrumes frais , noisettes </a:t>
            </a:r>
          </a:p>
          <a:p>
            <a:r>
              <a:rPr lang="fr-FR" sz="1600" dirty="0" smtClean="0"/>
              <a:t>Notes  boisées de terres ,cendres </a:t>
            </a:r>
          </a:p>
          <a:p>
            <a:r>
              <a:rPr lang="fr-FR" sz="1600" dirty="0" smtClean="0"/>
              <a:t>Amertume fin de bouche, longue finale </a:t>
            </a:r>
          </a:p>
          <a:p>
            <a:r>
              <a:rPr lang="fr-FR" sz="1600" dirty="0" smtClean="0"/>
              <a:t>7</a:t>
            </a:r>
            <a:r>
              <a:rPr lang="fr-FR" sz="1600" baseline="30000" dirty="0" smtClean="0"/>
              <a:t>ème</a:t>
            </a:r>
            <a:r>
              <a:rPr lang="fr-FR" sz="1600" dirty="0" smtClean="0"/>
              <a:t> </a:t>
            </a:r>
            <a:r>
              <a:rPr lang="fr-FR" sz="1600" dirty="0" err="1" smtClean="0"/>
              <a:t>prod</a:t>
            </a:r>
            <a:r>
              <a:rPr lang="fr-FR" sz="1600" dirty="0" smtClean="0"/>
              <a:t> </a:t>
            </a:r>
            <a:endParaRPr lang="fr-FR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omment identifier &amp;amp; apprécier un grand vin ? Guide dégustation avanc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" y="1285860"/>
            <a:ext cx="9153144" cy="4866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s Dessins du BaO | Humour vin, Citation vin, Humo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74400" cy="2095920"/>
          </a:xfrm>
          <a:prstGeom prst="rect">
            <a:avLst/>
          </a:prstGeom>
          <a:noFill/>
        </p:spPr>
      </p:pic>
      <p:pic>
        <p:nvPicPr>
          <p:cNvPr id="19460" name="Picture 4" descr="Le vin rouge.... - Blague à g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71414"/>
            <a:ext cx="1371600" cy="1371600"/>
          </a:xfrm>
          <a:prstGeom prst="rect">
            <a:avLst/>
          </a:prstGeom>
          <a:noFill/>
        </p:spPr>
      </p:pic>
      <p:pic>
        <p:nvPicPr>
          <p:cNvPr id="19466" name="Picture 10" descr="Épinglé sur Images drô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0"/>
            <a:ext cx="1413510" cy="1706880"/>
          </a:xfrm>
          <a:prstGeom prst="rect">
            <a:avLst/>
          </a:prstGeom>
          <a:noFill/>
        </p:spPr>
      </p:pic>
      <p:pic>
        <p:nvPicPr>
          <p:cNvPr id="19468" name="Picture 12" descr="La disparition de Georges Lautner Le metteur en scène des « Tontons  Flingueurs » avait 87 ans. Sa mort, « c&amp;#39;est du brutal »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71421"/>
            <a:ext cx="2340864" cy="1228954"/>
          </a:xfrm>
          <a:prstGeom prst="rect">
            <a:avLst/>
          </a:prstGeom>
          <a:noFill/>
        </p:spPr>
      </p:pic>
      <p:pic>
        <p:nvPicPr>
          <p:cNvPr id="19474" name="Picture 18" descr="Twitter पर ILOVEWINE_EU: &amp;quot;.Bonjour! Oui, rire! C&amp;#39;est bon :) #vendredi  #humour #vin #wine #ILOVEWINE #RiojaWine #WineLovers #weekend  https://t.co/eRZTofQiVE&amp;quot; / Twit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928934"/>
            <a:ext cx="1370935" cy="1370935"/>
          </a:xfrm>
          <a:prstGeom prst="rect">
            <a:avLst/>
          </a:prstGeom>
          <a:noFill/>
        </p:spPr>
      </p:pic>
      <p:pic>
        <p:nvPicPr>
          <p:cNvPr id="19476" name="Picture 20" descr="humour en images II - Pag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143116"/>
            <a:ext cx="1280160" cy="1280160"/>
          </a:xfrm>
          <a:prstGeom prst="rect">
            <a:avLst/>
          </a:prstGeom>
          <a:noFill/>
        </p:spPr>
      </p:pic>
      <p:pic>
        <p:nvPicPr>
          <p:cNvPr id="19478" name="Picture 22" descr="21 idées de Un brin d&amp;#39;humour dans le vin | humour, vin, petite blagu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429000"/>
            <a:ext cx="1146429" cy="1520476"/>
          </a:xfrm>
          <a:prstGeom prst="rect">
            <a:avLst/>
          </a:prstGeom>
          <a:noFill/>
        </p:spPr>
      </p:pic>
      <p:pic>
        <p:nvPicPr>
          <p:cNvPr id="19482" name="Picture 26" descr="Le vin est-il un homme ?"/>
          <p:cNvPicPr>
            <a:picLocks noChangeAspect="1" noChangeArrowheads="1"/>
          </p:cNvPicPr>
          <p:nvPr/>
        </p:nvPicPr>
        <p:blipFill>
          <a:blip r:embed="rId9"/>
          <a:srcRect l="35791" t="3184" r="30422" b="3184"/>
          <a:stretch>
            <a:fillRect/>
          </a:stretch>
        </p:blipFill>
        <p:spPr bwMode="auto">
          <a:xfrm>
            <a:off x="500034" y="1928802"/>
            <a:ext cx="1352575" cy="2107008"/>
          </a:xfrm>
          <a:prstGeom prst="rect">
            <a:avLst/>
          </a:prstGeom>
          <a:noFill/>
        </p:spPr>
      </p:pic>
      <p:pic>
        <p:nvPicPr>
          <p:cNvPr id="19484" name="Picture 28" descr="Citations sur le vi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2071678"/>
            <a:ext cx="1426830" cy="1896709"/>
          </a:xfrm>
          <a:prstGeom prst="rect">
            <a:avLst/>
          </a:prstGeom>
          <a:noFill/>
        </p:spPr>
      </p:pic>
      <p:pic>
        <p:nvPicPr>
          <p:cNvPr id="19486" name="Picture 30" descr="Citation humoristique sur plaque en bois en forme de verre à pied sur  Cadeaux et Anniversair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504" y="2071678"/>
            <a:ext cx="1371600" cy="1371600"/>
          </a:xfrm>
          <a:prstGeom prst="rect">
            <a:avLst/>
          </a:prstGeom>
          <a:noFill/>
        </p:spPr>
      </p:pic>
      <p:pic>
        <p:nvPicPr>
          <p:cNvPr id="19488" name="Picture 32" descr="Liberté, égalité, sexualité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14" y="3500438"/>
            <a:ext cx="167925" cy="177901"/>
          </a:xfrm>
          <a:prstGeom prst="rect">
            <a:avLst/>
          </a:prstGeom>
          <a:noFill/>
        </p:spPr>
      </p:pic>
      <p:pic>
        <p:nvPicPr>
          <p:cNvPr id="19490" name="Picture 34" descr="À bon entendeur! | Bon entendeur, Humour, Tonneau"/>
          <p:cNvPicPr>
            <a:picLocks noChangeAspect="1" noChangeArrowheads="1"/>
          </p:cNvPicPr>
          <p:nvPr/>
        </p:nvPicPr>
        <p:blipFill>
          <a:blip r:embed="rId13"/>
          <a:srcRect l="17962" t="41163" r="15717" b="8233"/>
          <a:stretch>
            <a:fillRect/>
          </a:stretch>
        </p:blipFill>
        <p:spPr bwMode="auto">
          <a:xfrm>
            <a:off x="2928926" y="3929066"/>
            <a:ext cx="1818275" cy="1387332"/>
          </a:xfrm>
          <a:prstGeom prst="rect">
            <a:avLst/>
          </a:prstGeom>
          <a:noFill/>
        </p:spPr>
      </p:pic>
      <p:sp>
        <p:nvSpPr>
          <p:cNvPr id="19492" name="AutoShape 36" descr="Humour pas drôle (@1Cpasdrole) /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494" name="Picture 38" descr="La France reprend sa place de premier producteur de vin - Humour Actualités  Citations et Image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6314" y="3571876"/>
            <a:ext cx="2087690" cy="2005965"/>
          </a:xfrm>
          <a:prstGeom prst="rect">
            <a:avLst/>
          </a:prstGeom>
          <a:noFill/>
        </p:spPr>
      </p:pic>
      <p:pic>
        <p:nvPicPr>
          <p:cNvPr id="19496" name="Picture 40" descr="Coup de Crayon - L&amp;#39;amour est dans la cave - Le Bouche à Oreille"/>
          <p:cNvPicPr>
            <a:picLocks noChangeAspect="1" noChangeArrowheads="1"/>
          </p:cNvPicPr>
          <p:nvPr/>
        </p:nvPicPr>
        <p:blipFill>
          <a:blip r:embed="rId15"/>
          <a:srcRect l="6818" t="4959" r="13636" b="9917"/>
          <a:stretch>
            <a:fillRect/>
          </a:stretch>
        </p:blipFill>
        <p:spPr bwMode="auto">
          <a:xfrm>
            <a:off x="7695018" y="2071678"/>
            <a:ext cx="1448982" cy="2132085"/>
          </a:xfrm>
          <a:prstGeom prst="rect">
            <a:avLst/>
          </a:prstGeom>
          <a:noFill/>
        </p:spPr>
      </p:pic>
      <p:pic>
        <p:nvPicPr>
          <p:cNvPr id="19500" name="Picture 44" descr="blague sur le Beaujolais nouveau – Blagues et Dessin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16" y="4286256"/>
            <a:ext cx="2144649" cy="1740980"/>
          </a:xfrm>
          <a:prstGeom prst="rect">
            <a:avLst/>
          </a:prstGeom>
          <a:noFill/>
        </p:spPr>
      </p:pic>
      <p:pic>
        <p:nvPicPr>
          <p:cNvPr id="19502" name="Picture 46" descr="francais pratiquant alcool humour vin&amp;#39; Tapis de souris | Spreadshirt"/>
          <p:cNvPicPr>
            <a:picLocks noChangeAspect="1" noChangeArrowheads="1"/>
          </p:cNvPicPr>
          <p:nvPr/>
        </p:nvPicPr>
        <p:blipFill>
          <a:blip r:embed="rId17"/>
          <a:srcRect l="26113" t="19241" r="25426" b="19928"/>
          <a:stretch>
            <a:fillRect/>
          </a:stretch>
        </p:blipFill>
        <p:spPr bwMode="auto">
          <a:xfrm>
            <a:off x="0" y="4786590"/>
            <a:ext cx="1650188" cy="2071410"/>
          </a:xfrm>
          <a:prstGeom prst="rect">
            <a:avLst/>
          </a:prstGeom>
          <a:noFill/>
        </p:spPr>
      </p:pic>
      <p:pic>
        <p:nvPicPr>
          <p:cNvPr id="19504" name="Picture 48" descr="quand marre pinard bouteille vin alcool humour&amp;#39; Masques alternatifs |  Spreadshirt"/>
          <p:cNvPicPr>
            <a:picLocks noChangeAspect="1" noChangeArrowheads="1"/>
          </p:cNvPicPr>
          <p:nvPr/>
        </p:nvPicPr>
        <p:blipFill>
          <a:blip r:embed="rId18"/>
          <a:srcRect t="7559" b="8933"/>
          <a:stretch>
            <a:fillRect/>
          </a:stretch>
        </p:blipFill>
        <p:spPr bwMode="auto">
          <a:xfrm>
            <a:off x="1714480" y="5195654"/>
            <a:ext cx="1990725" cy="1662346"/>
          </a:xfrm>
          <a:prstGeom prst="rect">
            <a:avLst/>
          </a:prstGeom>
          <a:noFill/>
        </p:spPr>
      </p:pic>
      <p:pic>
        <p:nvPicPr>
          <p:cNvPr id="19506" name="Picture 50" descr="blague vin – Blagues et Dessin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43306" y="5367814"/>
            <a:ext cx="2711768" cy="1490186"/>
          </a:xfrm>
          <a:prstGeom prst="rect">
            <a:avLst/>
          </a:prstGeom>
          <a:noFill/>
        </p:spPr>
      </p:pic>
      <p:pic>
        <p:nvPicPr>
          <p:cNvPr id="19508" name="Picture 52" descr="Affiches Humour - Cartes des vins de France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500958" y="142852"/>
            <a:ext cx="1457325" cy="1457325"/>
          </a:xfrm>
          <a:prstGeom prst="rect">
            <a:avLst/>
          </a:prstGeom>
          <a:noFill/>
        </p:spPr>
      </p:pic>
      <p:pic>
        <p:nvPicPr>
          <p:cNvPr id="19510" name="Picture 54" descr="Lever le coude est la meilleure façon de ne pas baisser les bras - Cartes  des vins de France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57885" y="928671"/>
            <a:ext cx="1223894" cy="1223894"/>
          </a:xfrm>
          <a:prstGeom prst="rect">
            <a:avLst/>
          </a:prstGeom>
          <a:noFill/>
        </p:spPr>
      </p:pic>
      <p:pic>
        <p:nvPicPr>
          <p:cNvPr id="19512" name="Picture 56" descr="Remy Bousquet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357554" y="1000108"/>
            <a:ext cx="1475232" cy="2129028"/>
          </a:xfrm>
          <a:prstGeom prst="rect">
            <a:avLst/>
          </a:prstGeom>
          <a:noFill/>
        </p:spPr>
      </p:pic>
      <p:pic>
        <p:nvPicPr>
          <p:cNvPr id="19516" name="Picture 60" descr="Panneau du mois de Janvier du Clos Michel... | Citation vin, Etiquette  bouteille de vin, Citations réconfortantes"/>
          <p:cNvPicPr>
            <a:picLocks noChangeAspect="1" noChangeArrowheads="1"/>
          </p:cNvPicPr>
          <p:nvPr/>
        </p:nvPicPr>
        <p:blipFill>
          <a:blip r:embed="rId23" cstate="print"/>
          <a:srcRect l="24934" t="28420" r="4593" b="12180"/>
          <a:stretch>
            <a:fillRect/>
          </a:stretch>
        </p:blipFill>
        <p:spPr bwMode="auto">
          <a:xfrm>
            <a:off x="1934878" y="1454239"/>
            <a:ext cx="1430586" cy="2143655"/>
          </a:xfrm>
          <a:prstGeom prst="rect">
            <a:avLst/>
          </a:prstGeom>
          <a:noFill/>
        </p:spPr>
      </p:pic>
      <p:pic>
        <p:nvPicPr>
          <p:cNvPr id="19518" name="Picture 62" descr="blague sur le calva – Blagues et Dessins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715140" y="5221605"/>
            <a:ext cx="1828800" cy="1636395"/>
          </a:xfrm>
          <a:prstGeom prst="rect">
            <a:avLst/>
          </a:prstGeom>
          <a:noFill/>
        </p:spPr>
      </p:pic>
      <p:pic>
        <p:nvPicPr>
          <p:cNvPr id="35842" name="Picture 2" descr="Face au vin de France à la mode de Nicolas les cavistes «  alterno-bobo-parigot »* se fâchent « Lâchez-nous les grumes ! » - Le blog  de JACQUES BERTHOMEAU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929190" y="1785926"/>
            <a:ext cx="1526381" cy="2035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Fabrication du chocolat : tout savoir dessus - Chocobel"/>
          <p:cNvSpPr>
            <a:spLocks noChangeAspect="1" noChangeArrowheads="1"/>
          </p:cNvSpPr>
          <p:nvPr/>
        </p:nvSpPr>
        <p:spPr bwMode="auto">
          <a:xfrm>
            <a:off x="155575" y="-822325"/>
            <a:ext cx="25812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8" name="AutoShape 4" descr="Fabrication du chocolat : tout savoir dessus - Chocobel"/>
          <p:cNvSpPr>
            <a:spLocks noChangeAspect="1" noChangeArrowheads="1"/>
          </p:cNvSpPr>
          <p:nvPr/>
        </p:nvSpPr>
        <p:spPr bwMode="auto">
          <a:xfrm>
            <a:off x="155575" y="-822325"/>
            <a:ext cx="25812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 descr="Épinglé sur Équateur / Ecua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0"/>
            <a:ext cx="2196275" cy="3300413"/>
          </a:xfrm>
          <a:prstGeom prst="rect">
            <a:avLst/>
          </a:prstGeom>
          <a:noFill/>
        </p:spPr>
      </p:pic>
      <p:pic>
        <p:nvPicPr>
          <p:cNvPr id="16392" name="Picture 8" descr="feves et pulpe cacao | Aventures d&amp;#39;un coopér-acteur et d&amp;#39;une coopér-actrice  au Nicarag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875032" y="411480"/>
            <a:ext cx="3291840" cy="2468880"/>
          </a:xfrm>
          <a:prstGeom prst="rect">
            <a:avLst/>
          </a:prstGeom>
          <a:noFill/>
        </p:spPr>
      </p:pic>
      <p:sp>
        <p:nvSpPr>
          <p:cNvPr id="16394" name="AutoShape 10" descr="La transformation du cacao et ses étapes : écabossage, fermentation et  concassage | Doss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6" name="Picture 12" descr="Le criollo, la meilleure variété de cacao ?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7380" y="4143380"/>
            <a:ext cx="3436620" cy="1366838"/>
          </a:xfrm>
          <a:prstGeom prst="rect">
            <a:avLst/>
          </a:prstGeom>
          <a:noFill/>
        </p:spPr>
      </p:pic>
      <p:pic>
        <p:nvPicPr>
          <p:cNvPr id="16398" name="Picture 14" descr="Le cacaoyer : une plante qui a changé le monde, un monde qui devra changer  pour elle ? – Tela Botani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52"/>
            <a:ext cx="2486025" cy="3314700"/>
          </a:xfrm>
          <a:prstGeom prst="rect">
            <a:avLst/>
          </a:prstGeom>
          <a:noFill/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6" cstate="print"/>
          <a:srcRect t="6058" b="4660"/>
          <a:stretch>
            <a:fillRect/>
          </a:stretch>
        </p:blipFill>
        <p:spPr bwMode="auto">
          <a:xfrm>
            <a:off x="285720" y="3786190"/>
            <a:ext cx="2303621" cy="24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7" cstate="print"/>
          <a:srcRect b="32494"/>
          <a:stretch>
            <a:fillRect/>
          </a:stretch>
        </p:blipFill>
        <p:spPr bwMode="auto">
          <a:xfrm>
            <a:off x="2786050" y="3714752"/>
            <a:ext cx="2761289" cy="248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yndicat du Chocolat on Twitter: &amp;quot;🍫 Avant le #chocolat, il y a le #cacao.  Découvrez les étapes de sa transformation. Une filière complexe, fragile,  soumise à beaucoup d&amp;#39;enjeux qui doit être protégée"/>
          <p:cNvPicPr>
            <a:picLocks noChangeAspect="1" noChangeArrowheads="1"/>
          </p:cNvPicPr>
          <p:nvPr/>
        </p:nvPicPr>
        <p:blipFill>
          <a:blip r:embed="rId2"/>
          <a:srcRect l="4380" t="4689" r="3129" b="2814"/>
          <a:stretch>
            <a:fillRect/>
          </a:stretch>
        </p:blipFill>
        <p:spPr bwMode="auto">
          <a:xfrm>
            <a:off x="0" y="0"/>
            <a:ext cx="4842201" cy="3231016"/>
          </a:xfrm>
          <a:prstGeom prst="rect">
            <a:avLst/>
          </a:prstGeom>
          <a:noFill/>
        </p:spPr>
      </p:pic>
      <p:sp>
        <p:nvSpPr>
          <p:cNvPr id="17414" name="AutoShape 6" descr="Chocolaterie et industrie chocolatière : de la fève à la tablette | Doss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8" descr="Fabrication du chocolat | Läckerli Huus"/>
          <p:cNvPicPr>
            <a:picLocks noChangeAspect="1" noChangeArrowheads="1"/>
          </p:cNvPicPr>
          <p:nvPr/>
        </p:nvPicPr>
        <p:blipFill>
          <a:blip r:embed="rId3" cstate="print"/>
          <a:srcRect t="6735" b="5388"/>
          <a:stretch>
            <a:fillRect/>
          </a:stretch>
        </p:blipFill>
        <p:spPr bwMode="auto">
          <a:xfrm>
            <a:off x="3840978" y="2935921"/>
            <a:ext cx="5303022" cy="3922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"/>
            <a:ext cx="6068568" cy="685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r="1650" b="1536"/>
          <a:stretch>
            <a:fillRect/>
          </a:stretch>
        </p:blipFill>
        <p:spPr bwMode="auto">
          <a:xfrm>
            <a:off x="6572264" y="0"/>
            <a:ext cx="1930703" cy="20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 l="2503" t="1530" r="2503" b="1530"/>
          <a:stretch>
            <a:fillRect/>
          </a:stretch>
        </p:blipFill>
        <p:spPr bwMode="auto">
          <a:xfrm>
            <a:off x="6072198" y="2143116"/>
            <a:ext cx="1366275" cy="228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 t="1518" b="3036"/>
          <a:stretch>
            <a:fillRect/>
          </a:stretch>
        </p:blipFill>
        <p:spPr bwMode="auto">
          <a:xfrm>
            <a:off x="7500958" y="2143115"/>
            <a:ext cx="1414177" cy="228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 descr="Cabosse de cacao Nacional / Nacional Cocoa Pod - ©KAOKA | Fruits exotiques,  Cabosse de cacao, Fruits amusants"/>
          <p:cNvPicPr>
            <a:picLocks noChangeAspect="1" noChangeArrowheads="1"/>
          </p:cNvPicPr>
          <p:nvPr/>
        </p:nvPicPr>
        <p:blipFill>
          <a:blip r:embed="rId6" cstate="print"/>
          <a:srcRect t="1026" b="9919"/>
          <a:stretch>
            <a:fillRect/>
          </a:stretch>
        </p:blipFill>
        <p:spPr bwMode="auto">
          <a:xfrm>
            <a:off x="6715140" y="4420990"/>
            <a:ext cx="1820228" cy="243701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429388" y="4500570"/>
            <a:ext cx="17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</a:t>
            </a:r>
            <a:r>
              <a:rPr lang="fr-FR" dirty="0" err="1" smtClean="0"/>
              <a:t>Nacional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t="40891" b="1168"/>
          <a:stretch>
            <a:fillRect/>
          </a:stretch>
        </p:blipFill>
        <p:spPr bwMode="auto">
          <a:xfrm>
            <a:off x="0" y="41"/>
            <a:ext cx="8296275" cy="35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 descr="61 Fine Chocolate ideas | fine chocolate, chocolate, cac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14356"/>
            <a:ext cx="6042755" cy="2832301"/>
          </a:xfrm>
          <a:prstGeom prst="rect">
            <a:avLst/>
          </a:prstGeom>
          <a:noFill/>
        </p:spPr>
      </p:pic>
      <p:pic>
        <p:nvPicPr>
          <p:cNvPr id="6" name="Picture 8" descr="Fèves de cacao : production mondiale par pays 2016-2019 | Statista"/>
          <p:cNvPicPr>
            <a:picLocks noChangeAspect="1" noChangeArrowheads="1"/>
          </p:cNvPicPr>
          <p:nvPr/>
        </p:nvPicPr>
        <p:blipFill>
          <a:blip r:embed="rId4"/>
          <a:srcRect l="3402" t="382" r="2551" b="14118"/>
          <a:stretch>
            <a:fillRect/>
          </a:stretch>
        </p:blipFill>
        <p:spPr bwMode="auto">
          <a:xfrm>
            <a:off x="4964260" y="3857628"/>
            <a:ext cx="4179740" cy="2823368"/>
          </a:xfrm>
          <a:prstGeom prst="rect">
            <a:avLst/>
          </a:prstGeom>
          <a:noFill/>
        </p:spPr>
      </p:pic>
      <p:pic>
        <p:nvPicPr>
          <p:cNvPr id="18438" name="Picture 6" descr="À propos du cacao - Kakaoplattform"/>
          <p:cNvPicPr>
            <a:picLocks noChangeAspect="1" noChangeArrowheads="1"/>
          </p:cNvPicPr>
          <p:nvPr/>
        </p:nvPicPr>
        <p:blipFill>
          <a:blip r:embed="rId5" cstate="print"/>
          <a:srcRect l="4687" t="3628" r="3477" b="4535"/>
          <a:stretch>
            <a:fillRect/>
          </a:stretch>
        </p:blipFill>
        <p:spPr bwMode="auto">
          <a:xfrm>
            <a:off x="0" y="4071941"/>
            <a:ext cx="4929189" cy="25148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ACAO ~ The World Tree and Her Planetary Mission - Ocean Forest Ecolod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1950" y="0"/>
            <a:ext cx="4972050" cy="6858000"/>
          </a:xfrm>
          <a:prstGeom prst="rect">
            <a:avLst/>
          </a:prstGeom>
          <a:noFill/>
        </p:spPr>
      </p:pic>
      <p:pic>
        <p:nvPicPr>
          <p:cNvPr id="4" name="Picture 12" descr="Comparing the Two Best Cacao Varieties in the World | To&amp;#39;ak Chocolate"/>
          <p:cNvPicPr>
            <a:picLocks noChangeAspect="1" noChangeArrowheads="1"/>
          </p:cNvPicPr>
          <p:nvPr/>
        </p:nvPicPr>
        <p:blipFill>
          <a:blip r:embed="rId3"/>
          <a:srcRect t="3237" b="4162"/>
          <a:stretch>
            <a:fillRect/>
          </a:stretch>
        </p:blipFill>
        <p:spPr bwMode="auto">
          <a:xfrm>
            <a:off x="214282" y="4357694"/>
            <a:ext cx="3646170" cy="2090633"/>
          </a:xfrm>
          <a:prstGeom prst="rect">
            <a:avLst/>
          </a:prstGeom>
          <a:noFill/>
        </p:spPr>
      </p:pic>
      <p:pic>
        <p:nvPicPr>
          <p:cNvPr id="5" name="Picture 6" descr="LA SÉLECTION DES FÈVES La Chocolaterie LANDERNEAU BAHIA / Boutique en ligne  de chocolat artisa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642918"/>
            <a:ext cx="3661410" cy="3259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Odeurs du vin, nouvelle classific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2399"/>
            <a:ext cx="6667500" cy="6705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44" y="500042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Thé  rouge   Chine   Grand cru </a:t>
            </a:r>
          </a:p>
          <a:p>
            <a:r>
              <a:rPr lang="fr-FR" dirty="0" err="1" smtClean="0"/>
              <a:t>Keemun</a:t>
            </a:r>
            <a:r>
              <a:rPr lang="fr-FR" dirty="0" smtClean="0"/>
              <a:t>  Mao Feng bio TFBOP</a:t>
            </a:r>
          </a:p>
          <a:p>
            <a:r>
              <a:rPr lang="fr-FR" dirty="0" smtClean="0"/>
              <a:t> Anhui Monts Huang Shan  500 m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4043172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 descr="Anhui — Wikipé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5" y="-1"/>
            <a:ext cx="2321358" cy="1971208"/>
          </a:xfrm>
          <a:prstGeom prst="rect">
            <a:avLst/>
          </a:prstGeom>
          <a:noFill/>
        </p:spPr>
      </p:pic>
      <p:pic>
        <p:nvPicPr>
          <p:cNvPr id="5" name="Picture 11" descr="Le mont Huangshan : comme un tableau à l&amp;#39;encre de Chine"/>
          <p:cNvPicPr>
            <a:picLocks noChangeAspect="1" noChangeArrowheads="1"/>
          </p:cNvPicPr>
          <p:nvPr/>
        </p:nvPicPr>
        <p:blipFill>
          <a:blip r:embed="rId4"/>
          <a:srcRect b="16577"/>
          <a:stretch>
            <a:fillRect/>
          </a:stretch>
        </p:blipFill>
        <p:spPr bwMode="auto">
          <a:xfrm>
            <a:off x="0" y="4575261"/>
            <a:ext cx="4096512" cy="2282739"/>
          </a:xfrm>
          <a:prstGeom prst="rect">
            <a:avLst/>
          </a:prstGeom>
          <a:noFill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/>
          <a:srcRect t="4941" b="7411"/>
          <a:stretch>
            <a:fillRect/>
          </a:stretch>
        </p:blipFill>
        <p:spPr bwMode="auto">
          <a:xfrm>
            <a:off x="5886450" y="0"/>
            <a:ext cx="3278981" cy="195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/>
          <a:srcRect l="11258" t="4529" r="13403" b="4941"/>
          <a:stretch>
            <a:fillRect/>
          </a:stretch>
        </p:blipFill>
        <p:spPr bwMode="auto">
          <a:xfrm>
            <a:off x="6000759" y="1978822"/>
            <a:ext cx="3136647" cy="490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24854</TotalTime>
  <Words>764</Words>
  <Application>Microsoft Office PowerPoint</Application>
  <PresentationFormat>Affichage à l'écran (4:3)</PresentationFormat>
  <Paragraphs>192</Paragraphs>
  <Slides>27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Default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Thierry</dc:creator>
  <cp:lastModifiedBy>Thierry</cp:lastModifiedBy>
  <cp:revision>1906</cp:revision>
  <dcterms:created xsi:type="dcterms:W3CDTF">2021-12-03T14:22:41Z</dcterms:created>
  <dcterms:modified xsi:type="dcterms:W3CDTF">2022-02-22T11:09:54Z</dcterms:modified>
</cp:coreProperties>
</file>