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81" r:id="rId3"/>
    <p:sldId id="274" r:id="rId4"/>
    <p:sldId id="259" r:id="rId5"/>
    <p:sldId id="260" r:id="rId6"/>
    <p:sldId id="261" r:id="rId7"/>
    <p:sldId id="258" r:id="rId8"/>
    <p:sldId id="280" r:id="rId9"/>
    <p:sldId id="279" r:id="rId10"/>
    <p:sldId id="284" r:id="rId11"/>
    <p:sldId id="287" r:id="rId12"/>
    <p:sldId id="265" r:id="rId13"/>
    <p:sldId id="285" r:id="rId14"/>
    <p:sldId id="286" r:id="rId15"/>
    <p:sldId id="275" r:id="rId16"/>
    <p:sldId id="267" r:id="rId17"/>
    <p:sldId id="266" r:id="rId18"/>
    <p:sldId id="263" r:id="rId19"/>
    <p:sldId id="268" r:id="rId20"/>
    <p:sldId id="269" r:id="rId21"/>
    <p:sldId id="270" r:id="rId22"/>
    <p:sldId id="277" r:id="rId23"/>
    <p:sldId id="278" r:id="rId24"/>
    <p:sldId id="276" r:id="rId25"/>
    <p:sldId id="272" r:id="rId26"/>
    <p:sldId id="273" r:id="rId27"/>
    <p:sldId id="282" r:id="rId28"/>
    <p:sldId id="283" r:id="rId29"/>
    <p:sldId id="25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COUTEL" initials="CC" lastIdx="1" clrIdx="0">
    <p:extLst>
      <p:ext uri="{19B8F6BF-5375-455C-9EA6-DF929625EA0E}">
        <p15:presenceInfo xmlns:p15="http://schemas.microsoft.com/office/powerpoint/2012/main" userId="d45276a0332518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104" d="100"/>
          <a:sy n="104" d="100"/>
        </p:scale>
        <p:origin x="23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10T16:51:06.685" idx="1">
    <p:pos x="1331" y="4849"/>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37215B-8ACF-B74B-9499-F198E685800E}" type="datetimeFigureOut">
              <a:rPr lang="fr-FR" smtClean="0"/>
              <a:t>01/10/2024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FE2EA-49B9-C046-BFBB-C655B1FDFD4D}" type="slidenum">
              <a:rPr lang="fr-FR" smtClean="0"/>
              <a:t>‹N°›</a:t>
            </a:fld>
            <a:endParaRPr lang="fr-FR"/>
          </a:p>
        </p:txBody>
      </p:sp>
    </p:spTree>
    <p:extLst>
      <p:ext uri="{BB962C8B-B14F-4D97-AF65-F5344CB8AC3E}">
        <p14:creationId xmlns:p14="http://schemas.microsoft.com/office/powerpoint/2010/main" val="4126254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Plus forte notoriété de la Toscane</a:t>
            </a:r>
          </a:p>
        </p:txBody>
      </p:sp>
      <p:sp>
        <p:nvSpPr>
          <p:cNvPr id="4" name="Espace réservé du numéro de diapositive 3"/>
          <p:cNvSpPr>
            <a:spLocks noGrp="1"/>
          </p:cNvSpPr>
          <p:nvPr>
            <p:ph type="sldNum" sz="quarter" idx="5"/>
          </p:nvPr>
        </p:nvSpPr>
        <p:spPr/>
        <p:txBody>
          <a:bodyPr/>
          <a:lstStyle/>
          <a:p>
            <a:fld id="{B08CE7FD-8C17-B046-9683-920FC902B46A}" type="slidenum">
              <a:rPr lang="fr-FR" smtClean="0"/>
              <a:t>4</a:t>
            </a:fld>
            <a:endParaRPr lang="fr-FR"/>
          </a:p>
        </p:txBody>
      </p:sp>
    </p:spTree>
    <p:extLst>
      <p:ext uri="{BB962C8B-B14F-4D97-AF65-F5344CB8AC3E}">
        <p14:creationId xmlns:p14="http://schemas.microsoft.com/office/powerpoint/2010/main" val="398485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nouaison est la phase initiale de la formation du fruit. C’est le moment ou l’ovaire de la fleur se </a:t>
            </a:r>
            <a:r>
              <a:rPr lang="fr-FR" dirty="0" err="1"/>
              <a:t>transfrome</a:t>
            </a:r>
            <a:r>
              <a:rPr lang="fr-FR" dirty="0"/>
              <a:t> en fruit après la fécondation.</a:t>
            </a:r>
          </a:p>
          <a:p>
            <a:r>
              <a:rPr lang="fr-FR" dirty="0"/>
              <a:t>La véraison est le moment de l’année où le grain de raison gonfle et passe du vert au rouge vif.</a:t>
            </a:r>
          </a:p>
        </p:txBody>
      </p:sp>
      <p:sp>
        <p:nvSpPr>
          <p:cNvPr id="4" name="Espace réservé du numéro de diapositive 3"/>
          <p:cNvSpPr>
            <a:spLocks noGrp="1"/>
          </p:cNvSpPr>
          <p:nvPr>
            <p:ph type="sldNum" sz="quarter" idx="5"/>
          </p:nvPr>
        </p:nvSpPr>
        <p:spPr/>
        <p:txBody>
          <a:bodyPr/>
          <a:lstStyle/>
          <a:p>
            <a:fld id="{06BFE2EA-49B9-C046-BFBB-C655B1FDFD4D}" type="slidenum">
              <a:rPr lang="fr-FR" smtClean="0"/>
              <a:t>15</a:t>
            </a:fld>
            <a:endParaRPr lang="fr-FR"/>
          </a:p>
        </p:txBody>
      </p:sp>
    </p:spTree>
    <p:extLst>
      <p:ext uri="{BB962C8B-B14F-4D97-AF65-F5344CB8AC3E}">
        <p14:creationId xmlns:p14="http://schemas.microsoft.com/office/powerpoint/2010/main" val="314153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Accord mets vins : pâtes au sanglier, canard, ragoût (bolognaise), </a:t>
            </a:r>
            <a:r>
              <a:rPr lang="fr-FR" dirty="0" err="1"/>
              <a:t>bistecca</a:t>
            </a:r>
            <a:r>
              <a:rPr lang="fr-FR" dirty="0"/>
              <a:t> (côte de bœuf à la Florentine), viandes plus structurées. </a:t>
            </a:r>
          </a:p>
        </p:txBody>
      </p:sp>
      <p:sp>
        <p:nvSpPr>
          <p:cNvPr id="4" name="Espace réservé du numéro de diapositive 3"/>
          <p:cNvSpPr>
            <a:spLocks noGrp="1"/>
          </p:cNvSpPr>
          <p:nvPr>
            <p:ph type="sldNum" sz="quarter" idx="5"/>
          </p:nvPr>
        </p:nvSpPr>
        <p:spPr/>
        <p:txBody>
          <a:bodyPr/>
          <a:lstStyle/>
          <a:p>
            <a:fld id="{06BFE2EA-49B9-C046-BFBB-C655B1FDFD4D}" type="slidenum">
              <a:rPr lang="fr-FR" smtClean="0"/>
              <a:t>17</a:t>
            </a:fld>
            <a:endParaRPr lang="fr-FR"/>
          </a:p>
        </p:txBody>
      </p:sp>
    </p:spTree>
    <p:extLst>
      <p:ext uri="{BB962C8B-B14F-4D97-AF65-F5344CB8AC3E}">
        <p14:creationId xmlns:p14="http://schemas.microsoft.com/office/powerpoint/2010/main" val="339482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Calcaire </a:t>
            </a:r>
            <a:r>
              <a:rPr lang="fr-FR" dirty="0" err="1"/>
              <a:t>alberese</a:t>
            </a:r>
            <a:r>
              <a:rPr lang="fr-FR" dirty="0"/>
              <a:t> : caractéristiques des sols de Toscane. Calcaire extrêmement compact mélangé avec du sable. Roche sédimentaire qui se caractérise par sa couleur gris clair à beige. </a:t>
            </a:r>
          </a:p>
        </p:txBody>
      </p:sp>
      <p:sp>
        <p:nvSpPr>
          <p:cNvPr id="4" name="Espace réservé du numéro de diapositive 3"/>
          <p:cNvSpPr>
            <a:spLocks noGrp="1"/>
          </p:cNvSpPr>
          <p:nvPr>
            <p:ph type="sldNum" sz="quarter" idx="5"/>
          </p:nvPr>
        </p:nvSpPr>
        <p:spPr/>
        <p:txBody>
          <a:bodyPr/>
          <a:lstStyle/>
          <a:p>
            <a:fld id="{06BFE2EA-49B9-C046-BFBB-C655B1FDFD4D}" type="slidenum">
              <a:rPr lang="fr-FR" smtClean="0"/>
              <a:t>19</a:t>
            </a:fld>
            <a:endParaRPr lang="fr-FR"/>
          </a:p>
        </p:txBody>
      </p:sp>
    </p:spTree>
    <p:extLst>
      <p:ext uri="{BB962C8B-B14F-4D97-AF65-F5344CB8AC3E}">
        <p14:creationId xmlns:p14="http://schemas.microsoft.com/office/powerpoint/2010/main" val="267857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boire seule sans nourriture car vin complexe et complet</a:t>
            </a:r>
          </a:p>
        </p:txBody>
      </p:sp>
      <p:sp>
        <p:nvSpPr>
          <p:cNvPr id="4" name="Espace réservé du numéro de diapositive 3"/>
          <p:cNvSpPr>
            <a:spLocks noGrp="1"/>
          </p:cNvSpPr>
          <p:nvPr>
            <p:ph type="sldNum" sz="quarter" idx="5"/>
          </p:nvPr>
        </p:nvSpPr>
        <p:spPr/>
        <p:txBody>
          <a:bodyPr/>
          <a:lstStyle/>
          <a:p>
            <a:fld id="{06BFE2EA-49B9-C046-BFBB-C655B1FDFD4D}" type="slidenum">
              <a:rPr lang="fr-FR" smtClean="0"/>
              <a:t>20</a:t>
            </a:fld>
            <a:endParaRPr lang="fr-FR"/>
          </a:p>
        </p:txBody>
      </p:sp>
    </p:spTree>
    <p:extLst>
      <p:ext uri="{BB962C8B-B14F-4D97-AF65-F5344CB8AC3E}">
        <p14:creationId xmlns:p14="http://schemas.microsoft.com/office/powerpoint/2010/main" val="133608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Galestro</a:t>
            </a:r>
            <a:r>
              <a:rPr lang="fr-FR" dirty="0"/>
              <a:t> : type de sol argileux et caillouteux typique de région de Toscane (fragments de roches calcaires et de schistes) bien drainé ce qui favorise la rétention d’eau tout en permettant un bon drainage.</a:t>
            </a:r>
          </a:p>
          <a:p>
            <a:r>
              <a:rPr lang="fr-FR" dirty="0"/>
              <a:t>Argiles pliocènes : couche de sédiments argileux formés pendant la période </a:t>
            </a:r>
            <a:r>
              <a:rPr lang="fr-FR" dirty="0" err="1"/>
              <a:t>géolithique</a:t>
            </a:r>
            <a:r>
              <a:rPr lang="fr-FR" dirty="0"/>
              <a:t> du pliocène qui s’est étendu de 5,3 à 2,6 millions d’années avant notre ère (grande capacité de rétention d’eau).</a:t>
            </a:r>
          </a:p>
        </p:txBody>
      </p:sp>
      <p:sp>
        <p:nvSpPr>
          <p:cNvPr id="4" name="Espace réservé du numéro de diapositive 3"/>
          <p:cNvSpPr>
            <a:spLocks noGrp="1"/>
          </p:cNvSpPr>
          <p:nvPr>
            <p:ph type="sldNum" sz="quarter" idx="5"/>
          </p:nvPr>
        </p:nvSpPr>
        <p:spPr/>
        <p:txBody>
          <a:bodyPr/>
          <a:lstStyle/>
          <a:p>
            <a:fld id="{06BFE2EA-49B9-C046-BFBB-C655B1FDFD4D}" type="slidenum">
              <a:rPr lang="fr-FR" smtClean="0"/>
              <a:t>24</a:t>
            </a:fld>
            <a:endParaRPr lang="fr-FR"/>
          </a:p>
        </p:txBody>
      </p:sp>
    </p:spTree>
    <p:extLst>
      <p:ext uri="{BB962C8B-B14F-4D97-AF65-F5344CB8AC3E}">
        <p14:creationId xmlns:p14="http://schemas.microsoft.com/office/powerpoint/2010/main" val="233045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10/1/24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10/1/24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10/1/24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6AED62-20D5-2148-83E0-0CBE59CD3DFC}"/>
              </a:ext>
            </a:extLst>
          </p:cNvPr>
          <p:cNvSpPr>
            <a:spLocks noGrp="1"/>
          </p:cNvSpPr>
          <p:nvPr>
            <p:ph type="ctrTitle"/>
          </p:nvPr>
        </p:nvSpPr>
        <p:spPr/>
        <p:txBody>
          <a:bodyPr/>
          <a:lstStyle/>
          <a:p>
            <a:r>
              <a:rPr lang="fr-FR" dirty="0"/>
              <a:t>Les vins de toscane</a:t>
            </a:r>
          </a:p>
        </p:txBody>
      </p:sp>
      <p:sp>
        <p:nvSpPr>
          <p:cNvPr id="3" name="Sous-titre 2">
            <a:extLst>
              <a:ext uri="{FF2B5EF4-FFF2-40B4-BE49-F238E27FC236}">
                <a16:creationId xmlns:a16="http://schemas.microsoft.com/office/drawing/2014/main" id="{E24BFE36-141B-1847-888F-D4A0ED94AB4C}"/>
              </a:ext>
            </a:extLst>
          </p:cNvPr>
          <p:cNvSpPr>
            <a:spLocks noGrp="1"/>
          </p:cNvSpPr>
          <p:nvPr>
            <p:ph type="subTitle" idx="1"/>
          </p:nvPr>
        </p:nvSpPr>
        <p:spPr/>
        <p:txBody>
          <a:bodyPr/>
          <a:lstStyle/>
          <a:p>
            <a:r>
              <a:rPr lang="fr-FR" dirty="0"/>
              <a:t>La Percée 15 mars 2024</a:t>
            </a:r>
          </a:p>
          <a:p>
            <a:r>
              <a:rPr lang="fr-FR" sz="1800" dirty="0"/>
              <a:t>Muriel &amp; Caroline</a:t>
            </a:r>
          </a:p>
        </p:txBody>
      </p:sp>
    </p:spTree>
    <p:extLst>
      <p:ext uri="{BB962C8B-B14F-4D97-AF65-F5344CB8AC3E}">
        <p14:creationId xmlns:p14="http://schemas.microsoft.com/office/powerpoint/2010/main" val="358909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987620-0ADC-DB49-910D-5101EE0DDED4}"/>
              </a:ext>
            </a:extLst>
          </p:cNvPr>
          <p:cNvSpPr>
            <a:spLocks noGrp="1"/>
          </p:cNvSpPr>
          <p:nvPr>
            <p:ph type="title"/>
          </p:nvPr>
        </p:nvSpPr>
        <p:spPr/>
        <p:txBody>
          <a:bodyPr/>
          <a:lstStyle/>
          <a:p>
            <a:endParaRPr lang="fr-FR" dirty="0"/>
          </a:p>
        </p:txBody>
      </p:sp>
      <p:pic>
        <p:nvPicPr>
          <p:cNvPr id="15" name="Image 14">
            <a:extLst>
              <a:ext uri="{FF2B5EF4-FFF2-40B4-BE49-F238E27FC236}">
                <a16:creationId xmlns:a16="http://schemas.microsoft.com/office/drawing/2014/main" id="{5269B60A-C75C-6D41-9AD8-CDCC5F68BC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1600" y="135924"/>
            <a:ext cx="2400000" cy="1800000"/>
          </a:xfrm>
          <a:prstGeom prst="rect">
            <a:avLst/>
          </a:prstGeom>
        </p:spPr>
      </p:pic>
      <p:pic>
        <p:nvPicPr>
          <p:cNvPr id="17" name="Image 16">
            <a:extLst>
              <a:ext uri="{FF2B5EF4-FFF2-40B4-BE49-F238E27FC236}">
                <a16:creationId xmlns:a16="http://schemas.microsoft.com/office/drawing/2014/main" id="{F908025D-76CC-0141-B177-ACAD3648F0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6281" y="135924"/>
            <a:ext cx="2400000" cy="1800000"/>
          </a:xfrm>
          <a:prstGeom prst="rect">
            <a:avLst/>
          </a:prstGeom>
        </p:spPr>
      </p:pic>
      <p:pic>
        <p:nvPicPr>
          <p:cNvPr id="19" name="Image 18">
            <a:extLst>
              <a:ext uri="{FF2B5EF4-FFF2-40B4-BE49-F238E27FC236}">
                <a16:creationId xmlns:a16="http://schemas.microsoft.com/office/drawing/2014/main" id="{C7B84E06-6A93-E748-B034-D47E5BECF8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0962" y="135924"/>
            <a:ext cx="2400000" cy="1800000"/>
          </a:xfrm>
          <a:prstGeom prst="rect">
            <a:avLst/>
          </a:prstGeom>
        </p:spPr>
      </p:pic>
      <p:pic>
        <p:nvPicPr>
          <p:cNvPr id="21" name="Image 20">
            <a:extLst>
              <a:ext uri="{FF2B5EF4-FFF2-40B4-BE49-F238E27FC236}">
                <a16:creationId xmlns:a16="http://schemas.microsoft.com/office/drawing/2014/main" id="{40B5DC53-F4A3-E54C-913A-88F6692DFEA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93119" y="2619632"/>
            <a:ext cx="2530859" cy="1800000"/>
          </a:xfrm>
          <a:prstGeom prst="rect">
            <a:avLst/>
          </a:prstGeom>
        </p:spPr>
      </p:pic>
      <p:pic>
        <p:nvPicPr>
          <p:cNvPr id="23" name="Image 22">
            <a:extLst>
              <a:ext uri="{FF2B5EF4-FFF2-40B4-BE49-F238E27FC236}">
                <a16:creationId xmlns:a16="http://schemas.microsoft.com/office/drawing/2014/main" id="{B65E7AE1-80D8-5945-B9D6-0BBE756DBB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4700" y="2526562"/>
            <a:ext cx="2400000" cy="1800000"/>
          </a:xfrm>
          <a:prstGeom prst="rect">
            <a:avLst/>
          </a:prstGeom>
        </p:spPr>
      </p:pic>
      <p:pic>
        <p:nvPicPr>
          <p:cNvPr id="25" name="Image 24">
            <a:extLst>
              <a:ext uri="{FF2B5EF4-FFF2-40B4-BE49-F238E27FC236}">
                <a16:creationId xmlns:a16="http://schemas.microsoft.com/office/drawing/2014/main" id="{7AD18C16-1679-5C48-B661-F4972AAC6C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54454" y="2526562"/>
            <a:ext cx="2563654" cy="1800000"/>
          </a:xfrm>
          <a:prstGeom prst="rect">
            <a:avLst/>
          </a:prstGeom>
        </p:spPr>
      </p:pic>
      <p:pic>
        <p:nvPicPr>
          <p:cNvPr id="27" name="Image 26">
            <a:extLst>
              <a:ext uri="{FF2B5EF4-FFF2-40B4-BE49-F238E27FC236}">
                <a16:creationId xmlns:a16="http://schemas.microsoft.com/office/drawing/2014/main" id="{B76DF25C-F8C4-A14A-B39A-0AA945D7F3C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5400000">
            <a:off x="9707210" y="2132811"/>
            <a:ext cx="1867503" cy="2520000"/>
          </a:xfrm>
          <a:prstGeom prst="rect">
            <a:avLst/>
          </a:prstGeom>
        </p:spPr>
      </p:pic>
      <p:pic>
        <p:nvPicPr>
          <p:cNvPr id="31" name="Image 30">
            <a:extLst>
              <a:ext uri="{FF2B5EF4-FFF2-40B4-BE49-F238E27FC236}">
                <a16:creationId xmlns:a16="http://schemas.microsoft.com/office/drawing/2014/main" id="{ADF22ADE-D916-D74A-AD1B-75FEDF61EF7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93119" y="4862624"/>
            <a:ext cx="2425568" cy="1800000"/>
          </a:xfrm>
          <a:prstGeom prst="rect">
            <a:avLst/>
          </a:prstGeom>
        </p:spPr>
      </p:pic>
      <p:pic>
        <p:nvPicPr>
          <p:cNvPr id="33" name="Image 32">
            <a:extLst>
              <a:ext uri="{FF2B5EF4-FFF2-40B4-BE49-F238E27FC236}">
                <a16:creationId xmlns:a16="http://schemas.microsoft.com/office/drawing/2014/main" id="{65B35E5B-D03F-A648-B914-7E0B3EEE0B8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907479" y="4862624"/>
            <a:ext cx="3128801" cy="1800000"/>
          </a:xfrm>
          <a:prstGeom prst="rect">
            <a:avLst/>
          </a:prstGeom>
        </p:spPr>
      </p:pic>
      <p:pic>
        <p:nvPicPr>
          <p:cNvPr id="35" name="Image 34">
            <a:extLst>
              <a:ext uri="{FF2B5EF4-FFF2-40B4-BE49-F238E27FC236}">
                <a16:creationId xmlns:a16="http://schemas.microsoft.com/office/drawing/2014/main" id="{CD898A4C-310E-3D4B-9CB4-80593EB5795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40961" y="4862624"/>
            <a:ext cx="2400000" cy="1800000"/>
          </a:xfrm>
          <a:prstGeom prst="rect">
            <a:avLst/>
          </a:prstGeom>
        </p:spPr>
      </p:pic>
      <p:pic>
        <p:nvPicPr>
          <p:cNvPr id="6" name="Espace réservé du contenu 5">
            <a:extLst>
              <a:ext uri="{FF2B5EF4-FFF2-40B4-BE49-F238E27FC236}">
                <a16:creationId xmlns:a16="http://schemas.microsoft.com/office/drawing/2014/main" id="{5503BE26-CBE1-7684-2003-39C669EBCC74}"/>
              </a:ext>
            </a:extLst>
          </p:cNvPr>
          <p:cNvPicPr>
            <a:picLocks noGrp="1" noChangeAspect="1"/>
          </p:cNvPicPr>
          <p:nvPr>
            <p:ph idx="1"/>
          </p:nvPr>
        </p:nvPicPr>
        <p:blipFill>
          <a:blip r:embed="rId12" cstate="screen">
            <a:extLst>
              <a:ext uri="{28A0092B-C50C-407E-A947-70E740481C1C}">
                <a14:useLocalDpi xmlns:a14="http://schemas.microsoft.com/office/drawing/2010/main"/>
              </a:ext>
            </a:extLst>
          </a:blip>
          <a:stretch>
            <a:fillRect/>
          </a:stretch>
        </p:blipFill>
        <p:spPr>
          <a:xfrm>
            <a:off x="920187" y="149738"/>
            <a:ext cx="2398500" cy="1800000"/>
          </a:xfrm>
        </p:spPr>
      </p:pic>
      <p:pic>
        <p:nvPicPr>
          <p:cNvPr id="8" name="Image 7">
            <a:extLst>
              <a:ext uri="{FF2B5EF4-FFF2-40B4-BE49-F238E27FC236}">
                <a16:creationId xmlns:a16="http://schemas.microsoft.com/office/drawing/2014/main" id="{5BF91116-9509-2BAD-A640-15C52E53775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723368" y="4518000"/>
            <a:ext cx="1756098" cy="2340000"/>
          </a:xfrm>
          <a:prstGeom prst="rect">
            <a:avLst/>
          </a:prstGeom>
        </p:spPr>
      </p:pic>
    </p:spTree>
    <p:extLst>
      <p:ext uri="{BB962C8B-B14F-4D97-AF65-F5344CB8AC3E}">
        <p14:creationId xmlns:p14="http://schemas.microsoft.com/office/powerpoint/2010/main" val="150392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par>
                          <p:cTn id="28" fill="hold">
                            <p:stCondLst>
                              <p:cond delay="3000"/>
                            </p:stCondLst>
                            <p:childTnLst>
                              <p:par>
                                <p:cTn id="29" presetID="3" presetClass="entr" presetSubtype="1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500"/>
                                        <p:tgtEl>
                                          <p:spTgt spid="27"/>
                                        </p:tgtEl>
                                      </p:cBhvr>
                                    </p:animEffect>
                                  </p:childTnLst>
                                </p:cTn>
                              </p:par>
                            </p:childTnLst>
                          </p:cTn>
                        </p:par>
                        <p:par>
                          <p:cTn id="36" fill="hold">
                            <p:stCondLst>
                              <p:cond delay="4000"/>
                            </p:stCondLst>
                            <p:childTnLst>
                              <p:par>
                                <p:cTn id="37" presetID="3" presetClass="entr" presetSubtype="1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linds(horizontal)">
                                      <p:cBhvr>
                                        <p:cTn id="39" dur="500"/>
                                        <p:tgtEl>
                                          <p:spTgt spid="31"/>
                                        </p:tgtEl>
                                      </p:cBhvr>
                                    </p:animEffect>
                                  </p:childTnLst>
                                </p:cTn>
                              </p:par>
                            </p:childTnLst>
                          </p:cTn>
                        </p:par>
                        <p:par>
                          <p:cTn id="40" fill="hold">
                            <p:stCondLst>
                              <p:cond delay="4500"/>
                            </p:stCondLst>
                            <p:childTnLst>
                              <p:par>
                                <p:cTn id="41" presetID="3" presetClass="entr" presetSubtype="1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par>
                          <p:cTn id="44" fill="hold">
                            <p:stCondLst>
                              <p:cond delay="5000"/>
                            </p:stCondLst>
                            <p:childTnLst>
                              <p:par>
                                <p:cTn id="45" presetID="3" presetClass="entr" presetSubtype="1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par>
                          <p:cTn id="48" fill="hold">
                            <p:stCondLst>
                              <p:cond delay="5500"/>
                            </p:stCondLst>
                            <p:childTnLst>
                              <p:par>
                                <p:cTn id="49" presetID="3" presetClass="entr" presetSubtype="10" repeatCount="0"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linds(horizontal)">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461A5A-4BEC-E771-2C9B-9592C303B485}"/>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6E71FDB0-415A-C6B9-2181-4667F825DBE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04496" y="3018831"/>
            <a:ext cx="2199503" cy="3137470"/>
          </a:xfrm>
        </p:spPr>
      </p:pic>
      <p:pic>
        <p:nvPicPr>
          <p:cNvPr id="7" name="Image 6">
            <a:extLst>
              <a:ext uri="{FF2B5EF4-FFF2-40B4-BE49-F238E27FC236}">
                <a16:creationId xmlns:a16="http://schemas.microsoft.com/office/drawing/2014/main" id="{7C2A5D48-6BEB-A61B-99FC-AED0EE5880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4496" y="0"/>
            <a:ext cx="3360000" cy="2520000"/>
          </a:xfrm>
          <a:prstGeom prst="rect">
            <a:avLst/>
          </a:prstGeom>
        </p:spPr>
      </p:pic>
      <p:pic>
        <p:nvPicPr>
          <p:cNvPr id="15" name="Image 14">
            <a:extLst>
              <a:ext uri="{FF2B5EF4-FFF2-40B4-BE49-F238E27FC236}">
                <a16:creationId xmlns:a16="http://schemas.microsoft.com/office/drawing/2014/main" id="{A163B477-0DA8-9378-73DD-CF735FEFDA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1600" y="0"/>
            <a:ext cx="3360000" cy="2520000"/>
          </a:xfrm>
          <a:prstGeom prst="rect">
            <a:avLst/>
          </a:prstGeom>
        </p:spPr>
      </p:pic>
      <p:pic>
        <p:nvPicPr>
          <p:cNvPr id="20" name="Image 19">
            <a:extLst>
              <a:ext uri="{FF2B5EF4-FFF2-40B4-BE49-F238E27FC236}">
                <a16:creationId xmlns:a16="http://schemas.microsoft.com/office/drawing/2014/main" id="{69A83270-7FD9-EC34-56CD-4564E0448FA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3315264" y="3327566"/>
            <a:ext cx="3137470" cy="2520000"/>
          </a:xfrm>
          <a:prstGeom prst="rect">
            <a:avLst/>
          </a:prstGeom>
        </p:spPr>
      </p:pic>
      <p:pic>
        <p:nvPicPr>
          <p:cNvPr id="21" name="Image 20">
            <a:extLst>
              <a:ext uri="{FF2B5EF4-FFF2-40B4-BE49-F238E27FC236}">
                <a16:creationId xmlns:a16="http://schemas.microsoft.com/office/drawing/2014/main" id="{7F09C242-FC25-03D4-9D33-5769A2529CE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255264" y="3327568"/>
            <a:ext cx="3137471" cy="2520000"/>
          </a:xfrm>
          <a:prstGeom prst="rect">
            <a:avLst/>
          </a:prstGeom>
        </p:spPr>
      </p:pic>
      <p:pic>
        <p:nvPicPr>
          <p:cNvPr id="23" name="Image 22">
            <a:extLst>
              <a:ext uri="{FF2B5EF4-FFF2-40B4-BE49-F238E27FC236}">
                <a16:creationId xmlns:a16="http://schemas.microsoft.com/office/drawing/2014/main" id="{C29181DB-81D5-045F-7F28-3F77070ED18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97893" y="0"/>
            <a:ext cx="3357900" cy="2520000"/>
          </a:xfrm>
          <a:prstGeom prst="rect">
            <a:avLst/>
          </a:prstGeom>
        </p:spPr>
      </p:pic>
      <p:pic>
        <p:nvPicPr>
          <p:cNvPr id="25" name="Image 24">
            <a:extLst>
              <a:ext uri="{FF2B5EF4-FFF2-40B4-BE49-F238E27FC236}">
                <a16:creationId xmlns:a16="http://schemas.microsoft.com/office/drawing/2014/main" id="{5C0E1942-CBE7-83AE-5AC1-FD60317E239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9019108" y="3335516"/>
            <a:ext cx="3153369" cy="2520000"/>
          </a:xfrm>
          <a:prstGeom prst="rect">
            <a:avLst/>
          </a:prstGeom>
        </p:spPr>
      </p:pic>
    </p:spTree>
    <p:extLst>
      <p:ext uri="{BB962C8B-B14F-4D97-AF65-F5344CB8AC3E}">
        <p14:creationId xmlns:p14="http://schemas.microsoft.com/office/powerpoint/2010/main" val="366580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500"/>
                                        <p:tgtEl>
                                          <p:spTgt spid="15"/>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heckerboard(across)">
                                      <p:cBhvr>
                                        <p:cTn id="15" dur="500"/>
                                        <p:tgtEl>
                                          <p:spTgt spid="23"/>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heckerboard(across)">
                                      <p:cBhvr>
                                        <p:cTn id="23" dur="500"/>
                                        <p:tgtEl>
                                          <p:spTgt spid="20"/>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heckerboard(across)">
                                      <p:cBhvr>
                                        <p:cTn id="27" dur="500"/>
                                        <p:tgtEl>
                                          <p:spTgt spid="21"/>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checkerboard(across)">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0895FB-02EC-81BE-CABC-01D1CC28AF6E}"/>
              </a:ext>
            </a:extLst>
          </p:cNvPr>
          <p:cNvSpPr>
            <a:spLocks noGrp="1"/>
          </p:cNvSpPr>
          <p:nvPr>
            <p:ph type="title"/>
          </p:nvPr>
        </p:nvSpPr>
        <p:spPr/>
        <p:txBody>
          <a:bodyPr>
            <a:normAutofit/>
          </a:bodyPr>
          <a:lstStyle/>
          <a:p>
            <a:r>
              <a:rPr lang="fr-FR" dirty="0"/>
              <a:t>1- </a:t>
            </a:r>
            <a:r>
              <a:rPr lang="fr-FR" dirty="0" err="1"/>
              <a:t>Tenuta</a:t>
            </a:r>
            <a:r>
              <a:rPr lang="fr-FR" dirty="0"/>
              <a:t> </a:t>
            </a:r>
            <a:r>
              <a:rPr lang="fr-FR" dirty="0" err="1"/>
              <a:t>Perano</a:t>
            </a:r>
            <a:r>
              <a:rPr lang="fr-FR" dirty="0"/>
              <a:t> Chianti Classico 2020</a:t>
            </a:r>
            <a:br>
              <a:rPr lang="fr-FR" dirty="0"/>
            </a:br>
            <a:r>
              <a:rPr lang="fr-FR" dirty="0"/>
              <a:t>Chianti Classico DOCG</a:t>
            </a:r>
          </a:p>
        </p:txBody>
      </p:sp>
      <p:sp>
        <p:nvSpPr>
          <p:cNvPr id="3" name="Espace réservé du contenu 2">
            <a:extLst>
              <a:ext uri="{FF2B5EF4-FFF2-40B4-BE49-F238E27FC236}">
                <a16:creationId xmlns:a16="http://schemas.microsoft.com/office/drawing/2014/main" id="{7C009693-0604-91E9-4454-EDB5CF9AD72E}"/>
              </a:ext>
            </a:extLst>
          </p:cNvPr>
          <p:cNvSpPr>
            <a:spLocks noGrp="1"/>
          </p:cNvSpPr>
          <p:nvPr>
            <p:ph idx="1"/>
          </p:nvPr>
        </p:nvSpPr>
        <p:spPr>
          <a:xfrm>
            <a:off x="1371600" y="2273643"/>
            <a:ext cx="9601200" cy="4337222"/>
          </a:xfrm>
        </p:spPr>
        <p:txBody>
          <a:bodyPr>
            <a:normAutofit fontScale="70000" lnSpcReduction="20000"/>
          </a:bodyPr>
          <a:lstStyle/>
          <a:p>
            <a:pPr>
              <a:lnSpc>
                <a:spcPct val="170000"/>
              </a:lnSpc>
            </a:pPr>
            <a:r>
              <a:rPr lang="fr-FR" dirty="0"/>
              <a:t>Le Chianti Classico </a:t>
            </a:r>
            <a:r>
              <a:rPr lang="fr-FR" dirty="0" err="1"/>
              <a:t>Tenuta</a:t>
            </a:r>
            <a:r>
              <a:rPr lang="fr-FR" dirty="0"/>
              <a:t> </a:t>
            </a:r>
            <a:r>
              <a:rPr lang="fr-FR" dirty="0" err="1"/>
              <a:t>Perano</a:t>
            </a:r>
            <a:r>
              <a:rPr lang="fr-FR" dirty="0"/>
              <a:t> des collines de </a:t>
            </a:r>
            <a:r>
              <a:rPr lang="fr-FR" dirty="0" err="1"/>
              <a:t>Gaiole</a:t>
            </a:r>
            <a:r>
              <a:rPr lang="fr-FR" dirty="0"/>
              <a:t> in Chianti est issu de vignobles situés à 500 mètres au-dessus du niveau de la mer. L’exposition sud-sud-ouest ainsi que la forme d’amphithéâtre des vignobles favorisent l’ensoleillement et concentrent la chaleur. La combinaison entre altitude, exposition, configuration et pente des vignobles représente une spécificité extraordinaire qui confère aux vins une robe d’un violet brillant, des arômes fruités intenses et une grande structure tannique.</a:t>
            </a:r>
          </a:p>
          <a:p>
            <a:pPr>
              <a:lnSpc>
                <a:spcPct val="170000"/>
              </a:lnSpc>
            </a:pPr>
            <a:r>
              <a:rPr lang="fr-FR" dirty="0">
                <a:solidFill>
                  <a:srgbClr val="FF0000"/>
                </a:solidFill>
              </a:rPr>
              <a:t>Conditions climatiques </a:t>
            </a:r>
            <a:r>
              <a:rPr lang="fr-FR" dirty="0">
                <a:solidFill>
                  <a:schemeClr val="tx1"/>
                </a:solidFill>
              </a:rPr>
              <a:t>Les premiers mois de l’année ont été doux et peu pluvieux. En mars, en revanche, les précipitations ont été assez importantes avec des températures conformes à la normale, sauf en fin de mois quand elles ont brutalement chuté. Le printemps s’est poursuivi avec des journées ensoleillées et des températures légèrement supérieures à la normale. La floraison a commencé dans la seconde moitié du mois de mai et s’est déroulée de façon optimale. Le mois de juin a lui aussi connu une pluviosité supérieure à la moyenne, avant de laisser place à un été magnifique avec des températures élevées. L’absence de pluies pendant les vendanges a permis d’amener au chai des raisins sains et parfaitement mûrs.</a:t>
            </a:r>
          </a:p>
        </p:txBody>
      </p:sp>
    </p:spTree>
    <p:extLst>
      <p:ext uri="{BB962C8B-B14F-4D97-AF65-F5344CB8AC3E}">
        <p14:creationId xmlns:p14="http://schemas.microsoft.com/office/powerpoint/2010/main" val="40354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0895FB-02EC-81BE-CABC-01D1CC28AF6E}"/>
              </a:ext>
            </a:extLst>
          </p:cNvPr>
          <p:cNvSpPr>
            <a:spLocks noGrp="1"/>
          </p:cNvSpPr>
          <p:nvPr>
            <p:ph type="title"/>
          </p:nvPr>
        </p:nvSpPr>
        <p:spPr/>
        <p:txBody>
          <a:bodyPr>
            <a:normAutofit/>
          </a:bodyPr>
          <a:lstStyle/>
          <a:p>
            <a:r>
              <a:rPr lang="fr-FR" dirty="0"/>
              <a:t>1- </a:t>
            </a:r>
            <a:r>
              <a:rPr lang="fr-FR" dirty="0" err="1"/>
              <a:t>Tenuta</a:t>
            </a:r>
            <a:r>
              <a:rPr lang="fr-FR" dirty="0"/>
              <a:t> </a:t>
            </a:r>
            <a:r>
              <a:rPr lang="fr-FR" dirty="0" err="1"/>
              <a:t>Perano</a:t>
            </a:r>
            <a:r>
              <a:rPr lang="fr-FR" dirty="0"/>
              <a:t> Chianti Classico 2020</a:t>
            </a:r>
            <a:br>
              <a:rPr lang="fr-FR" dirty="0"/>
            </a:br>
            <a:r>
              <a:rPr lang="fr-FR" dirty="0"/>
              <a:t>Chianti Classico DOCG</a:t>
            </a:r>
          </a:p>
        </p:txBody>
      </p:sp>
      <p:sp>
        <p:nvSpPr>
          <p:cNvPr id="3" name="Espace réservé du contenu 2">
            <a:extLst>
              <a:ext uri="{FF2B5EF4-FFF2-40B4-BE49-F238E27FC236}">
                <a16:creationId xmlns:a16="http://schemas.microsoft.com/office/drawing/2014/main" id="{7C009693-0604-91E9-4454-EDB5CF9AD72E}"/>
              </a:ext>
            </a:extLst>
          </p:cNvPr>
          <p:cNvSpPr>
            <a:spLocks noGrp="1"/>
          </p:cNvSpPr>
          <p:nvPr>
            <p:ph idx="1"/>
          </p:nvPr>
        </p:nvSpPr>
        <p:spPr/>
        <p:txBody>
          <a:bodyPr>
            <a:normAutofit/>
          </a:bodyPr>
          <a:lstStyle/>
          <a:p>
            <a:pPr>
              <a:lnSpc>
                <a:spcPct val="150000"/>
              </a:lnSpc>
            </a:pPr>
            <a:r>
              <a:rPr lang="fr-FR" dirty="0">
                <a:solidFill>
                  <a:srgbClr val="FF0000"/>
                </a:solidFill>
              </a:rPr>
              <a:t>Vinification et élevage </a:t>
            </a:r>
            <a:r>
              <a:rPr lang="fr-FR" sz="1800" dirty="0" err="1">
                <a:effectLst/>
                <a:latin typeface="PalatinoLinotypeRegular"/>
              </a:rPr>
              <a:t>Après</a:t>
            </a:r>
            <a:r>
              <a:rPr lang="fr-FR" sz="1800" dirty="0">
                <a:effectLst/>
                <a:latin typeface="PalatinoLinotypeRegular"/>
              </a:rPr>
              <a:t> avoir </a:t>
            </a:r>
            <a:r>
              <a:rPr lang="fr-FR" sz="1800" dirty="0" err="1">
                <a:effectLst/>
                <a:latin typeface="PalatinoLinotypeRegular"/>
              </a:rPr>
              <a:t>éte</a:t>
            </a:r>
            <a:r>
              <a:rPr lang="fr-FR" sz="1800" dirty="0">
                <a:effectLst/>
                <a:latin typeface="PalatinoLinotypeRegular"/>
              </a:rPr>
              <a:t>́ </a:t>
            </a:r>
            <a:r>
              <a:rPr lang="fr-FR" sz="1800" dirty="0" err="1">
                <a:effectLst/>
                <a:latin typeface="PalatinoLinotypeRegular"/>
              </a:rPr>
              <a:t>récoltés</a:t>
            </a:r>
            <a:r>
              <a:rPr lang="fr-FR" sz="1800" dirty="0">
                <a:effectLst/>
                <a:latin typeface="PalatinoLinotypeRegular"/>
              </a:rPr>
              <a:t> à la main, les raisins ont </a:t>
            </a:r>
            <a:r>
              <a:rPr lang="fr-FR" sz="1800" dirty="0" err="1">
                <a:effectLst/>
                <a:latin typeface="PalatinoLinotypeRegular"/>
              </a:rPr>
              <a:t>éte</a:t>
            </a:r>
            <a:r>
              <a:rPr lang="fr-FR" sz="1800" dirty="0">
                <a:effectLst/>
                <a:latin typeface="PalatinoLinotypeRegular"/>
              </a:rPr>
              <a:t>́ </a:t>
            </a:r>
            <a:r>
              <a:rPr lang="fr-FR" sz="1800" dirty="0" err="1">
                <a:effectLst/>
                <a:latin typeface="PalatinoLinotypeRegular"/>
              </a:rPr>
              <a:t>vinifiés</a:t>
            </a:r>
            <a:r>
              <a:rPr lang="fr-FR" sz="1800" dirty="0">
                <a:effectLst/>
                <a:latin typeface="PalatinoLinotypeRegular"/>
              </a:rPr>
              <a:t> dans des cuves en acier inoxydable à </a:t>
            </a:r>
            <a:r>
              <a:rPr lang="fr-FR" sz="1800" dirty="0" err="1">
                <a:effectLst/>
                <a:latin typeface="PalatinoLinotypeRegular"/>
              </a:rPr>
              <a:t>température</a:t>
            </a:r>
            <a:r>
              <a:rPr lang="fr-FR" sz="1800" dirty="0">
                <a:effectLst/>
                <a:latin typeface="PalatinoLinotypeRegular"/>
              </a:rPr>
              <a:t> </a:t>
            </a:r>
            <a:r>
              <a:rPr lang="fr-FR" sz="1800" dirty="0" err="1">
                <a:effectLst/>
                <a:latin typeface="PalatinoLinotypeRegular"/>
              </a:rPr>
              <a:t>contrôlée</a:t>
            </a:r>
            <a:r>
              <a:rPr lang="fr-FR" sz="1800" dirty="0">
                <a:effectLst/>
                <a:latin typeface="PalatinoLinotypeRegular"/>
              </a:rPr>
              <a:t>. La </a:t>
            </a:r>
            <a:r>
              <a:rPr lang="fr-FR" sz="1800" dirty="0" err="1">
                <a:effectLst/>
                <a:latin typeface="PalatinoLinotypeRegular"/>
              </a:rPr>
              <a:t>macération</a:t>
            </a:r>
            <a:r>
              <a:rPr lang="fr-FR" sz="1800" dirty="0">
                <a:effectLst/>
                <a:latin typeface="PalatinoLinotypeRegular"/>
              </a:rPr>
              <a:t> pelliculaire avec remontages </a:t>
            </a:r>
            <a:r>
              <a:rPr lang="fr-FR" sz="1800" dirty="0" err="1">
                <a:effectLst/>
                <a:latin typeface="PalatinoLinotypeRegular"/>
              </a:rPr>
              <a:t>contrôlés</a:t>
            </a:r>
            <a:r>
              <a:rPr lang="fr-FR" sz="1800" dirty="0">
                <a:effectLst/>
                <a:latin typeface="PalatinoLinotypeRegular"/>
              </a:rPr>
              <a:t> et minutieux a permis une parfaite extraction des substances </a:t>
            </a:r>
            <a:r>
              <a:rPr lang="fr-FR" sz="1800" dirty="0" err="1">
                <a:effectLst/>
                <a:latin typeface="PalatinoLinotypeRegular"/>
              </a:rPr>
              <a:t>polyphénoliques</a:t>
            </a:r>
            <a:r>
              <a:rPr lang="fr-FR" sz="1800" dirty="0">
                <a:effectLst/>
                <a:latin typeface="PalatinoLinotypeRegular"/>
              </a:rPr>
              <a:t> en mesure de donner au vin une belle </a:t>
            </a:r>
            <a:r>
              <a:rPr lang="fr-FR" sz="1800" dirty="0" err="1">
                <a:effectLst/>
                <a:latin typeface="PalatinoLinotypeRegular"/>
              </a:rPr>
              <a:t>intensite</a:t>
            </a:r>
            <a:r>
              <a:rPr lang="fr-FR" sz="1800" dirty="0">
                <a:effectLst/>
                <a:latin typeface="PalatinoLinotypeRegular"/>
              </a:rPr>
              <a:t>́ de couleur et une structure typique (macération 10 jours). Le vin a ensuite </a:t>
            </a:r>
            <a:r>
              <a:rPr lang="fr-FR" sz="1800" dirty="0" err="1">
                <a:effectLst/>
                <a:latin typeface="PalatinoLinotypeRegular"/>
              </a:rPr>
              <a:t>éte</a:t>
            </a:r>
            <a:r>
              <a:rPr lang="fr-FR" sz="1800" dirty="0">
                <a:effectLst/>
                <a:latin typeface="PalatinoLinotypeRegular"/>
              </a:rPr>
              <a:t>́ </a:t>
            </a:r>
            <a:r>
              <a:rPr lang="fr-FR" sz="1800" dirty="0" err="1">
                <a:effectLst/>
                <a:latin typeface="PalatinoLinotypeRegular"/>
              </a:rPr>
              <a:t>éleve</a:t>
            </a:r>
            <a:r>
              <a:rPr lang="fr-FR" sz="1800" dirty="0">
                <a:effectLst/>
                <a:latin typeface="PalatinoLinotypeRegular"/>
              </a:rPr>
              <a:t>́ 1 an en barriques anciennes, ce qui a permis d’enrichir </a:t>
            </a:r>
            <a:r>
              <a:rPr lang="fr-FR" sz="1800" dirty="0" err="1">
                <a:effectLst/>
                <a:latin typeface="PalatinoLinotypeRegular"/>
              </a:rPr>
              <a:t>délicatement</a:t>
            </a:r>
            <a:r>
              <a:rPr lang="fr-FR" sz="1800" dirty="0">
                <a:effectLst/>
                <a:latin typeface="PalatinoLinotypeRegular"/>
              </a:rPr>
              <a:t> la composante olfactive d’</a:t>
            </a:r>
            <a:r>
              <a:rPr lang="fr-FR" sz="1800" dirty="0" err="1">
                <a:effectLst/>
                <a:latin typeface="PalatinoLinotypeRegular"/>
              </a:rPr>
              <a:t>arômes</a:t>
            </a:r>
            <a:r>
              <a:rPr lang="fr-FR" sz="1800" dirty="0">
                <a:effectLst/>
                <a:latin typeface="PalatinoLinotypeRegular"/>
              </a:rPr>
              <a:t> tertiaires. Ce n'est qu’</a:t>
            </a:r>
            <a:r>
              <a:rPr lang="fr-FR" sz="1800" dirty="0" err="1">
                <a:effectLst/>
                <a:latin typeface="PalatinoLinotypeRegular"/>
              </a:rPr>
              <a:t>après</a:t>
            </a:r>
            <a:r>
              <a:rPr lang="fr-FR" sz="1800" dirty="0">
                <a:effectLst/>
                <a:latin typeface="PalatinoLinotypeRegular"/>
              </a:rPr>
              <a:t> un vieillissement </a:t>
            </a:r>
            <a:r>
              <a:rPr lang="fr-FR" sz="1800" dirty="0" err="1">
                <a:effectLst/>
                <a:latin typeface="PalatinoLinotypeRegular"/>
              </a:rPr>
              <a:t>supplémentaire</a:t>
            </a:r>
            <a:r>
              <a:rPr lang="fr-FR" sz="1800" dirty="0">
                <a:effectLst/>
                <a:latin typeface="PalatinoLinotypeRegular"/>
              </a:rPr>
              <a:t> (6 mois) en bouteille que le </a:t>
            </a:r>
            <a:r>
              <a:rPr lang="fr-FR" sz="1800" dirty="0" err="1">
                <a:effectLst/>
                <a:latin typeface="PalatinoLinotypeRegular"/>
              </a:rPr>
              <a:t>Tenuta</a:t>
            </a:r>
            <a:r>
              <a:rPr lang="fr-FR" sz="1800" dirty="0">
                <a:effectLst/>
                <a:latin typeface="PalatinoLinotypeRegular"/>
              </a:rPr>
              <a:t> </a:t>
            </a:r>
            <a:r>
              <a:rPr lang="fr-FR" sz="1800" dirty="0" err="1">
                <a:effectLst/>
                <a:latin typeface="PalatinoLinotypeRegular"/>
              </a:rPr>
              <a:t>Perano</a:t>
            </a:r>
            <a:r>
              <a:rPr lang="fr-FR" sz="1800" dirty="0">
                <a:effectLst/>
                <a:latin typeface="PalatinoLinotypeRegular"/>
              </a:rPr>
              <a:t> a pu </a:t>
            </a:r>
            <a:r>
              <a:rPr lang="fr-FR" sz="1800" dirty="0" err="1">
                <a:effectLst/>
                <a:latin typeface="PalatinoLinotypeRegular"/>
              </a:rPr>
              <a:t>être</a:t>
            </a:r>
            <a:r>
              <a:rPr lang="fr-FR" sz="1800" dirty="0">
                <a:effectLst/>
                <a:latin typeface="PalatinoLinotypeRegular"/>
              </a:rPr>
              <a:t> mis sur le marché. </a:t>
            </a:r>
          </a:p>
          <a:p>
            <a:pPr marL="0" indent="0">
              <a:buNone/>
            </a:pPr>
            <a:endParaRPr lang="fr-FR" dirty="0">
              <a:effectLst/>
            </a:endParaRPr>
          </a:p>
          <a:p>
            <a:endParaRPr lang="fr-FR" dirty="0"/>
          </a:p>
        </p:txBody>
      </p:sp>
    </p:spTree>
    <p:extLst>
      <p:ext uri="{BB962C8B-B14F-4D97-AF65-F5344CB8AC3E}">
        <p14:creationId xmlns:p14="http://schemas.microsoft.com/office/powerpoint/2010/main" val="207825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0895FB-02EC-81BE-CABC-01D1CC28AF6E}"/>
              </a:ext>
            </a:extLst>
          </p:cNvPr>
          <p:cNvSpPr>
            <a:spLocks noGrp="1"/>
          </p:cNvSpPr>
          <p:nvPr>
            <p:ph type="title"/>
          </p:nvPr>
        </p:nvSpPr>
        <p:spPr/>
        <p:txBody>
          <a:bodyPr>
            <a:normAutofit/>
          </a:bodyPr>
          <a:lstStyle/>
          <a:p>
            <a:r>
              <a:rPr lang="fr-FR" dirty="0"/>
              <a:t>1- </a:t>
            </a:r>
            <a:r>
              <a:rPr lang="fr-FR" dirty="0" err="1"/>
              <a:t>Tenuta</a:t>
            </a:r>
            <a:r>
              <a:rPr lang="fr-FR" dirty="0"/>
              <a:t> </a:t>
            </a:r>
            <a:r>
              <a:rPr lang="fr-FR" dirty="0" err="1"/>
              <a:t>Perano</a:t>
            </a:r>
            <a:r>
              <a:rPr lang="fr-FR" dirty="0"/>
              <a:t> Chianti Classico 2020</a:t>
            </a:r>
            <a:br>
              <a:rPr lang="fr-FR" dirty="0"/>
            </a:br>
            <a:r>
              <a:rPr lang="fr-FR" dirty="0"/>
              <a:t>Chianti Classico DOCG</a:t>
            </a:r>
          </a:p>
        </p:txBody>
      </p:sp>
      <p:sp>
        <p:nvSpPr>
          <p:cNvPr id="3" name="Espace réservé du contenu 2">
            <a:extLst>
              <a:ext uri="{FF2B5EF4-FFF2-40B4-BE49-F238E27FC236}">
                <a16:creationId xmlns:a16="http://schemas.microsoft.com/office/drawing/2014/main" id="{7C009693-0604-91E9-4454-EDB5CF9AD72E}"/>
              </a:ext>
            </a:extLst>
          </p:cNvPr>
          <p:cNvSpPr>
            <a:spLocks noGrp="1"/>
          </p:cNvSpPr>
          <p:nvPr>
            <p:ph idx="1"/>
          </p:nvPr>
        </p:nvSpPr>
        <p:spPr>
          <a:xfrm>
            <a:off x="1371600" y="2285999"/>
            <a:ext cx="8998085" cy="4263081"/>
          </a:xfrm>
        </p:spPr>
        <p:txBody>
          <a:bodyPr>
            <a:normAutofit fontScale="92500" lnSpcReduction="10000"/>
          </a:bodyPr>
          <a:lstStyle/>
          <a:p>
            <a:r>
              <a:rPr lang="fr-FR" dirty="0">
                <a:solidFill>
                  <a:srgbClr val="FF0000"/>
                </a:solidFill>
              </a:rPr>
              <a:t>Notes techniques :</a:t>
            </a:r>
          </a:p>
          <a:p>
            <a:pPr marL="0" indent="0">
              <a:buNone/>
            </a:pPr>
            <a:r>
              <a:rPr lang="fr-FR" dirty="0" err="1">
                <a:solidFill>
                  <a:schemeClr val="accent4">
                    <a:lumMod val="75000"/>
                  </a:schemeClr>
                </a:solidFill>
              </a:rPr>
              <a:t>Variéte</a:t>
            </a:r>
            <a:r>
              <a:rPr lang="fr-FR" dirty="0">
                <a:solidFill>
                  <a:schemeClr val="accent4">
                    <a:lumMod val="75000"/>
                  </a:schemeClr>
                </a:solidFill>
              </a:rPr>
              <a:t>́ de vin : </a:t>
            </a:r>
            <a:r>
              <a:rPr lang="fr-FR" dirty="0">
                <a:solidFill>
                  <a:schemeClr val="tx1"/>
                </a:solidFill>
              </a:rPr>
              <a:t>90% </a:t>
            </a:r>
            <a:r>
              <a:rPr lang="fr-FR" sz="2000" dirty="0" err="1">
                <a:effectLst/>
                <a:latin typeface="PalatinoLinotypeRegular"/>
              </a:rPr>
              <a:t>sangiovese</a:t>
            </a:r>
            <a:r>
              <a:rPr lang="fr-FR" sz="2000" dirty="0">
                <a:effectLst/>
                <a:latin typeface="PalatinoLinotypeRegular"/>
              </a:rPr>
              <a:t> et 10% </a:t>
            </a:r>
            <a:r>
              <a:rPr lang="fr-FR" sz="2000" dirty="0" err="1">
                <a:effectLst/>
                <a:latin typeface="PalatinoLinotypeRegular"/>
              </a:rPr>
              <a:t>canaiolo</a:t>
            </a:r>
            <a:r>
              <a:rPr lang="fr-FR" sz="2000" dirty="0">
                <a:effectLst/>
                <a:latin typeface="PalatinoLinotypeRegular"/>
              </a:rPr>
              <a:t>, malbec et cabernet sauvignon</a:t>
            </a:r>
          </a:p>
          <a:p>
            <a:pPr marL="0" indent="0">
              <a:buNone/>
            </a:pPr>
            <a:r>
              <a:rPr lang="fr-FR" dirty="0">
                <a:solidFill>
                  <a:schemeClr val="accent4">
                    <a:lumMod val="75000"/>
                  </a:schemeClr>
                </a:solidFill>
              </a:rPr>
              <a:t>Degré̀ d'alcool : </a:t>
            </a:r>
            <a:r>
              <a:rPr lang="fr-FR" sz="2000" dirty="0">
                <a:effectLst/>
                <a:latin typeface="PalatinoLinotypeRegular"/>
              </a:rPr>
              <a:t>13,5 %</a:t>
            </a:r>
            <a:br>
              <a:rPr lang="fr-FR" sz="2000" dirty="0">
                <a:effectLst/>
                <a:latin typeface="PalatinoLinotypeRegular"/>
              </a:rPr>
            </a:br>
            <a:r>
              <a:rPr lang="fr-FR" dirty="0" err="1">
                <a:solidFill>
                  <a:schemeClr val="accent4">
                    <a:lumMod val="75000"/>
                  </a:schemeClr>
                </a:solidFill>
              </a:rPr>
              <a:t>Élevage</a:t>
            </a:r>
            <a:r>
              <a:rPr lang="fr-FR" dirty="0">
                <a:solidFill>
                  <a:schemeClr val="accent4">
                    <a:lumMod val="75000"/>
                  </a:schemeClr>
                </a:solidFill>
              </a:rPr>
              <a:t> : </a:t>
            </a:r>
            <a:r>
              <a:rPr lang="fr-FR" sz="2000" dirty="0">
                <a:effectLst/>
                <a:latin typeface="PalatinoLinotypeRegular"/>
              </a:rPr>
              <a:t>12 mois en barriques et en cuves d’acier </a:t>
            </a:r>
            <a:endParaRPr lang="fr-FR" dirty="0">
              <a:solidFill>
                <a:srgbClr val="FF0000"/>
              </a:solidFill>
            </a:endParaRPr>
          </a:p>
          <a:p>
            <a:pPr>
              <a:lnSpc>
                <a:spcPct val="150000"/>
              </a:lnSpc>
            </a:pPr>
            <a:r>
              <a:rPr lang="fr-FR" dirty="0">
                <a:solidFill>
                  <a:srgbClr val="FF0000"/>
                </a:solidFill>
              </a:rPr>
              <a:t>Dégustation : </a:t>
            </a:r>
            <a:r>
              <a:rPr lang="fr-FR" sz="1800" dirty="0">
                <a:effectLst/>
                <a:latin typeface="PalatinoLinotypeRegular"/>
              </a:rPr>
              <a:t>Le </a:t>
            </a:r>
            <a:r>
              <a:rPr lang="fr-FR" sz="1800" dirty="0" err="1">
                <a:effectLst/>
                <a:latin typeface="PalatinoLinotypeRegular"/>
              </a:rPr>
              <a:t>Tenuta</a:t>
            </a:r>
            <a:r>
              <a:rPr lang="fr-FR" sz="1800" dirty="0">
                <a:effectLst/>
                <a:latin typeface="PalatinoLinotypeRegular"/>
              </a:rPr>
              <a:t> </a:t>
            </a:r>
            <a:r>
              <a:rPr lang="fr-FR" sz="1800" dirty="0" err="1">
                <a:effectLst/>
                <a:latin typeface="PalatinoLinotypeRegular"/>
              </a:rPr>
              <a:t>Perano</a:t>
            </a:r>
            <a:r>
              <a:rPr lang="fr-FR" sz="1800" dirty="0">
                <a:effectLst/>
                <a:latin typeface="PalatinoLinotypeRegular"/>
              </a:rPr>
              <a:t> Chianti Classico 2020 arbore une superbe robe rubis limpide. Le nez </a:t>
            </a:r>
            <a:r>
              <a:rPr lang="fr-FR" sz="1800" dirty="0" err="1">
                <a:effectLst/>
                <a:latin typeface="PalatinoLinotypeRegular"/>
              </a:rPr>
              <a:t>présente</a:t>
            </a:r>
            <a:r>
              <a:rPr lang="fr-FR" sz="1800" dirty="0">
                <a:effectLst/>
                <a:latin typeface="PalatinoLinotypeRegular"/>
              </a:rPr>
              <a:t> des notes florales de violette </a:t>
            </a:r>
            <a:r>
              <a:rPr lang="fr-FR" sz="1800" dirty="0" err="1">
                <a:effectLst/>
                <a:latin typeface="PalatinoLinotypeRegular"/>
              </a:rPr>
              <a:t>associées</a:t>
            </a:r>
            <a:r>
              <a:rPr lang="fr-FR" sz="1800" dirty="0">
                <a:effectLst/>
                <a:latin typeface="PalatinoLinotypeRegular"/>
              </a:rPr>
              <a:t> à des senteurs de fruits rouges tels que la framboise et la cerise auxquelles s’ajoutent des senteurs de fruits des bois comme la </a:t>
            </a:r>
            <a:r>
              <a:rPr lang="fr-FR" sz="1800" dirty="0" err="1">
                <a:effectLst/>
                <a:latin typeface="PalatinoLinotypeRegular"/>
              </a:rPr>
              <a:t>mûre</a:t>
            </a:r>
            <a:r>
              <a:rPr lang="fr-FR" sz="1800" dirty="0">
                <a:effectLst/>
                <a:latin typeface="PalatinoLinotypeRegular"/>
              </a:rPr>
              <a:t>. La note </a:t>
            </a:r>
            <a:r>
              <a:rPr lang="fr-FR" sz="1800" dirty="0" err="1">
                <a:effectLst/>
                <a:latin typeface="PalatinoLinotypeRegular"/>
              </a:rPr>
              <a:t>épicée</a:t>
            </a:r>
            <a:r>
              <a:rPr lang="fr-FR" sz="1800" dirty="0">
                <a:effectLst/>
                <a:latin typeface="PalatinoLinotypeRegular"/>
              </a:rPr>
              <a:t>, qui rappelle le clou de girofle et s’accompagne de touches </a:t>
            </a:r>
            <a:r>
              <a:rPr lang="fr-FR" sz="1800" dirty="0" err="1">
                <a:effectLst/>
                <a:latin typeface="PalatinoLinotypeRegular"/>
              </a:rPr>
              <a:t>poivrées</a:t>
            </a:r>
            <a:r>
              <a:rPr lang="fr-FR" sz="1800" dirty="0">
                <a:effectLst/>
                <a:latin typeface="PalatinoLinotypeRegular"/>
              </a:rPr>
              <a:t>, vaut elle aussi le </a:t>
            </a:r>
            <a:r>
              <a:rPr lang="fr-FR" sz="1800" dirty="0" err="1">
                <a:effectLst/>
                <a:latin typeface="PalatinoLinotypeRegular"/>
              </a:rPr>
              <a:t>détour</a:t>
            </a:r>
            <a:r>
              <a:rPr lang="fr-FR" sz="1800" dirty="0">
                <a:effectLst/>
                <a:latin typeface="PalatinoLinotypeRegular"/>
              </a:rPr>
              <a:t>. En bouche, la </a:t>
            </a:r>
            <a:r>
              <a:rPr lang="fr-FR" sz="1800" dirty="0" err="1">
                <a:effectLst/>
                <a:latin typeface="PalatinoLinotypeRegular"/>
              </a:rPr>
              <a:t>fraîcheur</a:t>
            </a:r>
            <a:r>
              <a:rPr lang="fr-FR" sz="1800" dirty="0">
                <a:effectLst/>
                <a:latin typeface="PalatinoLinotypeRegular"/>
              </a:rPr>
              <a:t> </a:t>
            </a:r>
            <a:r>
              <a:rPr lang="fr-FR" sz="1800" dirty="0" err="1">
                <a:effectLst/>
                <a:latin typeface="PalatinoLinotypeRegular"/>
              </a:rPr>
              <a:t>associée</a:t>
            </a:r>
            <a:r>
              <a:rPr lang="fr-FR" sz="1800" dirty="0">
                <a:effectLst/>
                <a:latin typeface="PalatinoLinotypeRegular"/>
              </a:rPr>
              <a:t> à la </a:t>
            </a:r>
            <a:r>
              <a:rPr lang="fr-FR" sz="1800" dirty="0" err="1">
                <a:effectLst/>
                <a:latin typeface="PalatinoLinotypeRegular"/>
              </a:rPr>
              <a:t>minéralite</a:t>
            </a:r>
            <a:r>
              <a:rPr lang="fr-FR" sz="1800" dirty="0">
                <a:effectLst/>
                <a:latin typeface="PalatinoLinotypeRegular"/>
              </a:rPr>
              <a:t>́ est magnifique. Un vin harmonieux, sec et savoureux aux tanins bien </a:t>
            </a:r>
            <a:r>
              <a:rPr lang="fr-FR" sz="1800" dirty="0" err="1">
                <a:effectLst/>
                <a:latin typeface="PalatinoLinotypeRegular"/>
              </a:rPr>
              <a:t>présents</a:t>
            </a:r>
            <a:r>
              <a:rPr lang="fr-FR" sz="1800" dirty="0">
                <a:effectLst/>
                <a:latin typeface="PalatinoLinotypeRegular"/>
              </a:rPr>
              <a:t> . A boire dans les 3 ans maximum.</a:t>
            </a:r>
            <a:endParaRPr lang="fr-FR" dirty="0">
              <a:effectLst/>
            </a:endParaRPr>
          </a:p>
          <a:p>
            <a:endParaRPr lang="fr-FR" dirty="0">
              <a:solidFill>
                <a:srgbClr val="FF0000"/>
              </a:solidFill>
            </a:endParaRPr>
          </a:p>
          <a:p>
            <a:endParaRPr lang="fr-FR" dirty="0">
              <a:solidFill>
                <a:srgbClr val="FF0000"/>
              </a:solidFill>
            </a:endParaRPr>
          </a:p>
        </p:txBody>
      </p:sp>
      <p:pic>
        <p:nvPicPr>
          <p:cNvPr id="5" name="Image 4">
            <a:extLst>
              <a:ext uri="{FF2B5EF4-FFF2-40B4-BE49-F238E27FC236}">
                <a16:creationId xmlns:a16="http://schemas.microsoft.com/office/drawing/2014/main" id="{73263C6C-02EC-FB11-1FB5-58DB31FECE0F}"/>
              </a:ext>
            </a:extLst>
          </p:cNvPr>
          <p:cNvPicPr>
            <a:picLocks noChangeAspect="1"/>
          </p:cNvPicPr>
          <p:nvPr/>
        </p:nvPicPr>
        <p:blipFill>
          <a:blip r:embed="rId2"/>
          <a:stretch>
            <a:fillRect/>
          </a:stretch>
        </p:blipFill>
        <p:spPr>
          <a:xfrm>
            <a:off x="10252143" y="175098"/>
            <a:ext cx="2057400" cy="6858000"/>
          </a:xfrm>
          <a:prstGeom prst="rect">
            <a:avLst/>
          </a:prstGeom>
        </p:spPr>
      </p:pic>
      <p:sp>
        <p:nvSpPr>
          <p:cNvPr id="6" name="ZoneTexte 5">
            <a:extLst>
              <a:ext uri="{FF2B5EF4-FFF2-40B4-BE49-F238E27FC236}">
                <a16:creationId xmlns:a16="http://schemas.microsoft.com/office/drawing/2014/main" id="{BDA0B6F8-0CF5-CC3A-F371-C42F0ED79EBD}"/>
              </a:ext>
            </a:extLst>
          </p:cNvPr>
          <p:cNvSpPr txBox="1"/>
          <p:nvPr/>
        </p:nvSpPr>
        <p:spPr>
          <a:xfrm>
            <a:off x="10068128" y="184826"/>
            <a:ext cx="184731" cy="369332"/>
          </a:xfrm>
          <a:prstGeom prst="rect">
            <a:avLst/>
          </a:prstGeom>
          <a:noFill/>
        </p:spPr>
        <p:txBody>
          <a:bodyPr wrap="none" rtlCol="0">
            <a:spAutoFit/>
          </a:bodyPr>
          <a:lstStyle/>
          <a:p>
            <a:endParaRPr lang="fr-FR"/>
          </a:p>
        </p:txBody>
      </p:sp>
    </p:spTree>
    <p:extLst>
      <p:ext uri="{BB962C8B-B14F-4D97-AF65-F5344CB8AC3E}">
        <p14:creationId xmlns:p14="http://schemas.microsoft.com/office/powerpoint/2010/main" val="249161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0895FB-02EC-81BE-CABC-01D1CC28AF6E}"/>
              </a:ext>
            </a:extLst>
          </p:cNvPr>
          <p:cNvSpPr>
            <a:spLocks noGrp="1"/>
          </p:cNvSpPr>
          <p:nvPr>
            <p:ph type="title"/>
          </p:nvPr>
        </p:nvSpPr>
        <p:spPr/>
        <p:txBody>
          <a:bodyPr/>
          <a:lstStyle/>
          <a:p>
            <a:r>
              <a:rPr lang="fr-FR" dirty="0"/>
              <a:t>2- </a:t>
            </a:r>
            <a:r>
              <a:rPr lang="fr-FR" dirty="0" err="1"/>
              <a:t>Tenuta</a:t>
            </a:r>
            <a:r>
              <a:rPr lang="fr-FR" dirty="0"/>
              <a:t> </a:t>
            </a:r>
            <a:r>
              <a:rPr lang="fr-FR" dirty="0" err="1"/>
              <a:t>Perano</a:t>
            </a:r>
            <a:r>
              <a:rPr lang="fr-FR" dirty="0"/>
              <a:t> </a:t>
            </a:r>
            <a:r>
              <a:rPr lang="fr-FR" dirty="0" err="1"/>
              <a:t>Riserva</a:t>
            </a:r>
            <a:r>
              <a:rPr lang="fr-FR" dirty="0"/>
              <a:t> 2018</a:t>
            </a:r>
            <a:br>
              <a:rPr lang="fr-FR" dirty="0"/>
            </a:br>
            <a:r>
              <a:rPr lang="fr-FR" dirty="0"/>
              <a:t>Chianti Classico </a:t>
            </a:r>
            <a:r>
              <a:rPr lang="fr-FR" dirty="0" err="1"/>
              <a:t>Riserva</a:t>
            </a:r>
            <a:r>
              <a:rPr lang="fr-FR" dirty="0"/>
              <a:t> DOCG</a:t>
            </a:r>
          </a:p>
        </p:txBody>
      </p:sp>
      <p:sp>
        <p:nvSpPr>
          <p:cNvPr id="3" name="Espace réservé du contenu 2">
            <a:extLst>
              <a:ext uri="{FF2B5EF4-FFF2-40B4-BE49-F238E27FC236}">
                <a16:creationId xmlns:a16="http://schemas.microsoft.com/office/drawing/2014/main" id="{7C009693-0604-91E9-4454-EDB5CF9AD72E}"/>
              </a:ext>
            </a:extLst>
          </p:cNvPr>
          <p:cNvSpPr>
            <a:spLocks noGrp="1"/>
          </p:cNvSpPr>
          <p:nvPr>
            <p:ph idx="1"/>
          </p:nvPr>
        </p:nvSpPr>
        <p:spPr>
          <a:xfrm>
            <a:off x="1371600" y="2211857"/>
            <a:ext cx="9601200" cy="4399005"/>
          </a:xfrm>
        </p:spPr>
        <p:txBody>
          <a:bodyPr>
            <a:normAutofit fontScale="62500" lnSpcReduction="20000"/>
          </a:bodyPr>
          <a:lstStyle/>
          <a:p>
            <a:endParaRPr lang="fr-FR" dirty="0"/>
          </a:p>
          <a:p>
            <a:pPr>
              <a:lnSpc>
                <a:spcPct val="170000"/>
              </a:lnSpc>
            </a:pPr>
            <a:r>
              <a:rPr lang="fr-FR" dirty="0"/>
              <a:t>C’est au cœur du Chianti Classico, dans un amphithéâtre naturel exposé au sud-ouest et bénéficiant de conditions pédoclimatiques exceptionnelles, que ce Chianti Classico </a:t>
            </a:r>
            <a:r>
              <a:rPr lang="fr-FR" dirty="0" err="1"/>
              <a:t>Riserva</a:t>
            </a:r>
            <a:r>
              <a:rPr lang="fr-FR" dirty="0"/>
              <a:t> voit le jour. À </a:t>
            </a:r>
            <a:r>
              <a:rPr lang="fr-FR" dirty="0" err="1"/>
              <a:t>Gaiole</a:t>
            </a:r>
            <a:r>
              <a:rPr lang="fr-FR" dirty="0"/>
              <a:t> in Chianti, à 500 mètres d’altitude, les vignobles du domaine </a:t>
            </a:r>
            <a:r>
              <a:rPr lang="fr-FR" dirty="0" err="1"/>
              <a:t>Perano</a:t>
            </a:r>
            <a:r>
              <a:rPr lang="fr-FR" dirty="0"/>
              <a:t> offrent l’une des expressions les plus élégantes et les plus riches du </a:t>
            </a:r>
            <a:r>
              <a:rPr lang="fr-FR" dirty="0" err="1"/>
              <a:t>sangiovese</a:t>
            </a:r>
            <a:r>
              <a:rPr lang="fr-FR" dirty="0"/>
              <a:t>. Fruit d’une sélection manuelle rigoureuse dans les vignes, ce vin est ensuite élevé en fûts de chêne pendant 24 mois.</a:t>
            </a:r>
          </a:p>
          <a:p>
            <a:pPr>
              <a:lnSpc>
                <a:spcPct val="170000"/>
              </a:lnSpc>
            </a:pPr>
            <a:r>
              <a:rPr lang="fr-FR" dirty="0">
                <a:solidFill>
                  <a:srgbClr val="FF0000"/>
                </a:solidFill>
              </a:rPr>
              <a:t>Conditions climatiques </a:t>
            </a:r>
            <a:r>
              <a:rPr lang="fr-FR" dirty="0"/>
              <a:t>L’hiver 2018 a été marqué par un climat rigoureux avec des gelées, de la neige et de nombreuses précipitations. Le dégel printanier et la hausse des températures ont permis le débourrement régulier de la vigne. Les températures douces et quelques pluies printanières ont favorisé le développement rapide d’une haie foliaire très étendue. La floraison de la vigne s’est déroulée du 2 au 6 juin, accompagnée de journées ensoleillées et de températures qui ont assuré une bonne nouaison. La véraison a eu lieu vers le 10 août grâce à des conditions optimales de température pendant la journée et à une bonne ventilation nocturne. Ce millésime d’exception est le résultat incontestable d’un été chaud, caractérisé par un premier épisode pluvieux en juillet et un second début août. Les vendanges ont débuté le 10 septembre avec des raisins extrêmement sains et de qualité. Le millésime 2018 est extraordinaire de par l’intensité de ses arômes et la richesse de ses tanins que les deux pluies d’été et les mois de septembre et d’octobre particulièrement ensoleillés ont rendus doux et veloutés.</a:t>
            </a:r>
          </a:p>
        </p:txBody>
      </p:sp>
    </p:spTree>
    <p:extLst>
      <p:ext uri="{BB962C8B-B14F-4D97-AF65-F5344CB8AC3E}">
        <p14:creationId xmlns:p14="http://schemas.microsoft.com/office/powerpoint/2010/main" val="324640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0895FB-02EC-81BE-CABC-01D1CC28AF6E}"/>
              </a:ext>
            </a:extLst>
          </p:cNvPr>
          <p:cNvSpPr>
            <a:spLocks noGrp="1"/>
          </p:cNvSpPr>
          <p:nvPr>
            <p:ph type="title"/>
          </p:nvPr>
        </p:nvSpPr>
        <p:spPr/>
        <p:txBody>
          <a:bodyPr/>
          <a:lstStyle/>
          <a:p>
            <a:r>
              <a:rPr lang="fr-FR" dirty="0"/>
              <a:t>2- </a:t>
            </a:r>
            <a:r>
              <a:rPr lang="fr-FR" dirty="0" err="1"/>
              <a:t>Tenuta</a:t>
            </a:r>
            <a:r>
              <a:rPr lang="fr-FR" dirty="0"/>
              <a:t> </a:t>
            </a:r>
            <a:r>
              <a:rPr lang="fr-FR" dirty="0" err="1"/>
              <a:t>Perano</a:t>
            </a:r>
            <a:r>
              <a:rPr lang="fr-FR" dirty="0"/>
              <a:t> </a:t>
            </a:r>
            <a:r>
              <a:rPr lang="fr-FR" dirty="0" err="1"/>
              <a:t>Riserva</a:t>
            </a:r>
            <a:r>
              <a:rPr lang="fr-FR" dirty="0"/>
              <a:t> 2018</a:t>
            </a:r>
            <a:br>
              <a:rPr lang="fr-FR" dirty="0"/>
            </a:br>
            <a:r>
              <a:rPr lang="fr-FR" dirty="0"/>
              <a:t>Chianti Classico </a:t>
            </a:r>
            <a:r>
              <a:rPr lang="fr-FR" dirty="0" err="1"/>
              <a:t>Riserva</a:t>
            </a:r>
            <a:r>
              <a:rPr lang="fr-FR" dirty="0"/>
              <a:t> DOCG</a:t>
            </a:r>
          </a:p>
        </p:txBody>
      </p:sp>
      <p:sp>
        <p:nvSpPr>
          <p:cNvPr id="3" name="Espace réservé du contenu 2">
            <a:extLst>
              <a:ext uri="{FF2B5EF4-FFF2-40B4-BE49-F238E27FC236}">
                <a16:creationId xmlns:a16="http://schemas.microsoft.com/office/drawing/2014/main" id="{7C009693-0604-91E9-4454-EDB5CF9AD72E}"/>
              </a:ext>
            </a:extLst>
          </p:cNvPr>
          <p:cNvSpPr>
            <a:spLocks noGrp="1"/>
          </p:cNvSpPr>
          <p:nvPr>
            <p:ph idx="1"/>
          </p:nvPr>
        </p:nvSpPr>
        <p:spPr>
          <a:xfrm>
            <a:off x="1371600" y="2286000"/>
            <a:ext cx="9601200" cy="4213654"/>
          </a:xfrm>
        </p:spPr>
        <p:txBody>
          <a:bodyPr>
            <a:normAutofit fontScale="92500" lnSpcReduction="10000"/>
          </a:bodyPr>
          <a:lstStyle/>
          <a:p>
            <a:endParaRPr lang="fr-FR" dirty="0"/>
          </a:p>
          <a:p>
            <a:pPr>
              <a:lnSpc>
                <a:spcPct val="150000"/>
              </a:lnSpc>
            </a:pPr>
            <a:r>
              <a:rPr lang="fr-FR" dirty="0">
                <a:solidFill>
                  <a:srgbClr val="FF0000"/>
                </a:solidFill>
              </a:rPr>
              <a:t>Vinification et élevage </a:t>
            </a:r>
            <a:r>
              <a:rPr lang="fr-FR" dirty="0"/>
              <a:t>L’histoire de ce vin commence dans la vigne, où l’altitude, l’exposition et la pente contribuent à l’élégance et à la vivacité des raisins. Une fois récoltés à la main et soigneusement sélectionnés, les raisins fermentent dans des cuves en acier inoxydable à température contrôlée. Les pigeages fréquents permettent une parfaite extraction des polyphénols conduisant à l’obtention d’une robe et d’une structure typiques du Chianti Classico </a:t>
            </a:r>
            <a:r>
              <a:rPr lang="fr-FR" dirty="0" err="1"/>
              <a:t>Riserva</a:t>
            </a:r>
            <a:r>
              <a:rPr lang="fr-FR" dirty="0"/>
              <a:t>. La longue période d’élevage en bois (dans des grandes barriques de 2000 et 8000 litres) contribue sans aucun doute à la structure intense de ce vin, qui vieillit ensuite en bouteille. À la fin de ce parcours, le </a:t>
            </a:r>
            <a:r>
              <a:rPr lang="fr-FR" dirty="0" err="1"/>
              <a:t>Tenuta</a:t>
            </a:r>
            <a:r>
              <a:rPr lang="fr-FR" dirty="0"/>
              <a:t> </a:t>
            </a:r>
            <a:r>
              <a:rPr lang="fr-FR" dirty="0" err="1"/>
              <a:t>Perano</a:t>
            </a:r>
            <a:r>
              <a:rPr lang="fr-FR" dirty="0"/>
              <a:t> </a:t>
            </a:r>
            <a:r>
              <a:rPr lang="fr-FR" dirty="0" err="1"/>
              <a:t>Riserva</a:t>
            </a:r>
            <a:r>
              <a:rPr lang="fr-FR" dirty="0"/>
              <a:t> 2018 est prêt à être mis sur le marché. </a:t>
            </a:r>
          </a:p>
        </p:txBody>
      </p:sp>
    </p:spTree>
    <p:extLst>
      <p:ext uri="{BB962C8B-B14F-4D97-AF65-F5344CB8AC3E}">
        <p14:creationId xmlns:p14="http://schemas.microsoft.com/office/powerpoint/2010/main" val="1272725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0895FB-02EC-81BE-CABC-01D1CC28AF6E}"/>
              </a:ext>
            </a:extLst>
          </p:cNvPr>
          <p:cNvSpPr>
            <a:spLocks noGrp="1"/>
          </p:cNvSpPr>
          <p:nvPr>
            <p:ph type="title"/>
          </p:nvPr>
        </p:nvSpPr>
        <p:spPr/>
        <p:txBody>
          <a:bodyPr/>
          <a:lstStyle/>
          <a:p>
            <a:r>
              <a:rPr lang="fr-FR" dirty="0"/>
              <a:t>2- </a:t>
            </a:r>
            <a:r>
              <a:rPr lang="fr-FR" dirty="0" err="1"/>
              <a:t>Tenuta</a:t>
            </a:r>
            <a:r>
              <a:rPr lang="fr-FR" dirty="0"/>
              <a:t> </a:t>
            </a:r>
            <a:r>
              <a:rPr lang="fr-FR" dirty="0" err="1"/>
              <a:t>Perano</a:t>
            </a:r>
            <a:r>
              <a:rPr lang="fr-FR" dirty="0"/>
              <a:t> </a:t>
            </a:r>
            <a:r>
              <a:rPr lang="fr-FR" dirty="0" err="1"/>
              <a:t>Riserva</a:t>
            </a:r>
            <a:r>
              <a:rPr lang="fr-FR" dirty="0"/>
              <a:t> 2018</a:t>
            </a:r>
            <a:br>
              <a:rPr lang="fr-FR" dirty="0"/>
            </a:br>
            <a:r>
              <a:rPr lang="fr-FR" dirty="0"/>
              <a:t>Chianti Classico </a:t>
            </a:r>
            <a:r>
              <a:rPr lang="fr-FR" dirty="0" err="1"/>
              <a:t>Riserva</a:t>
            </a:r>
            <a:r>
              <a:rPr lang="fr-FR" dirty="0"/>
              <a:t> DOCG</a:t>
            </a:r>
          </a:p>
        </p:txBody>
      </p:sp>
      <p:sp>
        <p:nvSpPr>
          <p:cNvPr id="3" name="Espace réservé du contenu 2">
            <a:extLst>
              <a:ext uri="{FF2B5EF4-FFF2-40B4-BE49-F238E27FC236}">
                <a16:creationId xmlns:a16="http://schemas.microsoft.com/office/drawing/2014/main" id="{7C009693-0604-91E9-4454-EDB5CF9AD72E}"/>
              </a:ext>
            </a:extLst>
          </p:cNvPr>
          <p:cNvSpPr>
            <a:spLocks noGrp="1"/>
          </p:cNvSpPr>
          <p:nvPr>
            <p:ph idx="1"/>
          </p:nvPr>
        </p:nvSpPr>
        <p:spPr>
          <a:xfrm>
            <a:off x="1371600" y="2286000"/>
            <a:ext cx="9601200" cy="1816641"/>
          </a:xfrm>
        </p:spPr>
        <p:txBody>
          <a:bodyPr>
            <a:normAutofit fontScale="92500" lnSpcReduction="20000"/>
          </a:bodyPr>
          <a:lstStyle/>
          <a:p>
            <a:r>
              <a:rPr lang="fr-FR" dirty="0">
                <a:solidFill>
                  <a:srgbClr val="FF0000"/>
                </a:solidFill>
              </a:rPr>
              <a:t>Notes techniques </a:t>
            </a:r>
          </a:p>
          <a:p>
            <a:pPr marL="0" indent="0">
              <a:buNone/>
            </a:pPr>
            <a:r>
              <a:rPr lang="fr-FR" dirty="0">
                <a:solidFill>
                  <a:schemeClr val="accent4">
                    <a:lumMod val="75000"/>
                  </a:schemeClr>
                </a:solidFill>
              </a:rPr>
              <a:t>Variété de cépage </a:t>
            </a:r>
            <a:r>
              <a:rPr lang="fr-FR" dirty="0"/>
              <a:t>: 95% </a:t>
            </a:r>
            <a:r>
              <a:rPr lang="fr-FR" dirty="0" err="1"/>
              <a:t>sangiovese</a:t>
            </a:r>
            <a:r>
              <a:rPr lang="fr-FR" dirty="0"/>
              <a:t> et 5% merlot</a:t>
            </a:r>
          </a:p>
          <a:p>
            <a:pPr marL="0" indent="0">
              <a:buNone/>
            </a:pPr>
            <a:r>
              <a:rPr lang="fr-FR" dirty="0">
                <a:solidFill>
                  <a:schemeClr val="accent4">
                    <a:lumMod val="75000"/>
                  </a:schemeClr>
                </a:solidFill>
              </a:rPr>
              <a:t>Degré d'alcool </a:t>
            </a:r>
            <a:r>
              <a:rPr lang="fr-FR" dirty="0"/>
              <a:t>: 14,5 %</a:t>
            </a:r>
          </a:p>
          <a:p>
            <a:pPr marL="0" indent="0">
              <a:buNone/>
            </a:pPr>
            <a:r>
              <a:rPr lang="fr-FR" dirty="0">
                <a:solidFill>
                  <a:schemeClr val="accent4">
                    <a:lumMod val="75000"/>
                  </a:schemeClr>
                </a:solidFill>
              </a:rPr>
              <a:t>Élevage</a:t>
            </a:r>
            <a:r>
              <a:rPr lang="fr-FR" dirty="0"/>
              <a:t>: cuve inox, 24 mois en fûts de chêne (grosse barrique)</a:t>
            </a:r>
          </a:p>
          <a:p>
            <a:pPr marL="0" indent="0">
              <a:buNone/>
            </a:pPr>
            <a:r>
              <a:rPr lang="fr-FR" dirty="0">
                <a:solidFill>
                  <a:schemeClr val="accent4">
                    <a:lumMod val="75000"/>
                  </a:schemeClr>
                </a:solidFill>
              </a:rPr>
              <a:t>Temps de garde  </a:t>
            </a:r>
            <a:r>
              <a:rPr lang="fr-FR" dirty="0"/>
              <a:t>: jusqu’à 10 ans</a:t>
            </a:r>
          </a:p>
          <a:p>
            <a:pPr marL="0" indent="0">
              <a:buNone/>
            </a:pPr>
            <a:endParaRPr lang="fr-FR" dirty="0"/>
          </a:p>
        </p:txBody>
      </p:sp>
      <p:sp>
        <p:nvSpPr>
          <p:cNvPr id="4" name="Espace réservé du contenu 2">
            <a:extLst>
              <a:ext uri="{FF2B5EF4-FFF2-40B4-BE49-F238E27FC236}">
                <a16:creationId xmlns:a16="http://schemas.microsoft.com/office/drawing/2014/main" id="{889223EF-EB00-0F4A-A913-0BFDB6FBB661}"/>
              </a:ext>
            </a:extLst>
          </p:cNvPr>
          <p:cNvSpPr txBox="1">
            <a:spLocks/>
          </p:cNvSpPr>
          <p:nvPr/>
        </p:nvSpPr>
        <p:spPr>
          <a:xfrm>
            <a:off x="1371600" y="4102640"/>
            <a:ext cx="8872151" cy="2335229"/>
          </a:xfrm>
          <a:prstGeom prst="rect">
            <a:avLst/>
          </a:prstGeom>
        </p:spPr>
        <p:txBody>
          <a:bodyPr vert="horz" lIns="91440" tIns="45720" rIns="91440" bIns="45720" rtlCol="0">
            <a:normAutofit fontScale="70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170000"/>
              </a:lnSpc>
            </a:pPr>
            <a:r>
              <a:rPr lang="fr-FR" dirty="0">
                <a:solidFill>
                  <a:srgbClr val="FF0000"/>
                </a:solidFill>
              </a:rPr>
              <a:t>Dégustation</a:t>
            </a:r>
            <a:r>
              <a:rPr lang="fr-FR" dirty="0"/>
              <a:t> Le </a:t>
            </a:r>
            <a:r>
              <a:rPr lang="fr-FR" dirty="0" err="1"/>
              <a:t>Tenuta</a:t>
            </a:r>
            <a:r>
              <a:rPr lang="fr-FR" dirty="0"/>
              <a:t> </a:t>
            </a:r>
            <a:r>
              <a:rPr lang="fr-FR" dirty="0" err="1"/>
              <a:t>Perano</a:t>
            </a:r>
            <a:r>
              <a:rPr lang="fr-FR" dirty="0"/>
              <a:t> Riserva2018 présente une superbe robe d’un rouge rubis intense et brillant. Le bouquet est complexe avec des notes de fruits et de fleurs et un nez légèrement épicé en finale. Les notes fruitées vont de la griotte à la myrtille en passant par la framboise et la baie de goji. La violette et l’églantine font partie des descripteurs floraux. Le </a:t>
            </a:r>
            <a:r>
              <a:rPr lang="fr-FR" dirty="0" err="1"/>
              <a:t>Tenuta</a:t>
            </a:r>
            <a:r>
              <a:rPr lang="fr-FR" dirty="0"/>
              <a:t> </a:t>
            </a:r>
            <a:r>
              <a:rPr lang="fr-FR" dirty="0" err="1"/>
              <a:t>Perano</a:t>
            </a:r>
            <a:r>
              <a:rPr lang="fr-FR" dirty="0"/>
              <a:t> </a:t>
            </a:r>
            <a:r>
              <a:rPr lang="fr-FR" dirty="0" err="1"/>
              <a:t>Riserva</a:t>
            </a:r>
            <a:r>
              <a:rPr lang="fr-FR" dirty="0"/>
              <a:t> 2018 délivre également de superbes notes épicées de réglisse et de clou de girofle, accompagnées de notes torréfiées dues à l’élevage. En bouche, l’équilibre acide-alcool est magnifique et la trame tannique est présente, mais veloutée.</a:t>
            </a:r>
          </a:p>
        </p:txBody>
      </p:sp>
      <p:pic>
        <p:nvPicPr>
          <p:cNvPr id="6" name="Image 5">
            <a:extLst>
              <a:ext uri="{FF2B5EF4-FFF2-40B4-BE49-F238E27FC236}">
                <a16:creationId xmlns:a16="http://schemas.microsoft.com/office/drawing/2014/main" id="{3B2E403D-203D-7046-9561-346204FAE3C2}"/>
              </a:ext>
            </a:extLst>
          </p:cNvPr>
          <p:cNvPicPr>
            <a:picLocks noChangeAspect="1"/>
          </p:cNvPicPr>
          <p:nvPr/>
        </p:nvPicPr>
        <p:blipFill>
          <a:blip r:embed="rId3"/>
          <a:stretch>
            <a:fillRect/>
          </a:stretch>
        </p:blipFill>
        <p:spPr>
          <a:xfrm>
            <a:off x="10134600" y="0"/>
            <a:ext cx="2057400" cy="6858000"/>
          </a:xfrm>
          <a:prstGeom prst="rect">
            <a:avLst/>
          </a:prstGeom>
        </p:spPr>
      </p:pic>
    </p:spTree>
    <p:extLst>
      <p:ext uri="{BB962C8B-B14F-4D97-AF65-F5344CB8AC3E}">
        <p14:creationId xmlns:p14="http://schemas.microsoft.com/office/powerpoint/2010/main" val="249966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9B4B7-5168-8230-9759-FFBC9AF77870}"/>
              </a:ext>
            </a:extLst>
          </p:cNvPr>
          <p:cNvSpPr>
            <a:spLocks noGrp="1"/>
          </p:cNvSpPr>
          <p:nvPr>
            <p:ph type="title"/>
          </p:nvPr>
        </p:nvSpPr>
        <p:spPr/>
        <p:txBody>
          <a:bodyPr>
            <a:normAutofit/>
          </a:bodyPr>
          <a:lstStyle/>
          <a:p>
            <a:r>
              <a:rPr lang="fr-FR" dirty="0"/>
              <a:t>3- </a:t>
            </a:r>
            <a:r>
              <a:rPr lang="fr-FR" dirty="0" err="1"/>
              <a:t>Tenuta</a:t>
            </a:r>
            <a:r>
              <a:rPr lang="fr-FR" dirty="0"/>
              <a:t> </a:t>
            </a:r>
            <a:r>
              <a:rPr lang="fr-FR" dirty="0" err="1"/>
              <a:t>Perano</a:t>
            </a:r>
            <a:r>
              <a:rPr lang="fr-FR" dirty="0"/>
              <a:t>  </a:t>
            </a:r>
            <a:r>
              <a:rPr lang="fr-FR" dirty="0" err="1"/>
              <a:t>Rialzi</a:t>
            </a:r>
            <a:r>
              <a:rPr lang="fr-FR" dirty="0"/>
              <a:t> 2017</a:t>
            </a:r>
            <a:br>
              <a:rPr lang="fr-FR" dirty="0"/>
            </a:br>
            <a:r>
              <a:rPr lang="fr-FR" dirty="0"/>
              <a:t>Chianti Classico Gran </a:t>
            </a:r>
            <a:r>
              <a:rPr lang="fr-FR" dirty="0" err="1"/>
              <a:t>Selezione</a:t>
            </a:r>
            <a:r>
              <a:rPr lang="fr-FR" dirty="0"/>
              <a:t> DOCG</a:t>
            </a:r>
          </a:p>
        </p:txBody>
      </p:sp>
      <p:sp>
        <p:nvSpPr>
          <p:cNvPr id="3" name="Espace réservé du contenu 2">
            <a:extLst>
              <a:ext uri="{FF2B5EF4-FFF2-40B4-BE49-F238E27FC236}">
                <a16:creationId xmlns:a16="http://schemas.microsoft.com/office/drawing/2014/main" id="{B7D4A2C2-BC5B-D5A5-529A-D01238570576}"/>
              </a:ext>
            </a:extLst>
          </p:cNvPr>
          <p:cNvSpPr>
            <a:spLocks noGrp="1"/>
          </p:cNvSpPr>
          <p:nvPr>
            <p:ph idx="1"/>
          </p:nvPr>
        </p:nvSpPr>
        <p:spPr>
          <a:xfrm>
            <a:off x="1371600" y="2286000"/>
            <a:ext cx="9601200" cy="4337222"/>
          </a:xfrm>
        </p:spPr>
        <p:txBody>
          <a:bodyPr>
            <a:normAutofit fontScale="77500" lnSpcReduction="20000"/>
          </a:bodyPr>
          <a:lstStyle/>
          <a:p>
            <a:pPr>
              <a:lnSpc>
                <a:spcPct val="160000"/>
              </a:lnSpc>
            </a:pPr>
            <a:r>
              <a:rPr lang="fr-FR" dirty="0"/>
              <a:t>Ce vin est un rêve poursuivi depuis des années. Sur le domaine </a:t>
            </a:r>
            <a:r>
              <a:rPr lang="fr-FR" dirty="0" err="1"/>
              <a:t>Perano</a:t>
            </a:r>
            <a:r>
              <a:rPr lang="fr-FR" dirty="0"/>
              <a:t>, la famille a choisi le vignoble </a:t>
            </a:r>
            <a:r>
              <a:rPr lang="fr-FR" dirty="0" err="1"/>
              <a:t>Rialzi</a:t>
            </a:r>
            <a:r>
              <a:rPr lang="fr-FR" dirty="0"/>
              <a:t> qui surplombe les autres grâce à trois terrasses naturelles caractéristiques. Une Gran </a:t>
            </a:r>
            <a:r>
              <a:rPr lang="fr-FR" dirty="0" err="1"/>
              <a:t>Selezione</a:t>
            </a:r>
            <a:r>
              <a:rPr lang="fr-FR" dirty="0"/>
              <a:t> qui, comme son nom l’indique, rappelle chaque jour la recherche permanente de l'excellence.</a:t>
            </a:r>
          </a:p>
          <a:p>
            <a:pPr>
              <a:lnSpc>
                <a:spcPct val="160000"/>
              </a:lnSpc>
            </a:pPr>
            <a:r>
              <a:rPr lang="fr-FR" dirty="0">
                <a:solidFill>
                  <a:srgbClr val="FF0000"/>
                </a:solidFill>
              </a:rPr>
              <a:t>Conditions climatiques </a:t>
            </a:r>
            <a:r>
              <a:rPr lang="fr-FR" dirty="0"/>
              <a:t>Sur le domaine </a:t>
            </a:r>
            <a:r>
              <a:rPr lang="fr-FR" dirty="0" err="1"/>
              <a:t>Perano</a:t>
            </a:r>
            <a:r>
              <a:rPr lang="fr-FR" dirty="0"/>
              <a:t>, l’hiver 2017 a été plutôt rigoureux avec des températures inférieures à zéro, des précipitations, notamment entre fin février et début mars, et des épisodes neigeux. Avec l’arrivée du printemps, la hausse des températures a favorisé un débourrement précoce. À la fin du printemps, une courte vague de froid a apporté quelques averses, ce qui a permis de rééquilibrer la saison et de pouvoir faire face à la vague de chaleur de l’été. Le vignoble a cependant merveilleusement bien réagi à cette situation, d’autant plus que les températures sont revenues à la normale entre fin août et début septembre. Au moment des vendanges, les raisins étaient parfaitement sains, bien mûrs, charnus et colorés.</a:t>
            </a:r>
          </a:p>
        </p:txBody>
      </p:sp>
    </p:spTree>
    <p:extLst>
      <p:ext uri="{BB962C8B-B14F-4D97-AF65-F5344CB8AC3E}">
        <p14:creationId xmlns:p14="http://schemas.microsoft.com/office/powerpoint/2010/main" val="358092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3351F5-4F70-6B4A-2262-88EB3E918876}"/>
              </a:ext>
            </a:extLst>
          </p:cNvPr>
          <p:cNvSpPr>
            <a:spLocks noGrp="1"/>
          </p:cNvSpPr>
          <p:nvPr>
            <p:ph type="title"/>
          </p:nvPr>
        </p:nvSpPr>
        <p:spPr/>
        <p:txBody>
          <a:bodyPr/>
          <a:lstStyle/>
          <a:p>
            <a:r>
              <a:rPr lang="fr-FR" dirty="0"/>
              <a:t>3- </a:t>
            </a:r>
            <a:r>
              <a:rPr lang="fr-FR" dirty="0" err="1"/>
              <a:t>Tenuta</a:t>
            </a:r>
            <a:r>
              <a:rPr lang="fr-FR" dirty="0"/>
              <a:t> </a:t>
            </a:r>
            <a:r>
              <a:rPr lang="fr-FR" dirty="0" err="1"/>
              <a:t>Perano</a:t>
            </a:r>
            <a:r>
              <a:rPr lang="fr-FR" dirty="0"/>
              <a:t>  </a:t>
            </a:r>
            <a:r>
              <a:rPr lang="fr-FR" dirty="0" err="1"/>
              <a:t>Rialzi</a:t>
            </a:r>
            <a:r>
              <a:rPr lang="fr-FR" dirty="0"/>
              <a:t> 2017</a:t>
            </a:r>
            <a:br>
              <a:rPr lang="fr-FR" dirty="0"/>
            </a:br>
            <a:r>
              <a:rPr lang="fr-FR" dirty="0"/>
              <a:t>Chianti Classico Gran </a:t>
            </a:r>
            <a:r>
              <a:rPr lang="fr-FR" dirty="0" err="1"/>
              <a:t>Selezione</a:t>
            </a:r>
            <a:r>
              <a:rPr lang="fr-FR" dirty="0"/>
              <a:t> DOCG</a:t>
            </a:r>
          </a:p>
        </p:txBody>
      </p:sp>
      <p:sp>
        <p:nvSpPr>
          <p:cNvPr id="3" name="Espace réservé du contenu 2">
            <a:extLst>
              <a:ext uri="{FF2B5EF4-FFF2-40B4-BE49-F238E27FC236}">
                <a16:creationId xmlns:a16="http://schemas.microsoft.com/office/drawing/2014/main" id="{89FB4608-8B80-A6C3-FA56-4132F9384B0A}"/>
              </a:ext>
            </a:extLst>
          </p:cNvPr>
          <p:cNvSpPr>
            <a:spLocks noGrp="1"/>
          </p:cNvSpPr>
          <p:nvPr>
            <p:ph idx="1"/>
          </p:nvPr>
        </p:nvSpPr>
        <p:spPr/>
        <p:txBody>
          <a:bodyPr>
            <a:normAutofit fontScale="92500" lnSpcReduction="20000"/>
          </a:bodyPr>
          <a:lstStyle/>
          <a:p>
            <a:pPr>
              <a:lnSpc>
                <a:spcPct val="150000"/>
              </a:lnSpc>
            </a:pPr>
            <a:r>
              <a:rPr lang="fr-FR" dirty="0">
                <a:solidFill>
                  <a:srgbClr val="FF0000"/>
                </a:solidFill>
              </a:rPr>
              <a:t>Vinification et élevage </a:t>
            </a:r>
            <a:r>
              <a:rPr lang="fr-FR" dirty="0"/>
              <a:t>Le vignoble </a:t>
            </a:r>
            <a:r>
              <a:rPr lang="fr-FR" dirty="0" err="1"/>
              <a:t>Rialzi</a:t>
            </a:r>
            <a:r>
              <a:rPr lang="fr-FR" dirty="0"/>
              <a:t> se situe à une altitude de 650 mètres au-dessus du niveau de la mer, sur trois terrasses aux sols de calcaire </a:t>
            </a:r>
            <a:r>
              <a:rPr lang="fr-FR" dirty="0" err="1"/>
              <a:t>alberese</a:t>
            </a:r>
            <a:r>
              <a:rPr lang="fr-FR" dirty="0"/>
              <a:t> exposées au sud-ouest. Après un travail minutieux dans la vigne, les raisins de </a:t>
            </a:r>
            <a:r>
              <a:rPr lang="fr-FR" dirty="0" err="1"/>
              <a:t>sangiovese</a:t>
            </a:r>
            <a:r>
              <a:rPr lang="fr-FR" dirty="0"/>
              <a:t> ont été récoltés à la main avec soin. Une fois au chai, ils ont fait l’objet d’une nouvelle sélection minutieuse. La fermentation s’est déroulée dans des cuves en acier inoxydable à température contrôlée avec macération pelliculaire et remontages délicats afin d’obtenir une meilleure extraction des polyphénols. Le vin a ensuite été élevé pendant 36 mois, dont 24 en barriques. Ce n’est qu’après un vieillissement supplémentaire en bouteille que le </a:t>
            </a:r>
            <a:r>
              <a:rPr lang="fr-FR" dirty="0" err="1"/>
              <a:t>Rialzi</a:t>
            </a:r>
            <a:r>
              <a:rPr lang="fr-FR" dirty="0"/>
              <a:t> Chianti Classico Gran </a:t>
            </a:r>
            <a:r>
              <a:rPr lang="fr-FR" dirty="0" err="1"/>
              <a:t>Selezione</a:t>
            </a:r>
            <a:r>
              <a:rPr lang="fr-FR" dirty="0"/>
              <a:t> a pu être mis sur le marché.</a:t>
            </a:r>
          </a:p>
        </p:txBody>
      </p:sp>
    </p:spTree>
    <p:extLst>
      <p:ext uri="{BB962C8B-B14F-4D97-AF65-F5344CB8AC3E}">
        <p14:creationId xmlns:p14="http://schemas.microsoft.com/office/powerpoint/2010/main" val="319620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340853-D149-DC84-E8C0-3875233C59D3}"/>
              </a:ext>
            </a:extLst>
          </p:cNvPr>
          <p:cNvSpPr>
            <a:spLocks noGrp="1"/>
          </p:cNvSpPr>
          <p:nvPr>
            <p:ph type="title"/>
          </p:nvPr>
        </p:nvSpPr>
        <p:spPr/>
        <p:txBody>
          <a:bodyPr/>
          <a:lstStyle/>
          <a:p>
            <a:r>
              <a:rPr lang="fr-FR" dirty="0"/>
              <a:t>Les vins de Toscane</a:t>
            </a:r>
            <a:br>
              <a:rPr lang="fr-FR" dirty="0"/>
            </a:br>
            <a:endParaRPr lang="fr-FR" dirty="0"/>
          </a:p>
        </p:txBody>
      </p:sp>
      <p:sp>
        <p:nvSpPr>
          <p:cNvPr id="3" name="Espace réservé du contenu 2">
            <a:extLst>
              <a:ext uri="{FF2B5EF4-FFF2-40B4-BE49-F238E27FC236}">
                <a16:creationId xmlns:a16="http://schemas.microsoft.com/office/drawing/2014/main" id="{4909C9E1-4322-5EAA-D264-1201F99DCE36}"/>
              </a:ext>
            </a:extLst>
          </p:cNvPr>
          <p:cNvSpPr>
            <a:spLocks noGrp="1"/>
          </p:cNvSpPr>
          <p:nvPr>
            <p:ph idx="1"/>
          </p:nvPr>
        </p:nvSpPr>
        <p:spPr/>
        <p:txBody>
          <a:bodyPr>
            <a:normAutofit/>
          </a:bodyPr>
          <a:lstStyle/>
          <a:p>
            <a:endParaRPr lang="fr-FR" dirty="0"/>
          </a:p>
          <a:p>
            <a:endParaRPr lang="fr-FR" dirty="0"/>
          </a:p>
        </p:txBody>
      </p:sp>
      <p:pic>
        <p:nvPicPr>
          <p:cNvPr id="6" name="Image 5">
            <a:extLst>
              <a:ext uri="{FF2B5EF4-FFF2-40B4-BE49-F238E27FC236}">
                <a16:creationId xmlns:a16="http://schemas.microsoft.com/office/drawing/2014/main" id="{6CDE808E-FF24-5AFE-59DE-2806529A5F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63330" y="1371597"/>
            <a:ext cx="7080421" cy="5276341"/>
          </a:xfrm>
          <a:prstGeom prst="rect">
            <a:avLst/>
          </a:prstGeom>
        </p:spPr>
      </p:pic>
    </p:spTree>
    <p:extLst>
      <p:ext uri="{BB962C8B-B14F-4D97-AF65-F5344CB8AC3E}">
        <p14:creationId xmlns:p14="http://schemas.microsoft.com/office/powerpoint/2010/main" val="3913042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03999-B3EE-0F0C-5CBE-ABD1B0188783}"/>
              </a:ext>
            </a:extLst>
          </p:cNvPr>
          <p:cNvSpPr>
            <a:spLocks noGrp="1"/>
          </p:cNvSpPr>
          <p:nvPr>
            <p:ph type="title"/>
          </p:nvPr>
        </p:nvSpPr>
        <p:spPr/>
        <p:txBody>
          <a:bodyPr/>
          <a:lstStyle/>
          <a:p>
            <a:r>
              <a:rPr lang="fr-FR" dirty="0"/>
              <a:t>3- </a:t>
            </a:r>
            <a:r>
              <a:rPr lang="fr-FR" dirty="0" err="1"/>
              <a:t>Tenuta</a:t>
            </a:r>
            <a:r>
              <a:rPr lang="fr-FR" dirty="0"/>
              <a:t> </a:t>
            </a:r>
            <a:r>
              <a:rPr lang="fr-FR" dirty="0" err="1"/>
              <a:t>Perano</a:t>
            </a:r>
            <a:r>
              <a:rPr lang="fr-FR" dirty="0"/>
              <a:t>  </a:t>
            </a:r>
            <a:r>
              <a:rPr lang="fr-FR" dirty="0" err="1"/>
              <a:t>Rialzi</a:t>
            </a:r>
            <a:r>
              <a:rPr lang="fr-FR" dirty="0"/>
              <a:t> 2017</a:t>
            </a:r>
            <a:br>
              <a:rPr lang="fr-FR" dirty="0"/>
            </a:br>
            <a:r>
              <a:rPr lang="fr-FR" dirty="0"/>
              <a:t>Chianti Classico Gran </a:t>
            </a:r>
            <a:r>
              <a:rPr lang="fr-FR" dirty="0" err="1"/>
              <a:t>Selezione</a:t>
            </a:r>
            <a:r>
              <a:rPr lang="fr-FR" dirty="0"/>
              <a:t> DOCG</a:t>
            </a:r>
          </a:p>
        </p:txBody>
      </p:sp>
      <p:sp>
        <p:nvSpPr>
          <p:cNvPr id="3" name="Espace réservé du contenu 2">
            <a:extLst>
              <a:ext uri="{FF2B5EF4-FFF2-40B4-BE49-F238E27FC236}">
                <a16:creationId xmlns:a16="http://schemas.microsoft.com/office/drawing/2014/main" id="{0CF5607B-7F2C-B628-7805-A6886871C7B8}"/>
              </a:ext>
            </a:extLst>
          </p:cNvPr>
          <p:cNvSpPr>
            <a:spLocks noGrp="1"/>
          </p:cNvSpPr>
          <p:nvPr>
            <p:ph idx="1"/>
          </p:nvPr>
        </p:nvSpPr>
        <p:spPr>
          <a:xfrm>
            <a:off x="1371600" y="2286000"/>
            <a:ext cx="9020432" cy="4015946"/>
          </a:xfrm>
        </p:spPr>
        <p:txBody>
          <a:bodyPr>
            <a:normAutofit fontScale="70000" lnSpcReduction="20000"/>
          </a:bodyPr>
          <a:lstStyle/>
          <a:p>
            <a:r>
              <a:rPr lang="fr-FR" dirty="0">
                <a:solidFill>
                  <a:srgbClr val="FF0000"/>
                </a:solidFill>
              </a:rPr>
              <a:t>Notes techniques </a:t>
            </a:r>
          </a:p>
          <a:p>
            <a:pPr marL="0" indent="0">
              <a:buNone/>
            </a:pPr>
            <a:r>
              <a:rPr lang="fr-FR" dirty="0">
                <a:solidFill>
                  <a:schemeClr val="accent4">
                    <a:lumMod val="75000"/>
                  </a:schemeClr>
                </a:solidFill>
              </a:rPr>
              <a:t>Variété de cépage </a:t>
            </a:r>
            <a:r>
              <a:rPr lang="fr-FR" dirty="0"/>
              <a:t>: 100% </a:t>
            </a:r>
            <a:r>
              <a:rPr lang="fr-FR" dirty="0" err="1"/>
              <a:t>sangiovese</a:t>
            </a:r>
            <a:r>
              <a:rPr lang="fr-FR" dirty="0"/>
              <a:t> </a:t>
            </a:r>
          </a:p>
          <a:p>
            <a:pPr marL="0" indent="0">
              <a:buNone/>
            </a:pPr>
            <a:r>
              <a:rPr lang="fr-FR" dirty="0">
                <a:solidFill>
                  <a:schemeClr val="accent4">
                    <a:lumMod val="75000"/>
                  </a:schemeClr>
                </a:solidFill>
              </a:rPr>
              <a:t>Degré d'alcool </a:t>
            </a:r>
            <a:r>
              <a:rPr lang="fr-FR" dirty="0"/>
              <a:t>: 14,5 %</a:t>
            </a:r>
          </a:p>
          <a:p>
            <a:pPr marL="0" indent="0">
              <a:buNone/>
            </a:pPr>
            <a:r>
              <a:rPr lang="fr-FR" dirty="0">
                <a:solidFill>
                  <a:schemeClr val="accent4">
                    <a:lumMod val="75000"/>
                  </a:schemeClr>
                </a:solidFill>
              </a:rPr>
              <a:t>Élevage</a:t>
            </a:r>
            <a:r>
              <a:rPr lang="fr-FR" dirty="0"/>
              <a:t>: cuve inox, 24 mois barrique neuve </a:t>
            </a:r>
          </a:p>
          <a:p>
            <a:pPr marL="0" indent="0">
              <a:buNone/>
            </a:pPr>
            <a:r>
              <a:rPr lang="fr-FR" dirty="0">
                <a:solidFill>
                  <a:schemeClr val="accent4">
                    <a:lumMod val="75000"/>
                  </a:schemeClr>
                </a:solidFill>
              </a:rPr>
              <a:t>Temps de garde  </a:t>
            </a:r>
            <a:r>
              <a:rPr lang="fr-FR" dirty="0"/>
              <a:t>: jusqu’à 15 ans</a:t>
            </a:r>
          </a:p>
          <a:p>
            <a:pPr>
              <a:lnSpc>
                <a:spcPct val="170000"/>
              </a:lnSpc>
            </a:pPr>
            <a:r>
              <a:rPr lang="fr-FR" dirty="0">
                <a:solidFill>
                  <a:srgbClr val="FF0000"/>
                </a:solidFill>
              </a:rPr>
              <a:t>Dégustation</a:t>
            </a:r>
            <a:r>
              <a:rPr lang="fr-FR" dirty="0"/>
              <a:t> Le </a:t>
            </a:r>
            <a:r>
              <a:rPr lang="fr-FR" dirty="0" err="1"/>
              <a:t>Rialzi</a:t>
            </a:r>
            <a:r>
              <a:rPr lang="fr-FR" dirty="0"/>
              <a:t> 2017 est un pur </a:t>
            </a:r>
            <a:r>
              <a:rPr lang="fr-FR" dirty="0" err="1"/>
              <a:t>sangiovese</a:t>
            </a:r>
            <a:r>
              <a:rPr lang="fr-FR" dirty="0"/>
              <a:t> qui exprime une personnalité affirmée et élégante, résultat de la combinaison parfaite entre type de sol, altitude et microclimat. Sa robe est d’un rouge rubis intense et brillant. Le nez complexe est représenté par une magnifique combinaison de notes fruitées et épicées, extrêmement harmonieuse. Les senteurs de fruits des bois, de griotte, de violette et d’épices sont dominantes ; viennent ensuite des notes grillées et de genièvre qui confortent l’idée d’un </a:t>
            </a:r>
            <a:r>
              <a:rPr lang="fr-FR" dirty="0" err="1"/>
              <a:t>sangiovese</a:t>
            </a:r>
            <a:r>
              <a:rPr lang="fr-FR" dirty="0"/>
              <a:t> charpenté d’une incroyable finesse. La bouche séduit par sa richesse et sa profondeur inégalées. La trame tannique, serrée et ronde, est parfaitement intégrée. La finale est franche et persistante.</a:t>
            </a:r>
          </a:p>
        </p:txBody>
      </p:sp>
      <p:pic>
        <p:nvPicPr>
          <p:cNvPr id="5" name="Image 4">
            <a:extLst>
              <a:ext uri="{FF2B5EF4-FFF2-40B4-BE49-F238E27FC236}">
                <a16:creationId xmlns:a16="http://schemas.microsoft.com/office/drawing/2014/main" id="{CC1FC080-246E-AE4C-AE69-6BF8941B5401}"/>
              </a:ext>
            </a:extLst>
          </p:cNvPr>
          <p:cNvPicPr>
            <a:picLocks noChangeAspect="1"/>
          </p:cNvPicPr>
          <p:nvPr/>
        </p:nvPicPr>
        <p:blipFill>
          <a:blip r:embed="rId3"/>
          <a:stretch>
            <a:fillRect/>
          </a:stretch>
        </p:blipFill>
        <p:spPr>
          <a:xfrm>
            <a:off x="10257138" y="259492"/>
            <a:ext cx="2057400" cy="6858000"/>
          </a:xfrm>
          <a:prstGeom prst="rect">
            <a:avLst/>
          </a:prstGeom>
        </p:spPr>
      </p:pic>
    </p:spTree>
    <p:extLst>
      <p:ext uri="{BB962C8B-B14F-4D97-AF65-F5344CB8AC3E}">
        <p14:creationId xmlns:p14="http://schemas.microsoft.com/office/powerpoint/2010/main" val="241733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E9F5A-7AA4-7B3B-05CE-46D2D67A6EF1}"/>
              </a:ext>
            </a:extLst>
          </p:cNvPr>
          <p:cNvSpPr>
            <a:spLocks noGrp="1"/>
          </p:cNvSpPr>
          <p:nvPr>
            <p:ph type="title"/>
          </p:nvPr>
        </p:nvSpPr>
        <p:spPr/>
        <p:txBody>
          <a:bodyPr/>
          <a:lstStyle/>
          <a:p>
            <a:r>
              <a:rPr lang="fr-FR" dirty="0"/>
              <a:t>4- </a:t>
            </a:r>
            <a:r>
              <a:rPr lang="fr-FR" dirty="0" err="1"/>
              <a:t>Tenuta</a:t>
            </a:r>
            <a:r>
              <a:rPr lang="fr-FR" dirty="0"/>
              <a:t> </a:t>
            </a:r>
            <a:r>
              <a:rPr lang="fr-FR" dirty="0" err="1"/>
              <a:t>Calimaia</a:t>
            </a:r>
            <a:r>
              <a:rPr lang="fr-FR" dirty="0"/>
              <a:t> 2020 </a:t>
            </a:r>
            <a:br>
              <a:rPr lang="fr-FR" dirty="0"/>
            </a:br>
            <a:r>
              <a:rPr lang="fr-FR" dirty="0" err="1"/>
              <a:t>Vino</a:t>
            </a:r>
            <a:r>
              <a:rPr lang="fr-FR" dirty="0"/>
              <a:t> Nobile de </a:t>
            </a:r>
            <a:r>
              <a:rPr lang="fr-FR" dirty="0" err="1"/>
              <a:t>Montepulciano</a:t>
            </a:r>
            <a:r>
              <a:rPr lang="fr-FR" dirty="0"/>
              <a:t> DOCG</a:t>
            </a:r>
          </a:p>
        </p:txBody>
      </p:sp>
      <p:sp>
        <p:nvSpPr>
          <p:cNvPr id="3" name="Espace réservé du contenu 2">
            <a:extLst>
              <a:ext uri="{FF2B5EF4-FFF2-40B4-BE49-F238E27FC236}">
                <a16:creationId xmlns:a16="http://schemas.microsoft.com/office/drawing/2014/main" id="{1B0B5F1D-E66C-ADF7-A7C0-33EADD1D354D}"/>
              </a:ext>
            </a:extLst>
          </p:cNvPr>
          <p:cNvSpPr>
            <a:spLocks noGrp="1"/>
          </p:cNvSpPr>
          <p:nvPr>
            <p:ph idx="1"/>
          </p:nvPr>
        </p:nvSpPr>
        <p:spPr>
          <a:xfrm>
            <a:off x="1371600" y="2286000"/>
            <a:ext cx="9601200" cy="4090086"/>
          </a:xfrm>
        </p:spPr>
        <p:txBody>
          <a:bodyPr>
            <a:normAutofit fontScale="70000" lnSpcReduction="20000"/>
          </a:bodyPr>
          <a:lstStyle/>
          <a:p>
            <a:pPr>
              <a:lnSpc>
                <a:spcPct val="160000"/>
              </a:lnSpc>
            </a:pPr>
            <a:r>
              <a:rPr lang="fr-FR" dirty="0"/>
              <a:t>Situé dans l’une des régions historiques de la production de </a:t>
            </a:r>
            <a:r>
              <a:rPr lang="fr-FR" dirty="0" err="1"/>
              <a:t>Vino</a:t>
            </a:r>
            <a:r>
              <a:rPr lang="fr-FR" dirty="0"/>
              <a:t> Nobile di </a:t>
            </a:r>
            <a:r>
              <a:rPr lang="fr-FR" dirty="0" err="1"/>
              <a:t>Montepulciano</a:t>
            </a:r>
            <a:r>
              <a:rPr lang="fr-FR" dirty="0"/>
              <a:t> sur les douces collines entre le val di </a:t>
            </a:r>
            <a:r>
              <a:rPr lang="fr-FR" dirty="0" err="1"/>
              <a:t>Chiana</a:t>
            </a:r>
            <a:r>
              <a:rPr lang="fr-FR" dirty="0"/>
              <a:t> et le val d’</a:t>
            </a:r>
            <a:r>
              <a:rPr lang="fr-FR" dirty="0" err="1"/>
              <a:t>Orcia</a:t>
            </a:r>
            <a:r>
              <a:rPr lang="fr-FR" dirty="0"/>
              <a:t>, </a:t>
            </a:r>
            <a:r>
              <a:rPr lang="fr-FR" dirty="0" err="1"/>
              <a:t>Calimaia</a:t>
            </a:r>
            <a:r>
              <a:rPr lang="fr-FR" dirty="0"/>
              <a:t> est considéré comme l’un des domaines les plus propices. Les vignobles, qui entourent la colline du domaine, bénéficient d’une altitude de 300 mètres au-dessus du niveau de la mer et jouissent d’une grande variété de sols et d’expositions, ce qui permet de mettre en valeur chaque cépage cultivé.</a:t>
            </a:r>
          </a:p>
          <a:p>
            <a:pPr>
              <a:lnSpc>
                <a:spcPct val="160000"/>
              </a:lnSpc>
            </a:pPr>
            <a:r>
              <a:rPr lang="fr-FR" dirty="0">
                <a:solidFill>
                  <a:srgbClr val="FF0000"/>
                </a:solidFill>
              </a:rPr>
              <a:t>Conditions climatiques : </a:t>
            </a:r>
            <a:r>
              <a:rPr lang="fr-FR" dirty="0"/>
              <a:t>Après la reconstitution des réserves d’eau lors des derniers mois de 2019, qui a permis de faire face aux températures estivales plus élevées de juin à août, le début de la saison 2020 a été marqué par de faibles précipitations pendant les mois d’hiver. Le débourrement de la vigne a commencé lors des derniers jours de mars. La floraison a débuté quant à elle dans la deuxième quinzaine de mai et s’est déroulée sans encombre grâce à des conditions climatiques idéales avec des journées chaudes et sèches accompagnées d’un petit vent. L’absence de pluie, y compris pendant la période des vendanges, a permis d’amener au chai des raisins parfaitement mûrs, sains et structurés à la composition phénolique et à la teneur en sucre excellentes. Un millésime qui a incontestablement bénéficié de conditions climatiques très favorables.</a:t>
            </a:r>
          </a:p>
          <a:p>
            <a:endParaRPr lang="fr-FR" dirty="0"/>
          </a:p>
          <a:p>
            <a:endParaRPr lang="fr-FR" dirty="0"/>
          </a:p>
        </p:txBody>
      </p:sp>
    </p:spTree>
    <p:extLst>
      <p:ext uri="{BB962C8B-B14F-4D97-AF65-F5344CB8AC3E}">
        <p14:creationId xmlns:p14="http://schemas.microsoft.com/office/powerpoint/2010/main" val="65838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E9F5A-7AA4-7B3B-05CE-46D2D67A6EF1}"/>
              </a:ext>
            </a:extLst>
          </p:cNvPr>
          <p:cNvSpPr>
            <a:spLocks noGrp="1"/>
          </p:cNvSpPr>
          <p:nvPr>
            <p:ph type="title"/>
          </p:nvPr>
        </p:nvSpPr>
        <p:spPr/>
        <p:txBody>
          <a:bodyPr/>
          <a:lstStyle/>
          <a:p>
            <a:r>
              <a:rPr lang="fr-FR" dirty="0"/>
              <a:t>4- </a:t>
            </a:r>
            <a:r>
              <a:rPr lang="fr-FR" dirty="0" err="1"/>
              <a:t>Tenuta</a:t>
            </a:r>
            <a:r>
              <a:rPr lang="fr-FR" dirty="0"/>
              <a:t> </a:t>
            </a:r>
            <a:r>
              <a:rPr lang="fr-FR" dirty="0" err="1"/>
              <a:t>Calimaia</a:t>
            </a:r>
            <a:r>
              <a:rPr lang="fr-FR" dirty="0"/>
              <a:t> 2020 </a:t>
            </a:r>
            <a:br>
              <a:rPr lang="fr-FR" dirty="0"/>
            </a:br>
            <a:r>
              <a:rPr lang="fr-FR" dirty="0" err="1"/>
              <a:t>Vino</a:t>
            </a:r>
            <a:r>
              <a:rPr lang="fr-FR" dirty="0"/>
              <a:t> Nobile de </a:t>
            </a:r>
            <a:r>
              <a:rPr lang="fr-FR" dirty="0" err="1"/>
              <a:t>Montepulciano</a:t>
            </a:r>
            <a:r>
              <a:rPr lang="fr-FR" dirty="0"/>
              <a:t> DOCG</a:t>
            </a:r>
          </a:p>
        </p:txBody>
      </p:sp>
      <p:sp>
        <p:nvSpPr>
          <p:cNvPr id="3" name="Espace réservé du contenu 2">
            <a:extLst>
              <a:ext uri="{FF2B5EF4-FFF2-40B4-BE49-F238E27FC236}">
                <a16:creationId xmlns:a16="http://schemas.microsoft.com/office/drawing/2014/main" id="{1B0B5F1D-E66C-ADF7-A7C0-33EADD1D354D}"/>
              </a:ext>
            </a:extLst>
          </p:cNvPr>
          <p:cNvSpPr>
            <a:spLocks noGrp="1"/>
          </p:cNvSpPr>
          <p:nvPr>
            <p:ph idx="1"/>
          </p:nvPr>
        </p:nvSpPr>
        <p:spPr/>
        <p:txBody>
          <a:bodyPr>
            <a:normAutofit fontScale="92500" lnSpcReduction="20000"/>
          </a:bodyPr>
          <a:lstStyle/>
          <a:p>
            <a:pPr>
              <a:lnSpc>
                <a:spcPct val="150000"/>
              </a:lnSpc>
            </a:pPr>
            <a:r>
              <a:rPr lang="fr-FR" dirty="0">
                <a:solidFill>
                  <a:srgbClr val="FF0000"/>
                </a:solidFill>
              </a:rPr>
              <a:t>Vinification</a:t>
            </a:r>
            <a:r>
              <a:rPr lang="fr-FR" dirty="0"/>
              <a:t> </a:t>
            </a:r>
            <a:r>
              <a:rPr lang="fr-FR" dirty="0">
                <a:solidFill>
                  <a:srgbClr val="FF0000"/>
                </a:solidFill>
              </a:rPr>
              <a:t>et élevage : </a:t>
            </a:r>
            <a:r>
              <a:rPr lang="fr-FR" dirty="0"/>
              <a:t>Après avoir été récoltés à la main, les raisins ont été vinifiés dans des cuves en acier inoxydable à température contrôlée (26°C maximum) et la fermentation s’est faite spontanément. La macération pelliculaire a permis une extraction parfaite des composés </a:t>
            </a:r>
            <a:r>
              <a:rPr lang="fr-FR" dirty="0" err="1"/>
              <a:t>polyphénoliques</a:t>
            </a:r>
            <a:r>
              <a:rPr lang="fr-FR" dirty="0"/>
              <a:t>, avec des remontages fréquents au début de la fermentation, interrompus par un délestage à mi-parcours, avant de reprendre en phase finale. La fermentation </a:t>
            </a:r>
            <a:r>
              <a:rPr lang="fr-FR" dirty="0" err="1"/>
              <a:t>malolactique</a:t>
            </a:r>
            <a:r>
              <a:rPr lang="fr-FR" dirty="0"/>
              <a:t> a été effectuée en cuves d’acier avant l’hiver. L’élevage en fûts de chêne de 50 hl s’est poursuivi comme d'habitude pendant 24 mois. Avant d’être mis sur le marché, le </a:t>
            </a:r>
            <a:r>
              <a:rPr lang="fr-FR" dirty="0" err="1"/>
              <a:t>Calimaia</a:t>
            </a:r>
            <a:r>
              <a:rPr lang="fr-FR" dirty="0"/>
              <a:t> a vieilli en bouteille dans notre cave pendant encore 4 mois.</a:t>
            </a:r>
          </a:p>
          <a:p>
            <a:pPr>
              <a:lnSpc>
                <a:spcPct val="150000"/>
              </a:lnSpc>
            </a:pPr>
            <a:endParaRPr lang="fr-FR" dirty="0"/>
          </a:p>
          <a:p>
            <a:endParaRPr lang="fr-FR" dirty="0"/>
          </a:p>
        </p:txBody>
      </p:sp>
    </p:spTree>
    <p:extLst>
      <p:ext uri="{BB962C8B-B14F-4D97-AF65-F5344CB8AC3E}">
        <p14:creationId xmlns:p14="http://schemas.microsoft.com/office/powerpoint/2010/main" val="242735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E9F5A-7AA4-7B3B-05CE-46D2D67A6EF1}"/>
              </a:ext>
            </a:extLst>
          </p:cNvPr>
          <p:cNvSpPr>
            <a:spLocks noGrp="1"/>
          </p:cNvSpPr>
          <p:nvPr>
            <p:ph type="title"/>
          </p:nvPr>
        </p:nvSpPr>
        <p:spPr/>
        <p:txBody>
          <a:bodyPr/>
          <a:lstStyle/>
          <a:p>
            <a:r>
              <a:rPr lang="fr-FR" dirty="0"/>
              <a:t>4- </a:t>
            </a:r>
            <a:r>
              <a:rPr lang="fr-FR" dirty="0" err="1"/>
              <a:t>Tenuta</a:t>
            </a:r>
            <a:r>
              <a:rPr lang="fr-FR" dirty="0"/>
              <a:t> </a:t>
            </a:r>
            <a:r>
              <a:rPr lang="fr-FR" dirty="0" err="1"/>
              <a:t>Calimaia</a:t>
            </a:r>
            <a:r>
              <a:rPr lang="fr-FR" dirty="0"/>
              <a:t> 2020 </a:t>
            </a:r>
            <a:br>
              <a:rPr lang="fr-FR" dirty="0"/>
            </a:br>
            <a:r>
              <a:rPr lang="fr-FR" dirty="0" err="1"/>
              <a:t>Vino</a:t>
            </a:r>
            <a:r>
              <a:rPr lang="fr-FR" dirty="0"/>
              <a:t> Nobile de </a:t>
            </a:r>
            <a:r>
              <a:rPr lang="fr-FR" dirty="0" err="1"/>
              <a:t>Montepulciano</a:t>
            </a:r>
            <a:r>
              <a:rPr lang="fr-FR" dirty="0"/>
              <a:t> DOCG</a:t>
            </a:r>
          </a:p>
        </p:txBody>
      </p:sp>
      <p:sp>
        <p:nvSpPr>
          <p:cNvPr id="3" name="Espace réservé du contenu 2">
            <a:extLst>
              <a:ext uri="{FF2B5EF4-FFF2-40B4-BE49-F238E27FC236}">
                <a16:creationId xmlns:a16="http://schemas.microsoft.com/office/drawing/2014/main" id="{1B0B5F1D-E66C-ADF7-A7C0-33EADD1D354D}"/>
              </a:ext>
            </a:extLst>
          </p:cNvPr>
          <p:cNvSpPr>
            <a:spLocks noGrp="1"/>
          </p:cNvSpPr>
          <p:nvPr>
            <p:ph idx="1"/>
          </p:nvPr>
        </p:nvSpPr>
        <p:spPr>
          <a:xfrm>
            <a:off x="1371600" y="2285999"/>
            <a:ext cx="9027268" cy="3768811"/>
          </a:xfrm>
        </p:spPr>
        <p:txBody>
          <a:bodyPr>
            <a:normAutofit fontScale="70000" lnSpcReduction="20000"/>
          </a:bodyPr>
          <a:lstStyle/>
          <a:p>
            <a:r>
              <a:rPr lang="fr-FR" dirty="0">
                <a:solidFill>
                  <a:srgbClr val="FF0000"/>
                </a:solidFill>
              </a:rPr>
              <a:t>Notes techniques : </a:t>
            </a:r>
          </a:p>
          <a:p>
            <a:r>
              <a:rPr lang="fr-FR" dirty="0">
                <a:solidFill>
                  <a:schemeClr val="accent4">
                    <a:lumMod val="75000"/>
                  </a:schemeClr>
                </a:solidFill>
              </a:rPr>
              <a:t>Variété de cépage </a:t>
            </a:r>
            <a:r>
              <a:rPr lang="fr-FR" dirty="0"/>
              <a:t>: 90 % </a:t>
            </a:r>
            <a:r>
              <a:rPr lang="fr-FR" dirty="0" err="1"/>
              <a:t>sangiovese</a:t>
            </a:r>
            <a:r>
              <a:rPr lang="fr-FR" dirty="0"/>
              <a:t>, connu localement sous le nom de </a:t>
            </a:r>
            <a:r>
              <a:rPr lang="fr-FR" dirty="0" err="1"/>
              <a:t>Prugnolo</a:t>
            </a:r>
            <a:r>
              <a:rPr lang="fr-FR" dirty="0"/>
              <a:t> </a:t>
            </a:r>
            <a:r>
              <a:rPr lang="fr-FR" dirty="0" err="1"/>
              <a:t>gentile</a:t>
            </a:r>
            <a:r>
              <a:rPr lang="fr-FR" dirty="0"/>
              <a:t>, et 10 % cépages rouges complémentaires (dont cabernet sauvignon)</a:t>
            </a:r>
          </a:p>
          <a:p>
            <a:r>
              <a:rPr lang="fr-FR" dirty="0">
                <a:solidFill>
                  <a:schemeClr val="accent4">
                    <a:lumMod val="75000"/>
                  </a:schemeClr>
                </a:solidFill>
              </a:rPr>
              <a:t>Degré d'alcool</a:t>
            </a:r>
            <a:r>
              <a:rPr lang="fr-FR" dirty="0"/>
              <a:t>: 14,5 %</a:t>
            </a:r>
          </a:p>
          <a:p>
            <a:r>
              <a:rPr lang="fr-FR" dirty="0">
                <a:solidFill>
                  <a:schemeClr val="accent4">
                    <a:lumMod val="75000"/>
                  </a:schemeClr>
                </a:solidFill>
              </a:rPr>
              <a:t>Élevage</a:t>
            </a:r>
            <a:r>
              <a:rPr lang="fr-FR" dirty="0"/>
              <a:t>: 24 mois en fûts de chêne</a:t>
            </a:r>
          </a:p>
          <a:p>
            <a:pPr>
              <a:lnSpc>
                <a:spcPct val="170000"/>
              </a:lnSpc>
            </a:pPr>
            <a:r>
              <a:rPr lang="fr-FR" dirty="0">
                <a:solidFill>
                  <a:srgbClr val="FF0000"/>
                </a:solidFill>
              </a:rPr>
              <a:t>Dégustation : </a:t>
            </a:r>
            <a:r>
              <a:rPr lang="fr-FR" dirty="0"/>
              <a:t>À l'</a:t>
            </a:r>
            <a:r>
              <a:rPr lang="fr-FR" dirty="0" err="1"/>
              <a:t>oeil</a:t>
            </a:r>
            <a:r>
              <a:rPr lang="fr-FR" dirty="0"/>
              <a:t>, le </a:t>
            </a:r>
            <a:r>
              <a:rPr lang="fr-FR" dirty="0" err="1"/>
              <a:t>Tenuta</a:t>
            </a:r>
            <a:r>
              <a:rPr lang="fr-FR" dirty="0"/>
              <a:t> </a:t>
            </a:r>
            <a:r>
              <a:rPr lang="fr-FR" dirty="0" err="1"/>
              <a:t>Calimaia</a:t>
            </a:r>
            <a:r>
              <a:rPr lang="fr-FR" dirty="0"/>
              <a:t> </a:t>
            </a:r>
            <a:r>
              <a:rPr lang="fr-FR" dirty="0" err="1"/>
              <a:t>Vino</a:t>
            </a:r>
            <a:r>
              <a:rPr lang="fr-FR" dirty="0"/>
              <a:t> Nobile di </a:t>
            </a:r>
            <a:r>
              <a:rPr lang="fr-FR" dirty="0" err="1"/>
              <a:t>Montepulciano</a:t>
            </a:r>
            <a:r>
              <a:rPr lang="fr-FR" dirty="0"/>
              <a:t> 2020 présente une robe rubis intense. Le nez libère des notes franches de fruits rouges : d’abord cerise et griotte, suivies de notes intenses d’herbes aromatiques et d’épices, notamment de sauge, de cardamome et de poivre rose. Le nez s’achève sur des senteurs de chocolat noir accompagnées de touches de réglisse. La bouche s’ouvre sur un corps à la fois généreux, volumineux et frais. La trame tannique est dense, sans aspérité. La cohérence entre le nez et la bouche est remarquable et la persistance aromatique intense très longue.</a:t>
            </a:r>
          </a:p>
          <a:p>
            <a:endParaRPr lang="fr-FR" dirty="0"/>
          </a:p>
          <a:p>
            <a:endParaRPr lang="fr-FR" dirty="0"/>
          </a:p>
        </p:txBody>
      </p:sp>
      <p:pic>
        <p:nvPicPr>
          <p:cNvPr id="5" name="Image 4">
            <a:extLst>
              <a:ext uri="{FF2B5EF4-FFF2-40B4-BE49-F238E27FC236}">
                <a16:creationId xmlns:a16="http://schemas.microsoft.com/office/drawing/2014/main" id="{7B4610C1-F66F-B048-AB2C-163F984E25EB}"/>
              </a:ext>
            </a:extLst>
          </p:cNvPr>
          <p:cNvPicPr>
            <a:picLocks noChangeAspect="1"/>
          </p:cNvPicPr>
          <p:nvPr/>
        </p:nvPicPr>
        <p:blipFill>
          <a:blip r:embed="rId2"/>
          <a:stretch>
            <a:fillRect/>
          </a:stretch>
        </p:blipFill>
        <p:spPr>
          <a:xfrm>
            <a:off x="10320236" y="223737"/>
            <a:ext cx="2057400" cy="6858000"/>
          </a:xfrm>
          <a:prstGeom prst="rect">
            <a:avLst/>
          </a:prstGeom>
        </p:spPr>
      </p:pic>
    </p:spTree>
    <p:extLst>
      <p:ext uri="{BB962C8B-B14F-4D97-AF65-F5344CB8AC3E}">
        <p14:creationId xmlns:p14="http://schemas.microsoft.com/office/powerpoint/2010/main" val="64928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E9F5A-7AA4-7B3B-05CE-46D2D67A6EF1}"/>
              </a:ext>
            </a:extLst>
          </p:cNvPr>
          <p:cNvSpPr>
            <a:spLocks noGrp="1"/>
          </p:cNvSpPr>
          <p:nvPr>
            <p:ph type="title"/>
          </p:nvPr>
        </p:nvSpPr>
        <p:spPr/>
        <p:txBody>
          <a:bodyPr/>
          <a:lstStyle/>
          <a:p>
            <a:r>
              <a:rPr lang="fr-FR" dirty="0"/>
              <a:t>5- </a:t>
            </a:r>
            <a:r>
              <a:rPr lang="fr-FR" dirty="0" err="1"/>
              <a:t>CastelGiocondo</a:t>
            </a:r>
            <a:r>
              <a:rPr lang="fr-FR" dirty="0"/>
              <a:t> 2018 </a:t>
            </a:r>
            <a:br>
              <a:rPr lang="fr-FR" dirty="0"/>
            </a:br>
            <a:r>
              <a:rPr lang="fr-FR" dirty="0" err="1"/>
              <a:t>Brunello</a:t>
            </a:r>
            <a:r>
              <a:rPr lang="fr-FR" dirty="0"/>
              <a:t> di </a:t>
            </a:r>
            <a:r>
              <a:rPr lang="fr-FR" dirty="0" err="1"/>
              <a:t>Montalcino</a:t>
            </a:r>
            <a:r>
              <a:rPr lang="fr-FR" dirty="0"/>
              <a:t> DOCG</a:t>
            </a:r>
          </a:p>
        </p:txBody>
      </p:sp>
      <p:sp>
        <p:nvSpPr>
          <p:cNvPr id="3" name="Espace réservé du contenu 2">
            <a:extLst>
              <a:ext uri="{FF2B5EF4-FFF2-40B4-BE49-F238E27FC236}">
                <a16:creationId xmlns:a16="http://schemas.microsoft.com/office/drawing/2014/main" id="{1B0B5F1D-E66C-ADF7-A7C0-33EADD1D354D}"/>
              </a:ext>
            </a:extLst>
          </p:cNvPr>
          <p:cNvSpPr>
            <a:spLocks noGrp="1"/>
          </p:cNvSpPr>
          <p:nvPr>
            <p:ph idx="1"/>
          </p:nvPr>
        </p:nvSpPr>
        <p:spPr>
          <a:xfrm>
            <a:off x="1371600" y="2285999"/>
            <a:ext cx="9601200" cy="4028303"/>
          </a:xfrm>
        </p:spPr>
        <p:txBody>
          <a:bodyPr>
            <a:normAutofit fontScale="70000" lnSpcReduction="20000"/>
          </a:bodyPr>
          <a:lstStyle/>
          <a:p>
            <a:pPr>
              <a:lnSpc>
                <a:spcPct val="170000"/>
              </a:lnSpc>
            </a:pPr>
            <a:r>
              <a:rPr lang="fr-FR" dirty="0"/>
              <a:t>« </a:t>
            </a:r>
            <a:r>
              <a:rPr lang="fr-FR" dirty="0" err="1"/>
              <a:t>CastelGiocondo</a:t>
            </a:r>
            <a:r>
              <a:rPr lang="fr-FR" dirty="0"/>
              <a:t> est un lieu unique à </a:t>
            </a:r>
            <a:r>
              <a:rPr lang="fr-FR" dirty="0" err="1"/>
              <a:t>Montalcino</a:t>
            </a:r>
            <a:r>
              <a:rPr lang="fr-FR" dirty="0"/>
              <a:t> où la grande diversité d’expositions et de sols – </a:t>
            </a:r>
            <a:r>
              <a:rPr lang="fr-FR" dirty="0" err="1"/>
              <a:t>galestro</a:t>
            </a:r>
            <a:r>
              <a:rPr lang="fr-FR" dirty="0"/>
              <a:t>, sables et argiles pliocènes – donne d’infinies nuances à ce </a:t>
            </a:r>
            <a:r>
              <a:rPr lang="fr-FR" dirty="0" err="1"/>
              <a:t>brunello</a:t>
            </a:r>
            <a:r>
              <a:rPr lang="fr-FR" dirty="0"/>
              <a:t>. Ses notes variées évoluent au fil du temps et donnent sans cesse envie de les découvrir, de les savourer et de les garder en mémoire ».</a:t>
            </a:r>
          </a:p>
          <a:p>
            <a:pPr>
              <a:lnSpc>
                <a:spcPct val="170000"/>
              </a:lnSpc>
            </a:pPr>
            <a:r>
              <a:rPr lang="fr-FR" dirty="0">
                <a:solidFill>
                  <a:srgbClr val="FF0000"/>
                </a:solidFill>
              </a:rPr>
              <a:t>Conditions climatiques </a:t>
            </a:r>
            <a:r>
              <a:rPr lang="fr-FR" dirty="0"/>
              <a:t>La saison 2018 a été marquée par un hiver frais et pluvieux avec un débourrement conforme à la normale. Le printemps a été pluvieux lors de la floraison, ralentissant la nouaison et réduisant le rendement par pied de vigne. L’été a été sec et peu pluvieux, mais grâce aux réserves d’eau du printemps, cela n’a pas posé problème. Ces conditions ont permis une véraison conforme à la normale et une excellente maturation, les nuits fraîches favorisant le développement des arômes et d’une robe profonde. À la mi-septembre, le vent du nord a entraîné une baisse des températures. Cette période fraîche et venteuse, mais ensoleillée, a été particulièrement bénéfique au </a:t>
            </a:r>
            <a:r>
              <a:rPr lang="fr-FR" dirty="0" err="1"/>
              <a:t>sangiovese</a:t>
            </a:r>
            <a:r>
              <a:rPr lang="fr-FR" dirty="0"/>
              <a:t>, qui a pu atteindre une maturité optimale et accumuler des niveaux élevés de polyphénols et de composés aromatiques. Au moment de la récolte, les raisins étaient sains, intacts et dotés d’une bonne concentration.</a:t>
            </a:r>
          </a:p>
        </p:txBody>
      </p:sp>
    </p:spTree>
    <p:extLst>
      <p:ext uri="{BB962C8B-B14F-4D97-AF65-F5344CB8AC3E}">
        <p14:creationId xmlns:p14="http://schemas.microsoft.com/office/powerpoint/2010/main" val="305836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418AD-56C2-66F4-DD90-25EF47169F63}"/>
              </a:ext>
            </a:extLst>
          </p:cNvPr>
          <p:cNvSpPr>
            <a:spLocks noGrp="1"/>
          </p:cNvSpPr>
          <p:nvPr>
            <p:ph type="title"/>
          </p:nvPr>
        </p:nvSpPr>
        <p:spPr/>
        <p:txBody>
          <a:bodyPr/>
          <a:lstStyle/>
          <a:p>
            <a:r>
              <a:rPr lang="fr-FR" dirty="0"/>
              <a:t>5- </a:t>
            </a:r>
            <a:r>
              <a:rPr lang="fr-FR" dirty="0" err="1"/>
              <a:t>CastelGiocondo</a:t>
            </a:r>
            <a:r>
              <a:rPr lang="fr-FR" dirty="0"/>
              <a:t> 2018 </a:t>
            </a:r>
            <a:br>
              <a:rPr lang="fr-FR" dirty="0"/>
            </a:br>
            <a:r>
              <a:rPr lang="fr-FR" dirty="0" err="1"/>
              <a:t>Brunello</a:t>
            </a:r>
            <a:r>
              <a:rPr lang="fr-FR" dirty="0"/>
              <a:t> di </a:t>
            </a:r>
            <a:r>
              <a:rPr lang="fr-FR" dirty="0" err="1"/>
              <a:t>Montalcino</a:t>
            </a:r>
            <a:r>
              <a:rPr lang="fr-FR" dirty="0"/>
              <a:t> DOCG</a:t>
            </a:r>
          </a:p>
        </p:txBody>
      </p:sp>
      <p:sp>
        <p:nvSpPr>
          <p:cNvPr id="3" name="Espace réservé du contenu 2">
            <a:extLst>
              <a:ext uri="{FF2B5EF4-FFF2-40B4-BE49-F238E27FC236}">
                <a16:creationId xmlns:a16="http://schemas.microsoft.com/office/drawing/2014/main" id="{15DF6CC6-59A3-D40D-9312-67325621B04F}"/>
              </a:ext>
            </a:extLst>
          </p:cNvPr>
          <p:cNvSpPr>
            <a:spLocks noGrp="1"/>
          </p:cNvSpPr>
          <p:nvPr>
            <p:ph idx="1"/>
          </p:nvPr>
        </p:nvSpPr>
        <p:spPr/>
        <p:txBody>
          <a:bodyPr>
            <a:normAutofit fontScale="92500"/>
          </a:bodyPr>
          <a:lstStyle/>
          <a:p>
            <a:pPr>
              <a:lnSpc>
                <a:spcPct val="150000"/>
              </a:lnSpc>
            </a:pPr>
            <a:r>
              <a:rPr lang="fr-FR" dirty="0">
                <a:solidFill>
                  <a:srgbClr val="FF0000"/>
                </a:solidFill>
              </a:rPr>
              <a:t>Vinification</a:t>
            </a:r>
            <a:r>
              <a:rPr lang="fr-FR" dirty="0"/>
              <a:t> </a:t>
            </a:r>
            <a:r>
              <a:rPr lang="fr-FR" dirty="0">
                <a:solidFill>
                  <a:srgbClr val="FF0000"/>
                </a:solidFill>
              </a:rPr>
              <a:t>et élevage </a:t>
            </a:r>
            <a:r>
              <a:rPr lang="fr-FR" dirty="0"/>
              <a:t>Ces conditions climatiques conformes à la normale ont permis de vendanger à la main sans difficulté particulière. Une fois au chai, les raisins ont fait l’objet d’une sélection rigoureuse sur les tables de tri. La fermentation s’est déroulée en cuves d’acier inoxydable à température contrôlée avec des remontages fréquents notamment lors des premières phases. Le vin a ensuite été élevé sous bois, en foudres, où il a pu mûrir et « s’élever » jusqu’à trouver son équilibre et son harmonie. Ce n’est que 5 ans après la récolte et un vieillissement supplémentaire en bouteille que le </a:t>
            </a:r>
            <a:r>
              <a:rPr lang="fr-FR" dirty="0" err="1"/>
              <a:t>CastelGiocondo</a:t>
            </a:r>
            <a:r>
              <a:rPr lang="fr-FR" dirty="0"/>
              <a:t> </a:t>
            </a:r>
            <a:r>
              <a:rPr lang="fr-FR" dirty="0" err="1"/>
              <a:t>Brunello</a:t>
            </a:r>
            <a:r>
              <a:rPr lang="fr-FR" dirty="0"/>
              <a:t> est prêt à être commercialisé.</a:t>
            </a:r>
          </a:p>
        </p:txBody>
      </p:sp>
    </p:spTree>
    <p:extLst>
      <p:ext uri="{BB962C8B-B14F-4D97-AF65-F5344CB8AC3E}">
        <p14:creationId xmlns:p14="http://schemas.microsoft.com/office/powerpoint/2010/main" val="2387178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505F88-3ACB-3404-0C9F-B392AA750125}"/>
              </a:ext>
            </a:extLst>
          </p:cNvPr>
          <p:cNvSpPr>
            <a:spLocks noGrp="1"/>
          </p:cNvSpPr>
          <p:nvPr>
            <p:ph type="title"/>
          </p:nvPr>
        </p:nvSpPr>
        <p:spPr/>
        <p:txBody>
          <a:bodyPr/>
          <a:lstStyle/>
          <a:p>
            <a:r>
              <a:rPr lang="fr-FR" dirty="0"/>
              <a:t>5- </a:t>
            </a:r>
            <a:r>
              <a:rPr lang="fr-FR" dirty="0" err="1"/>
              <a:t>CastelGiocondo</a:t>
            </a:r>
            <a:r>
              <a:rPr lang="fr-FR" dirty="0"/>
              <a:t> 2018 </a:t>
            </a:r>
            <a:br>
              <a:rPr lang="fr-FR" dirty="0"/>
            </a:br>
            <a:r>
              <a:rPr lang="fr-FR" dirty="0" err="1"/>
              <a:t>Brunello</a:t>
            </a:r>
            <a:r>
              <a:rPr lang="fr-FR" dirty="0"/>
              <a:t> di </a:t>
            </a:r>
            <a:r>
              <a:rPr lang="fr-FR" dirty="0" err="1"/>
              <a:t>Montalcino</a:t>
            </a:r>
            <a:r>
              <a:rPr lang="fr-FR" dirty="0"/>
              <a:t> DOCG</a:t>
            </a:r>
          </a:p>
        </p:txBody>
      </p:sp>
      <p:sp>
        <p:nvSpPr>
          <p:cNvPr id="3" name="Espace réservé du contenu 2">
            <a:extLst>
              <a:ext uri="{FF2B5EF4-FFF2-40B4-BE49-F238E27FC236}">
                <a16:creationId xmlns:a16="http://schemas.microsoft.com/office/drawing/2014/main" id="{7BFCC7E3-9953-68D6-A8B2-F0A7D8622E69}"/>
              </a:ext>
            </a:extLst>
          </p:cNvPr>
          <p:cNvSpPr>
            <a:spLocks noGrp="1"/>
          </p:cNvSpPr>
          <p:nvPr>
            <p:ph idx="1"/>
          </p:nvPr>
        </p:nvSpPr>
        <p:spPr>
          <a:xfrm>
            <a:off x="1371600" y="2285999"/>
            <a:ext cx="9082216" cy="4040659"/>
          </a:xfrm>
        </p:spPr>
        <p:txBody>
          <a:bodyPr>
            <a:normAutofit fontScale="70000" lnSpcReduction="20000"/>
          </a:bodyPr>
          <a:lstStyle/>
          <a:p>
            <a:r>
              <a:rPr lang="fr-FR" dirty="0">
                <a:solidFill>
                  <a:srgbClr val="FF0000"/>
                </a:solidFill>
              </a:rPr>
              <a:t>Notes techniques : </a:t>
            </a:r>
          </a:p>
          <a:p>
            <a:r>
              <a:rPr lang="fr-FR" dirty="0">
                <a:solidFill>
                  <a:schemeClr val="accent4">
                    <a:lumMod val="75000"/>
                  </a:schemeClr>
                </a:solidFill>
              </a:rPr>
              <a:t>Variété de cépage </a:t>
            </a:r>
            <a:r>
              <a:rPr lang="fr-FR" dirty="0"/>
              <a:t>: 100 % </a:t>
            </a:r>
            <a:r>
              <a:rPr lang="fr-FR" dirty="0" err="1"/>
              <a:t>sangiovese</a:t>
            </a:r>
            <a:r>
              <a:rPr lang="fr-FR" dirty="0"/>
              <a:t> </a:t>
            </a:r>
          </a:p>
          <a:p>
            <a:r>
              <a:rPr lang="fr-FR" dirty="0">
                <a:solidFill>
                  <a:schemeClr val="accent4">
                    <a:lumMod val="75000"/>
                  </a:schemeClr>
                </a:solidFill>
              </a:rPr>
              <a:t>Degré d'alcool</a:t>
            </a:r>
            <a:r>
              <a:rPr lang="fr-FR" dirty="0"/>
              <a:t>: 14 %</a:t>
            </a:r>
          </a:p>
          <a:p>
            <a:pPr>
              <a:lnSpc>
                <a:spcPct val="170000"/>
              </a:lnSpc>
            </a:pPr>
            <a:r>
              <a:rPr lang="fr-FR" dirty="0">
                <a:solidFill>
                  <a:srgbClr val="FF0000"/>
                </a:solidFill>
              </a:rPr>
              <a:t>Dégustation</a:t>
            </a:r>
            <a:r>
              <a:rPr lang="fr-FR" dirty="0"/>
              <a:t> Le </a:t>
            </a:r>
            <a:r>
              <a:rPr lang="fr-FR" dirty="0" err="1"/>
              <a:t>CastelGiocondo</a:t>
            </a:r>
            <a:r>
              <a:rPr lang="fr-FR" dirty="0"/>
              <a:t> 2018 arbore une robe rubis intense et brillante. Il se distingue par son élégance, une caractéristique qui est encore plus marquée dans ce millésime. Les notes fruitées, les premières qui atteignent nos récepteurs olfactifs, sont dominées par la myrtille et la mûre sauvage, accompagnées de cassis et d’autres fruits des bois. S’ensuivent des senteurs florales de violette et d’églantine, présence habituelle dans les bouquets des meilleurs </a:t>
            </a:r>
            <a:r>
              <a:rPr lang="fr-FR" dirty="0" err="1"/>
              <a:t>Brunello</a:t>
            </a:r>
            <a:r>
              <a:rPr lang="fr-FR" dirty="0"/>
              <a:t> di </a:t>
            </a:r>
            <a:r>
              <a:rPr lang="fr-FR" dirty="0" err="1"/>
              <a:t>Montalcino</a:t>
            </a:r>
            <a:r>
              <a:rPr lang="fr-FR" dirty="0"/>
              <a:t>. De franches notes épicées de poivre noir et de cardamome font leur entrée dans ce voyage olfactif, suivies d'un agréable arôme de réglisse. En bouche, la trame tannique est dense, mais sans dureté particulière, finement accompagnée de notes minérales. La cohérence entre le nez et la bouche et la finale longue et persistante font de ce millésime un vin particulièrement équilibré.</a:t>
            </a:r>
          </a:p>
        </p:txBody>
      </p:sp>
      <p:pic>
        <p:nvPicPr>
          <p:cNvPr id="5" name="Image 4">
            <a:extLst>
              <a:ext uri="{FF2B5EF4-FFF2-40B4-BE49-F238E27FC236}">
                <a16:creationId xmlns:a16="http://schemas.microsoft.com/office/drawing/2014/main" id="{4B7C8DCC-95A4-DD4C-A9A2-5BCE1909C1C3}"/>
              </a:ext>
            </a:extLst>
          </p:cNvPr>
          <p:cNvPicPr>
            <a:picLocks noChangeAspect="1"/>
          </p:cNvPicPr>
          <p:nvPr/>
        </p:nvPicPr>
        <p:blipFill>
          <a:blip r:embed="rId2"/>
          <a:stretch>
            <a:fillRect/>
          </a:stretch>
        </p:blipFill>
        <p:spPr>
          <a:xfrm>
            <a:off x="10294208" y="284206"/>
            <a:ext cx="2057400" cy="6858000"/>
          </a:xfrm>
          <a:prstGeom prst="rect">
            <a:avLst/>
          </a:prstGeom>
        </p:spPr>
      </p:pic>
    </p:spTree>
    <p:extLst>
      <p:ext uri="{BB962C8B-B14F-4D97-AF65-F5344CB8AC3E}">
        <p14:creationId xmlns:p14="http://schemas.microsoft.com/office/powerpoint/2010/main" val="103194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3BF70-176F-C0F9-6D70-DAF11292030F}"/>
              </a:ext>
            </a:extLst>
          </p:cNvPr>
          <p:cNvSpPr>
            <a:spLocks noGrp="1"/>
          </p:cNvSpPr>
          <p:nvPr>
            <p:ph type="title"/>
          </p:nvPr>
        </p:nvSpPr>
        <p:spPr/>
        <p:txBody>
          <a:bodyPr/>
          <a:lstStyle/>
          <a:p>
            <a:r>
              <a:rPr lang="fr-FR" dirty="0"/>
              <a:t>6- </a:t>
            </a:r>
            <a:r>
              <a:rPr lang="fr-FR" dirty="0" err="1"/>
              <a:t>Vinsanto</a:t>
            </a:r>
            <a:r>
              <a:rPr lang="fr-FR" dirty="0"/>
              <a:t> Frescobaldi </a:t>
            </a:r>
            <a:r>
              <a:rPr lang="fr-FR" dirty="0" err="1"/>
              <a:t>Quaranta</a:t>
            </a:r>
            <a:r>
              <a:rPr lang="fr-FR" dirty="0"/>
              <a:t> </a:t>
            </a:r>
            <a:r>
              <a:rPr lang="fr-FR" dirty="0" err="1"/>
              <a:t>Altari</a:t>
            </a:r>
            <a:br>
              <a:rPr lang="fr-FR" dirty="0"/>
            </a:br>
            <a:r>
              <a:rPr lang="fr-FR" dirty="0"/>
              <a:t>Vin Santo </a:t>
            </a:r>
            <a:r>
              <a:rPr lang="fr-FR" dirty="0" err="1"/>
              <a:t>del</a:t>
            </a:r>
            <a:r>
              <a:rPr lang="fr-FR" dirty="0"/>
              <a:t> Chianti Classico DOC</a:t>
            </a:r>
          </a:p>
        </p:txBody>
      </p:sp>
      <p:sp>
        <p:nvSpPr>
          <p:cNvPr id="3" name="Espace réservé du contenu 2">
            <a:extLst>
              <a:ext uri="{FF2B5EF4-FFF2-40B4-BE49-F238E27FC236}">
                <a16:creationId xmlns:a16="http://schemas.microsoft.com/office/drawing/2014/main" id="{BA9C4D42-5877-6A35-D6FB-27194372A284}"/>
              </a:ext>
            </a:extLst>
          </p:cNvPr>
          <p:cNvSpPr>
            <a:spLocks noGrp="1"/>
          </p:cNvSpPr>
          <p:nvPr>
            <p:ph idx="1"/>
          </p:nvPr>
        </p:nvSpPr>
        <p:spPr>
          <a:xfrm>
            <a:off x="1371600" y="2286000"/>
            <a:ext cx="9601200" cy="4139514"/>
          </a:xfrm>
        </p:spPr>
        <p:txBody>
          <a:bodyPr>
            <a:normAutofit fontScale="85000" lnSpcReduction="20000"/>
          </a:bodyPr>
          <a:lstStyle/>
          <a:p>
            <a:pPr>
              <a:lnSpc>
                <a:spcPct val="160000"/>
              </a:lnSpc>
            </a:pPr>
            <a:r>
              <a:rPr lang="fr-FR" dirty="0"/>
              <a:t>Le Vin Santo </a:t>
            </a:r>
            <a:r>
              <a:rPr lang="fr-FR" dirty="0" err="1"/>
              <a:t>del</a:t>
            </a:r>
            <a:r>
              <a:rPr lang="fr-FR" dirty="0"/>
              <a:t> Chianti DOC Quaranta </a:t>
            </a:r>
            <a:r>
              <a:rPr lang="fr-FR" dirty="0" err="1"/>
              <a:t>Altari</a:t>
            </a:r>
            <a:r>
              <a:rPr lang="fr-FR" dirty="0"/>
              <a:t> de la maison historique toscane </a:t>
            </a:r>
            <a:r>
              <a:rPr lang="fr-FR" dirty="0" err="1"/>
              <a:t>Marchesi</a:t>
            </a:r>
            <a:r>
              <a:rPr lang="fr-FR" dirty="0"/>
              <a:t> de </a:t>
            </a:r>
            <a:r>
              <a:rPr lang="fr-FR" dirty="0" err="1"/>
              <a:t>Frescolbaldi</a:t>
            </a:r>
            <a:r>
              <a:rPr lang="fr-FR" dirty="0"/>
              <a:t> est un vin doux prestigieux, résultat d'un assemblage composé de </a:t>
            </a:r>
            <a:r>
              <a:rPr lang="fr-FR" dirty="0" err="1"/>
              <a:t>Trebbiano</a:t>
            </a:r>
            <a:r>
              <a:rPr lang="fr-FR" dirty="0"/>
              <a:t> </a:t>
            </a:r>
            <a:r>
              <a:rPr lang="fr-FR" dirty="0" err="1"/>
              <a:t>Toscano</a:t>
            </a:r>
            <a:r>
              <a:rPr lang="fr-FR" dirty="0"/>
              <a:t> et de </a:t>
            </a:r>
            <a:r>
              <a:rPr lang="fr-FR" dirty="0" err="1"/>
              <a:t>Malvasia</a:t>
            </a:r>
            <a:r>
              <a:rPr lang="fr-FR" dirty="0"/>
              <a:t> Bianca </a:t>
            </a:r>
            <a:r>
              <a:rPr lang="fr-FR" dirty="0" err="1"/>
              <a:t>Lunga</a:t>
            </a:r>
            <a:r>
              <a:rPr lang="fr-FR" dirty="0"/>
              <a:t>. Ce vin, parfait pour être servi à la fin d'un repas, est un haut représentant de la typicité du territoire et de l'art viticole ancien, typique du Chianti. Vin Santo </a:t>
            </a:r>
            <a:r>
              <a:rPr lang="fr-FR" dirty="0" err="1"/>
              <a:t>del</a:t>
            </a:r>
            <a:r>
              <a:rPr lang="fr-FR" dirty="0"/>
              <a:t> Chianti DOC </a:t>
            </a:r>
            <a:r>
              <a:rPr lang="fr-FR" dirty="0" err="1"/>
              <a:t>Quaranta</a:t>
            </a:r>
            <a:r>
              <a:rPr lang="fr-FR" dirty="0"/>
              <a:t> </a:t>
            </a:r>
            <a:r>
              <a:rPr lang="fr-FR" dirty="0" err="1"/>
              <a:t>Altari</a:t>
            </a:r>
            <a:r>
              <a:rPr lang="fr-FR" dirty="0"/>
              <a:t> est un vin de haute qualité qui se distingue par sa bonne complexité aromatique et sa bonne acidité. Ce grand classique toscan est le résultat d'une récolte manuelle méticuleuse qui ne choisit que et exclusivement les meilleurs raisins, ceux-ci sont laissés à sécher naturellement, après quoi ils sont placés dans des fûts scellés. Au cours de la longue maturation dans ces petits fûts, la fermentation </a:t>
            </a:r>
            <a:r>
              <a:rPr lang="fr-FR" dirty="0" err="1"/>
              <a:t>malolactique</a:t>
            </a:r>
            <a:r>
              <a:rPr lang="fr-FR" dirty="0"/>
              <a:t> suit; ensuite le Vin Santo est vieilli pendant 5 ans. Le résultat est un vin doux très aromatique avec une longue persistance, une belle consistance, avec une gorgée chaude, ronde et équilibrée.</a:t>
            </a:r>
          </a:p>
        </p:txBody>
      </p:sp>
    </p:spTree>
    <p:extLst>
      <p:ext uri="{BB962C8B-B14F-4D97-AF65-F5344CB8AC3E}">
        <p14:creationId xmlns:p14="http://schemas.microsoft.com/office/powerpoint/2010/main" val="863489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3BF70-176F-C0F9-6D70-DAF11292030F}"/>
              </a:ext>
            </a:extLst>
          </p:cNvPr>
          <p:cNvSpPr>
            <a:spLocks noGrp="1"/>
          </p:cNvSpPr>
          <p:nvPr>
            <p:ph type="title"/>
          </p:nvPr>
        </p:nvSpPr>
        <p:spPr/>
        <p:txBody>
          <a:bodyPr/>
          <a:lstStyle/>
          <a:p>
            <a:r>
              <a:rPr lang="fr-FR" dirty="0"/>
              <a:t>6- </a:t>
            </a:r>
            <a:r>
              <a:rPr lang="fr-FR" dirty="0" err="1"/>
              <a:t>Vinsanto</a:t>
            </a:r>
            <a:r>
              <a:rPr lang="fr-FR" dirty="0"/>
              <a:t> Frescobaldi </a:t>
            </a:r>
            <a:r>
              <a:rPr lang="fr-FR" dirty="0" err="1"/>
              <a:t>Quaranta</a:t>
            </a:r>
            <a:r>
              <a:rPr lang="fr-FR" dirty="0"/>
              <a:t> </a:t>
            </a:r>
            <a:r>
              <a:rPr lang="fr-FR" dirty="0" err="1"/>
              <a:t>Altari</a:t>
            </a:r>
            <a:br>
              <a:rPr lang="fr-FR" dirty="0"/>
            </a:br>
            <a:r>
              <a:rPr lang="fr-FR" dirty="0"/>
              <a:t>Vin Santo </a:t>
            </a:r>
            <a:r>
              <a:rPr lang="fr-FR" dirty="0" err="1"/>
              <a:t>del</a:t>
            </a:r>
            <a:r>
              <a:rPr lang="fr-FR" dirty="0"/>
              <a:t> Chianti Classico DOC</a:t>
            </a:r>
          </a:p>
        </p:txBody>
      </p:sp>
      <p:sp>
        <p:nvSpPr>
          <p:cNvPr id="3" name="Espace réservé du contenu 2">
            <a:extLst>
              <a:ext uri="{FF2B5EF4-FFF2-40B4-BE49-F238E27FC236}">
                <a16:creationId xmlns:a16="http://schemas.microsoft.com/office/drawing/2014/main" id="{BA9C4D42-5877-6A35-D6FB-27194372A284}"/>
              </a:ext>
            </a:extLst>
          </p:cNvPr>
          <p:cNvSpPr>
            <a:spLocks noGrp="1"/>
          </p:cNvSpPr>
          <p:nvPr>
            <p:ph idx="1"/>
          </p:nvPr>
        </p:nvSpPr>
        <p:spPr>
          <a:xfrm>
            <a:off x="1371600" y="2286000"/>
            <a:ext cx="9193427" cy="3581400"/>
          </a:xfrm>
        </p:spPr>
        <p:txBody>
          <a:bodyPr>
            <a:normAutofit fontScale="92500" lnSpcReduction="20000"/>
          </a:bodyPr>
          <a:lstStyle/>
          <a:p>
            <a:r>
              <a:rPr lang="fr-FR" dirty="0">
                <a:solidFill>
                  <a:srgbClr val="FF0000"/>
                </a:solidFill>
              </a:rPr>
              <a:t>Notes techniques : </a:t>
            </a:r>
          </a:p>
          <a:p>
            <a:r>
              <a:rPr lang="fr-FR" dirty="0">
                <a:solidFill>
                  <a:schemeClr val="accent4">
                    <a:lumMod val="75000"/>
                  </a:schemeClr>
                </a:solidFill>
              </a:rPr>
              <a:t>Variété de cépage </a:t>
            </a:r>
            <a:r>
              <a:rPr lang="fr-FR" dirty="0"/>
              <a:t>: </a:t>
            </a:r>
            <a:r>
              <a:rPr lang="fr-FR" dirty="0" err="1"/>
              <a:t>trebbiano</a:t>
            </a:r>
            <a:r>
              <a:rPr lang="fr-FR" dirty="0"/>
              <a:t> </a:t>
            </a:r>
            <a:r>
              <a:rPr lang="fr-FR" dirty="0" err="1"/>
              <a:t>Toscano</a:t>
            </a:r>
            <a:r>
              <a:rPr lang="fr-FR" dirty="0"/>
              <a:t> et </a:t>
            </a:r>
            <a:r>
              <a:rPr lang="fr-FR" dirty="0" err="1"/>
              <a:t>Malvasia</a:t>
            </a:r>
            <a:r>
              <a:rPr lang="fr-FR" dirty="0"/>
              <a:t> Bianca </a:t>
            </a:r>
            <a:r>
              <a:rPr lang="fr-FR" dirty="0" err="1"/>
              <a:t>Lunga</a:t>
            </a:r>
            <a:endParaRPr lang="fr-FR" dirty="0"/>
          </a:p>
          <a:p>
            <a:r>
              <a:rPr lang="fr-FR" dirty="0">
                <a:solidFill>
                  <a:schemeClr val="accent4">
                    <a:lumMod val="75000"/>
                  </a:schemeClr>
                </a:solidFill>
              </a:rPr>
              <a:t>Degré d'alcool</a:t>
            </a:r>
            <a:r>
              <a:rPr lang="fr-FR" dirty="0"/>
              <a:t>: 14,5 %</a:t>
            </a:r>
          </a:p>
          <a:p>
            <a:r>
              <a:rPr lang="fr-FR" dirty="0">
                <a:solidFill>
                  <a:schemeClr val="accent4">
                    <a:lumMod val="75000"/>
                  </a:schemeClr>
                </a:solidFill>
              </a:rPr>
              <a:t>Élevage</a:t>
            </a:r>
            <a:r>
              <a:rPr lang="fr-FR" dirty="0"/>
              <a:t>: 48 mois en fûts de chêne</a:t>
            </a:r>
          </a:p>
          <a:p>
            <a:pPr>
              <a:lnSpc>
                <a:spcPct val="150000"/>
              </a:lnSpc>
            </a:pPr>
            <a:r>
              <a:rPr lang="fr-FR" dirty="0">
                <a:solidFill>
                  <a:srgbClr val="FF0000"/>
                </a:solidFill>
              </a:rPr>
              <a:t>Dégustation</a:t>
            </a:r>
            <a:r>
              <a:rPr lang="fr-FR" dirty="0"/>
              <a:t> Le </a:t>
            </a:r>
            <a:r>
              <a:rPr lang="fr-FR" dirty="0" err="1"/>
              <a:t>Vinsanto</a:t>
            </a:r>
            <a:r>
              <a:rPr lang="fr-FR" dirty="0"/>
              <a:t> Frescobaldi </a:t>
            </a:r>
            <a:r>
              <a:rPr lang="fr-FR" dirty="0" err="1"/>
              <a:t>Quaranta</a:t>
            </a:r>
            <a:r>
              <a:rPr lang="fr-FR" dirty="0"/>
              <a:t> </a:t>
            </a:r>
            <a:r>
              <a:rPr lang="fr-FR" dirty="0" err="1"/>
              <a:t>Altari</a:t>
            </a:r>
            <a:r>
              <a:rPr lang="fr-FR" dirty="0"/>
              <a:t> arbore une robe jaune d’or, tendant vers l’ambre.  Parfum de raisins secs, de noix, de figues, de pruneaux et de miel. En bouche, il est chaleureux, rond et équilibré, avec une finale persistante et élégante. Idéal avec les desserts et pâtisseries toscanes. </a:t>
            </a:r>
            <a:r>
              <a:rPr lang="fr-FR" dirty="0" err="1"/>
              <a:t>Egalement</a:t>
            </a:r>
            <a:r>
              <a:rPr lang="fr-FR" dirty="0"/>
              <a:t> idéal pour la méditation ;-) Servi à 12 – 14°C.</a:t>
            </a:r>
          </a:p>
          <a:p>
            <a:endParaRPr lang="fr-FR" dirty="0"/>
          </a:p>
        </p:txBody>
      </p:sp>
      <p:pic>
        <p:nvPicPr>
          <p:cNvPr id="5" name="Image 4">
            <a:extLst>
              <a:ext uri="{FF2B5EF4-FFF2-40B4-BE49-F238E27FC236}">
                <a16:creationId xmlns:a16="http://schemas.microsoft.com/office/drawing/2014/main" id="{FF15D799-6AC2-6F49-84A6-1A29747EDFDC}"/>
              </a:ext>
            </a:extLst>
          </p:cNvPr>
          <p:cNvPicPr>
            <a:picLocks noChangeAspect="1"/>
          </p:cNvPicPr>
          <p:nvPr/>
        </p:nvPicPr>
        <p:blipFill>
          <a:blip r:embed="rId2"/>
          <a:stretch>
            <a:fillRect/>
          </a:stretch>
        </p:blipFill>
        <p:spPr>
          <a:xfrm>
            <a:off x="9569965" y="179859"/>
            <a:ext cx="3530600" cy="6350000"/>
          </a:xfrm>
          <a:prstGeom prst="rect">
            <a:avLst/>
          </a:prstGeom>
        </p:spPr>
      </p:pic>
    </p:spTree>
    <p:extLst>
      <p:ext uri="{BB962C8B-B14F-4D97-AF65-F5344CB8AC3E}">
        <p14:creationId xmlns:p14="http://schemas.microsoft.com/office/powerpoint/2010/main" val="60816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E062BD-DC40-1A42-AC17-FBF4BE925199}"/>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8103896E-9384-B74F-A9F1-319D37755C57}"/>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rot="5400000">
            <a:off x="901270" y="143097"/>
            <a:ext cx="1987349" cy="1800000"/>
          </a:xfrm>
        </p:spPr>
      </p:pic>
      <p:pic>
        <p:nvPicPr>
          <p:cNvPr id="7" name="Image 6">
            <a:extLst>
              <a:ext uri="{FF2B5EF4-FFF2-40B4-BE49-F238E27FC236}">
                <a16:creationId xmlns:a16="http://schemas.microsoft.com/office/drawing/2014/main" id="{5F24DBDD-005A-9149-B920-D380F01333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4500" y="49422"/>
            <a:ext cx="2400000" cy="1800000"/>
          </a:xfrm>
          <a:prstGeom prst="rect">
            <a:avLst/>
          </a:prstGeom>
        </p:spPr>
      </p:pic>
      <p:pic>
        <p:nvPicPr>
          <p:cNvPr id="9" name="Image 8">
            <a:extLst>
              <a:ext uri="{FF2B5EF4-FFF2-40B4-BE49-F238E27FC236}">
                <a16:creationId xmlns:a16="http://schemas.microsoft.com/office/drawing/2014/main" id="{8ECE5F67-BC1E-A244-9E96-3E41740821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2200" y="49422"/>
            <a:ext cx="2400000" cy="1800000"/>
          </a:xfrm>
          <a:prstGeom prst="rect">
            <a:avLst/>
          </a:prstGeom>
        </p:spPr>
      </p:pic>
      <p:pic>
        <p:nvPicPr>
          <p:cNvPr id="13" name="Image 12">
            <a:extLst>
              <a:ext uri="{FF2B5EF4-FFF2-40B4-BE49-F238E27FC236}">
                <a16:creationId xmlns:a16="http://schemas.microsoft.com/office/drawing/2014/main" id="{F28AD372-34E3-F047-9164-621992CD8D9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2617" y="2153157"/>
            <a:ext cx="5185852" cy="1702151"/>
          </a:xfrm>
          <a:prstGeom prst="rect">
            <a:avLst/>
          </a:prstGeom>
        </p:spPr>
      </p:pic>
      <p:pic>
        <p:nvPicPr>
          <p:cNvPr id="23" name="Image 22">
            <a:extLst>
              <a:ext uri="{FF2B5EF4-FFF2-40B4-BE49-F238E27FC236}">
                <a16:creationId xmlns:a16="http://schemas.microsoft.com/office/drawing/2014/main" id="{5BA0263E-3E48-8547-A2D4-9FF79EE21C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2617" y="4392080"/>
            <a:ext cx="2400000" cy="1800000"/>
          </a:xfrm>
          <a:prstGeom prst="rect">
            <a:avLst/>
          </a:prstGeom>
        </p:spPr>
      </p:pic>
      <p:pic>
        <p:nvPicPr>
          <p:cNvPr id="25" name="Image 24">
            <a:extLst>
              <a:ext uri="{FF2B5EF4-FFF2-40B4-BE49-F238E27FC236}">
                <a16:creationId xmlns:a16="http://schemas.microsoft.com/office/drawing/2014/main" id="{682D5345-90A3-7D49-9707-4C992A5576F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9168555" y="2214933"/>
            <a:ext cx="1923552" cy="1800000"/>
          </a:xfrm>
          <a:prstGeom prst="rect">
            <a:avLst/>
          </a:prstGeom>
        </p:spPr>
      </p:pic>
      <p:pic>
        <p:nvPicPr>
          <p:cNvPr id="27" name="Image 26">
            <a:extLst>
              <a:ext uri="{FF2B5EF4-FFF2-40B4-BE49-F238E27FC236}">
                <a16:creationId xmlns:a16="http://schemas.microsoft.com/office/drawing/2014/main" id="{62DEFBC5-5FE8-9548-A02C-6D2C45CC227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3604500" y="4392080"/>
            <a:ext cx="2400000" cy="1800000"/>
          </a:xfrm>
          <a:prstGeom prst="rect">
            <a:avLst/>
          </a:prstGeom>
        </p:spPr>
      </p:pic>
      <p:pic>
        <p:nvPicPr>
          <p:cNvPr id="29" name="Image 28">
            <a:extLst>
              <a:ext uri="{FF2B5EF4-FFF2-40B4-BE49-F238E27FC236}">
                <a16:creationId xmlns:a16="http://schemas.microsoft.com/office/drawing/2014/main" id="{7447DEF8-3ADC-9947-A551-307847CC105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400000">
            <a:off x="6415125" y="4392080"/>
            <a:ext cx="2400000" cy="1800000"/>
          </a:xfrm>
          <a:prstGeom prst="rect">
            <a:avLst/>
          </a:prstGeom>
        </p:spPr>
      </p:pic>
      <p:pic>
        <p:nvPicPr>
          <p:cNvPr id="31" name="Image 30">
            <a:extLst>
              <a:ext uri="{FF2B5EF4-FFF2-40B4-BE49-F238E27FC236}">
                <a16:creationId xmlns:a16="http://schemas.microsoft.com/office/drawing/2014/main" id="{16C14B1A-5460-514C-AB1A-802C60A19CE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0800000">
            <a:off x="8984232" y="72731"/>
            <a:ext cx="2400000" cy="1800000"/>
          </a:xfrm>
          <a:prstGeom prst="rect">
            <a:avLst/>
          </a:prstGeom>
        </p:spPr>
      </p:pic>
      <p:pic>
        <p:nvPicPr>
          <p:cNvPr id="4" name="Image 3">
            <a:extLst>
              <a:ext uri="{FF2B5EF4-FFF2-40B4-BE49-F238E27FC236}">
                <a16:creationId xmlns:a16="http://schemas.microsoft.com/office/drawing/2014/main" id="{0139EA4C-EF73-B50E-6095-7A53A992DAF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0800000">
            <a:off x="6415125" y="2153157"/>
            <a:ext cx="2400000" cy="1800000"/>
          </a:xfrm>
          <a:prstGeom prst="rect">
            <a:avLst/>
          </a:prstGeom>
        </p:spPr>
      </p:pic>
      <p:pic>
        <p:nvPicPr>
          <p:cNvPr id="8" name="Image 7">
            <a:extLst>
              <a:ext uri="{FF2B5EF4-FFF2-40B4-BE49-F238E27FC236}">
                <a16:creationId xmlns:a16="http://schemas.microsoft.com/office/drawing/2014/main" id="{15D74C16-06B3-B15A-7C0D-F1E2C2E1C94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984232" y="4497859"/>
            <a:ext cx="2400000" cy="1800000"/>
          </a:xfrm>
          <a:prstGeom prst="rect">
            <a:avLst/>
          </a:prstGeom>
        </p:spPr>
      </p:pic>
    </p:spTree>
    <p:extLst>
      <p:ext uri="{BB962C8B-B14F-4D97-AF65-F5344CB8AC3E}">
        <p14:creationId xmlns:p14="http://schemas.microsoft.com/office/powerpoint/2010/main" val="278715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dissolve">
                                      <p:cBhvr>
                                        <p:cTn id="19" dur="500"/>
                                        <p:tgtEl>
                                          <p:spTgt spid="31"/>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500"/>
                                        <p:tgtEl>
                                          <p:spTgt spid="27"/>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dissolve">
                                      <p:cBhvr>
                                        <p:cTn id="43" dur="500"/>
                                        <p:tgtEl>
                                          <p:spTgt spid="29"/>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340853-D149-DC84-E8C0-3875233C59D3}"/>
              </a:ext>
            </a:extLst>
          </p:cNvPr>
          <p:cNvSpPr>
            <a:spLocks noGrp="1"/>
          </p:cNvSpPr>
          <p:nvPr>
            <p:ph type="title"/>
          </p:nvPr>
        </p:nvSpPr>
        <p:spPr/>
        <p:txBody>
          <a:bodyPr/>
          <a:lstStyle/>
          <a:p>
            <a:r>
              <a:rPr lang="fr-FR" dirty="0"/>
              <a:t>Les vins de Toscane</a:t>
            </a:r>
            <a:br>
              <a:rPr lang="fr-FR" dirty="0"/>
            </a:br>
            <a:endParaRPr lang="fr-FR" dirty="0"/>
          </a:p>
        </p:txBody>
      </p:sp>
      <p:sp>
        <p:nvSpPr>
          <p:cNvPr id="3" name="Espace réservé du contenu 2">
            <a:extLst>
              <a:ext uri="{FF2B5EF4-FFF2-40B4-BE49-F238E27FC236}">
                <a16:creationId xmlns:a16="http://schemas.microsoft.com/office/drawing/2014/main" id="{4909C9E1-4322-5EAA-D264-1201F99DCE36}"/>
              </a:ext>
            </a:extLst>
          </p:cNvPr>
          <p:cNvSpPr>
            <a:spLocks noGrp="1"/>
          </p:cNvSpPr>
          <p:nvPr>
            <p:ph idx="1"/>
          </p:nvPr>
        </p:nvSpPr>
        <p:spPr/>
        <p:txBody>
          <a:bodyPr>
            <a:normAutofit/>
          </a:bodyPr>
          <a:lstStyle/>
          <a:p>
            <a:r>
              <a:rPr lang="fr-FR" dirty="0"/>
              <a:t>les 3 pôles correspondent à des influences climatiques différentes</a:t>
            </a:r>
          </a:p>
          <a:p>
            <a:pPr lvl="1"/>
            <a:r>
              <a:rPr lang="fr-FR" b="1" dirty="0">
                <a:solidFill>
                  <a:schemeClr val="accent2">
                    <a:lumMod val="75000"/>
                  </a:schemeClr>
                </a:solidFill>
              </a:rPr>
              <a:t>Chianti/ chianti Classico </a:t>
            </a:r>
            <a:r>
              <a:rPr lang="fr-FR" dirty="0"/>
              <a:t>: zone au Nord de Chianti qui correspond à la zone des </a:t>
            </a:r>
            <a:r>
              <a:rPr lang="fr-FR" dirty="0" err="1"/>
              <a:t>Appenins</a:t>
            </a:r>
            <a:r>
              <a:rPr lang="fr-FR" dirty="0"/>
              <a:t>, zone de relief  qui apporte de la fraicheur et préserve l’acidité dans la baie de raisin et amplitude diurne plus marquée, ce qui ralentit la maturité de la baie donc on préserve l’acidité.</a:t>
            </a:r>
          </a:p>
          <a:p>
            <a:pPr lvl="1"/>
            <a:r>
              <a:rPr lang="fr-FR" b="1" dirty="0" err="1">
                <a:solidFill>
                  <a:schemeClr val="accent2">
                    <a:lumMod val="75000"/>
                  </a:schemeClr>
                </a:solidFill>
              </a:rPr>
              <a:t>Montepulciano</a:t>
            </a:r>
            <a:r>
              <a:rPr lang="fr-FR" b="1" dirty="0">
                <a:solidFill>
                  <a:schemeClr val="accent2">
                    <a:lumMod val="75000"/>
                  </a:schemeClr>
                </a:solidFill>
              </a:rPr>
              <a:t> / </a:t>
            </a:r>
            <a:r>
              <a:rPr lang="fr-FR" b="1" dirty="0" err="1">
                <a:solidFill>
                  <a:schemeClr val="accent2">
                    <a:lumMod val="75000"/>
                  </a:schemeClr>
                </a:solidFill>
              </a:rPr>
              <a:t>Brunello</a:t>
            </a:r>
            <a:r>
              <a:rPr lang="fr-FR" b="1" dirty="0">
                <a:solidFill>
                  <a:schemeClr val="accent2">
                    <a:lumMod val="75000"/>
                  </a:schemeClr>
                </a:solidFill>
              </a:rPr>
              <a:t> de </a:t>
            </a:r>
            <a:r>
              <a:rPr lang="fr-FR" b="1" dirty="0" err="1">
                <a:solidFill>
                  <a:schemeClr val="accent2">
                    <a:lumMod val="75000"/>
                  </a:schemeClr>
                </a:solidFill>
              </a:rPr>
              <a:t>Montalcino</a:t>
            </a:r>
            <a:r>
              <a:rPr lang="fr-FR" b="1" dirty="0">
                <a:solidFill>
                  <a:schemeClr val="accent2">
                    <a:lumMod val="75000"/>
                  </a:schemeClr>
                </a:solidFill>
              </a:rPr>
              <a:t> </a:t>
            </a:r>
            <a:r>
              <a:rPr lang="fr-FR" dirty="0"/>
              <a:t>: zone plus au sud dans les collines</a:t>
            </a:r>
          </a:p>
          <a:p>
            <a:pPr lvl="1"/>
            <a:r>
              <a:rPr lang="fr-FR" b="1" dirty="0" err="1">
                <a:solidFill>
                  <a:schemeClr val="accent2">
                    <a:lumMod val="75000"/>
                  </a:schemeClr>
                </a:solidFill>
              </a:rPr>
              <a:t>Bolgheri</a:t>
            </a:r>
            <a:r>
              <a:rPr lang="fr-FR" dirty="0"/>
              <a:t> correspond à la zone côtière qui subit les influences de la mer </a:t>
            </a:r>
            <a:r>
              <a:rPr lang="fr-FR" dirty="0" err="1"/>
              <a:t>Tyrénienne</a:t>
            </a:r>
            <a:r>
              <a:rPr lang="fr-FR" dirty="0"/>
              <a:t> (bout de </a:t>
            </a:r>
            <a:r>
              <a:rPr lang="fr-FR" dirty="0" err="1"/>
              <a:t>Méditérannée</a:t>
            </a:r>
            <a:r>
              <a:rPr lang="fr-FR" dirty="0"/>
              <a:t>) qui apporte de la fraicheur sur le vignoble côtier et en particulier sur cette appellation =&gt; pas </a:t>
            </a:r>
            <a:r>
              <a:rPr lang="fr-FR" dirty="0" err="1"/>
              <a:t>degusté</a:t>
            </a:r>
            <a:r>
              <a:rPr lang="fr-FR" dirty="0"/>
              <a:t> ce soir car cépages de nos régions</a:t>
            </a:r>
          </a:p>
          <a:p>
            <a:endParaRPr lang="fr-FR" dirty="0"/>
          </a:p>
          <a:p>
            <a:endParaRPr lang="fr-FR" dirty="0"/>
          </a:p>
        </p:txBody>
      </p:sp>
    </p:spTree>
    <p:extLst>
      <p:ext uri="{BB962C8B-B14F-4D97-AF65-F5344CB8AC3E}">
        <p14:creationId xmlns:p14="http://schemas.microsoft.com/office/powerpoint/2010/main" val="39010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433AE7-154A-7CC2-FEDF-D804E91437BC}"/>
              </a:ext>
            </a:extLst>
          </p:cNvPr>
          <p:cNvSpPr>
            <a:spLocks noGrp="1"/>
          </p:cNvSpPr>
          <p:nvPr>
            <p:ph type="title"/>
          </p:nvPr>
        </p:nvSpPr>
        <p:spPr/>
        <p:txBody>
          <a:bodyPr/>
          <a:lstStyle/>
          <a:p>
            <a:r>
              <a:rPr lang="fr-FR" dirty="0"/>
              <a:t>Appellation Chianti</a:t>
            </a:r>
          </a:p>
        </p:txBody>
      </p:sp>
      <p:sp>
        <p:nvSpPr>
          <p:cNvPr id="3" name="Espace réservé du contenu 2">
            <a:extLst>
              <a:ext uri="{FF2B5EF4-FFF2-40B4-BE49-F238E27FC236}">
                <a16:creationId xmlns:a16="http://schemas.microsoft.com/office/drawing/2014/main" id="{8C1A64BD-42D9-7F3E-318A-85E5A8A58C27}"/>
              </a:ext>
            </a:extLst>
          </p:cNvPr>
          <p:cNvSpPr>
            <a:spLocks noGrp="1"/>
          </p:cNvSpPr>
          <p:nvPr>
            <p:ph idx="1"/>
          </p:nvPr>
        </p:nvSpPr>
        <p:spPr/>
        <p:txBody>
          <a:bodyPr>
            <a:normAutofit fontScale="62500" lnSpcReduction="20000"/>
          </a:bodyPr>
          <a:lstStyle/>
          <a:p>
            <a:r>
              <a:rPr lang="fr-FR" dirty="0"/>
              <a:t>Le triangle Pise Florence Sienne englobe l’appellation Chianti le long du fleuve Arno</a:t>
            </a:r>
          </a:p>
          <a:p>
            <a:r>
              <a:rPr lang="fr-FR" dirty="0"/>
              <a:t>Cépage dominant : </a:t>
            </a:r>
            <a:r>
              <a:rPr lang="fr-FR" dirty="0" err="1"/>
              <a:t>Sangiovese</a:t>
            </a:r>
            <a:endParaRPr lang="fr-FR" dirty="0"/>
          </a:p>
          <a:p>
            <a:r>
              <a:rPr lang="fr-FR" dirty="0"/>
              <a:t>Se caractérise par des jus acides, donne des vins d’acidité élevée</a:t>
            </a:r>
          </a:p>
          <a:p>
            <a:r>
              <a:rPr lang="fr-FR" dirty="0"/>
              <a:t>Tanins puissants et corps moyen à puissant</a:t>
            </a:r>
          </a:p>
          <a:p>
            <a:r>
              <a:rPr lang="fr-FR" dirty="0"/>
              <a:t>Chianti est une DOCG, c’est une vaste zone avec une grande </a:t>
            </a:r>
            <a:r>
              <a:rPr lang="fr-FR" dirty="0" err="1"/>
              <a:t>hétérogénéïté</a:t>
            </a:r>
            <a:r>
              <a:rPr lang="fr-FR" dirty="0"/>
              <a:t> des vins : il y a des Chianti de corps moyen plus faciles sur le fruit et d’autres plus concentrés, de corps puissant, qui ont plus de complexité.</a:t>
            </a:r>
          </a:p>
          <a:p>
            <a:r>
              <a:rPr lang="fr-FR" dirty="0"/>
              <a:t>Dans le label, le nom </a:t>
            </a:r>
            <a:r>
              <a:rPr lang="fr-FR" b="1" dirty="0"/>
              <a:t>d’une sous région </a:t>
            </a:r>
            <a:r>
              <a:rPr lang="fr-FR" dirty="0"/>
              <a:t>peut apparaître  : cela signifie que c’est localisé dans une commune et désigne raisins de meilleur qualité avec petit rendement, ce qui est gage de qualité (on peut s’attendre à un peu plus de corps et une complexité) Ex: </a:t>
            </a:r>
            <a:r>
              <a:rPr lang="fr-FR" dirty="0" err="1"/>
              <a:t>Rufina</a:t>
            </a:r>
            <a:r>
              <a:rPr lang="fr-FR" dirty="0"/>
              <a:t>, </a:t>
            </a:r>
            <a:r>
              <a:rPr lang="fr-FR" dirty="0" err="1"/>
              <a:t>Colli</a:t>
            </a:r>
            <a:r>
              <a:rPr lang="fr-FR" dirty="0"/>
              <a:t> </a:t>
            </a:r>
            <a:r>
              <a:rPr lang="fr-FR" dirty="0" err="1"/>
              <a:t>Senesi</a:t>
            </a:r>
            <a:endParaRPr lang="fr-FR" dirty="0"/>
          </a:p>
          <a:p>
            <a:r>
              <a:rPr lang="fr-FR" dirty="0"/>
              <a:t>Le terme </a:t>
            </a:r>
            <a:r>
              <a:rPr lang="fr-FR" b="1" dirty="0"/>
              <a:t>Classico</a:t>
            </a:r>
            <a:r>
              <a:rPr lang="fr-FR" dirty="0"/>
              <a:t> désigne en Italie la zone historique de production. On s’attend à avoir des vins avec plus de corps et de complexité. Il a la particularité d’être dans des zones avec plus de relief, de l’altitude de la fraicheur, donc d’acidité. Minimum 1 an d’élevage, fût ou bouteille</a:t>
            </a:r>
          </a:p>
          <a:p>
            <a:r>
              <a:rPr lang="fr-FR" b="1" dirty="0"/>
              <a:t>Classico</a:t>
            </a:r>
            <a:r>
              <a:rPr lang="fr-FR" dirty="0"/>
              <a:t>  </a:t>
            </a:r>
            <a:r>
              <a:rPr lang="fr-FR" b="1" dirty="0" err="1"/>
              <a:t>Riserva</a:t>
            </a:r>
            <a:r>
              <a:rPr lang="fr-FR" dirty="0"/>
              <a:t> : fait état d’un élevage supplémentaire de minimum 2 ans dont 3 mois en fût </a:t>
            </a:r>
          </a:p>
          <a:p>
            <a:r>
              <a:rPr lang="fr-FR" dirty="0"/>
              <a:t>Mention </a:t>
            </a:r>
            <a:r>
              <a:rPr lang="fr-FR" b="1" dirty="0" err="1"/>
              <a:t>Gran</a:t>
            </a:r>
            <a:r>
              <a:rPr lang="fr-FR" b="1" dirty="0"/>
              <a:t> </a:t>
            </a:r>
            <a:r>
              <a:rPr lang="fr-FR" b="1" dirty="0" err="1"/>
              <a:t>Selezione</a:t>
            </a:r>
            <a:r>
              <a:rPr lang="fr-FR" b="1" dirty="0"/>
              <a:t> </a:t>
            </a:r>
            <a:r>
              <a:rPr lang="fr-FR" dirty="0"/>
              <a:t>est utilisée dans le cas du Chianti Classico : les raisins proviennent d’un même domaine et en terme d’élevage on demande un vieillissement 6 mois de plus que le </a:t>
            </a:r>
            <a:r>
              <a:rPr lang="fr-FR" dirty="0" err="1"/>
              <a:t>Riserva</a:t>
            </a:r>
            <a:r>
              <a:rPr lang="fr-FR" dirty="0"/>
              <a:t>.</a:t>
            </a:r>
          </a:p>
        </p:txBody>
      </p:sp>
      <p:pic>
        <p:nvPicPr>
          <p:cNvPr id="5" name="Image 4">
            <a:extLst>
              <a:ext uri="{FF2B5EF4-FFF2-40B4-BE49-F238E27FC236}">
                <a16:creationId xmlns:a16="http://schemas.microsoft.com/office/drawing/2014/main" id="{7AA02C37-0875-AA4B-A091-236EF6BA9AA9}"/>
              </a:ext>
            </a:extLst>
          </p:cNvPr>
          <p:cNvPicPr>
            <a:picLocks noChangeAspect="1"/>
          </p:cNvPicPr>
          <p:nvPr/>
        </p:nvPicPr>
        <p:blipFill>
          <a:blip r:embed="rId3"/>
          <a:stretch>
            <a:fillRect/>
          </a:stretch>
        </p:blipFill>
        <p:spPr>
          <a:xfrm>
            <a:off x="8903970" y="1301115"/>
            <a:ext cx="1855470" cy="1855470"/>
          </a:xfrm>
          <a:prstGeom prst="rect">
            <a:avLst/>
          </a:prstGeom>
        </p:spPr>
      </p:pic>
    </p:spTree>
    <p:extLst>
      <p:ext uri="{BB962C8B-B14F-4D97-AF65-F5344CB8AC3E}">
        <p14:creationId xmlns:p14="http://schemas.microsoft.com/office/powerpoint/2010/main" val="191869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02E3C2-3232-C6DC-3B9C-691ACEF15A6D}"/>
              </a:ext>
            </a:extLst>
          </p:cNvPr>
          <p:cNvSpPr>
            <a:spLocks noGrp="1"/>
          </p:cNvSpPr>
          <p:nvPr>
            <p:ph type="title"/>
          </p:nvPr>
        </p:nvSpPr>
        <p:spPr/>
        <p:txBody>
          <a:bodyPr>
            <a:normAutofit fontScale="90000"/>
          </a:bodyPr>
          <a:lstStyle/>
          <a:p>
            <a:r>
              <a:rPr lang="fr-FR" dirty="0"/>
              <a:t>Appellations </a:t>
            </a:r>
            <a:r>
              <a:rPr lang="fr-FR" dirty="0" err="1"/>
              <a:t>Vino</a:t>
            </a:r>
            <a:r>
              <a:rPr lang="fr-FR" dirty="0"/>
              <a:t> </a:t>
            </a:r>
            <a:r>
              <a:rPr lang="fr-FR" dirty="0" err="1"/>
              <a:t>nobile</a:t>
            </a:r>
            <a:r>
              <a:rPr lang="fr-FR" dirty="0"/>
              <a:t> di </a:t>
            </a:r>
            <a:r>
              <a:rPr lang="fr-FR" dirty="0" err="1"/>
              <a:t>Montepulciano</a:t>
            </a:r>
            <a:r>
              <a:rPr lang="fr-FR" dirty="0"/>
              <a:t>  et </a:t>
            </a:r>
            <a:r>
              <a:rPr lang="fr-FR" dirty="0" err="1"/>
              <a:t>Brunello</a:t>
            </a:r>
            <a:r>
              <a:rPr lang="fr-FR" dirty="0"/>
              <a:t> de </a:t>
            </a:r>
            <a:r>
              <a:rPr lang="fr-FR" dirty="0" err="1"/>
              <a:t>Montalcino</a:t>
            </a:r>
            <a:endParaRPr lang="fr-FR" dirty="0"/>
          </a:p>
        </p:txBody>
      </p:sp>
      <p:sp>
        <p:nvSpPr>
          <p:cNvPr id="3" name="Espace réservé du contenu 2">
            <a:extLst>
              <a:ext uri="{FF2B5EF4-FFF2-40B4-BE49-F238E27FC236}">
                <a16:creationId xmlns:a16="http://schemas.microsoft.com/office/drawing/2014/main" id="{A3B6B2BB-E35F-00B1-0722-1BCD3EAEECBC}"/>
              </a:ext>
            </a:extLst>
          </p:cNvPr>
          <p:cNvSpPr>
            <a:spLocks noGrp="1"/>
          </p:cNvSpPr>
          <p:nvPr>
            <p:ph idx="1"/>
          </p:nvPr>
        </p:nvSpPr>
        <p:spPr/>
        <p:txBody>
          <a:bodyPr/>
          <a:lstStyle/>
          <a:p>
            <a:r>
              <a:rPr lang="fr-FR" dirty="0"/>
              <a:t>Moins d’altitude, il fait plus chaud donc plus de maturité, donc plus de corps, plus d’alcool moins d’acidité.</a:t>
            </a:r>
          </a:p>
          <a:p>
            <a:r>
              <a:rPr lang="fr-FR" dirty="0" err="1"/>
              <a:t>Vino</a:t>
            </a:r>
            <a:r>
              <a:rPr lang="fr-FR" dirty="0"/>
              <a:t> </a:t>
            </a:r>
            <a:r>
              <a:rPr lang="fr-FR" dirty="0" err="1"/>
              <a:t>nobile</a:t>
            </a:r>
            <a:r>
              <a:rPr lang="fr-FR" dirty="0"/>
              <a:t> di </a:t>
            </a:r>
            <a:r>
              <a:rPr lang="fr-FR" dirty="0" err="1"/>
              <a:t>Montepulciano</a:t>
            </a:r>
            <a:r>
              <a:rPr lang="fr-FR" dirty="0"/>
              <a:t> : dominante </a:t>
            </a:r>
            <a:r>
              <a:rPr lang="fr-FR" dirty="0" err="1"/>
              <a:t>Sangiovese</a:t>
            </a:r>
            <a:r>
              <a:rPr lang="fr-FR" dirty="0"/>
              <a:t> (pouvant être assemblé à d’autres cépages) minimum élevage de 2 ans </a:t>
            </a:r>
          </a:p>
          <a:p>
            <a:r>
              <a:rPr lang="fr-FR" dirty="0" err="1"/>
              <a:t>Brunello</a:t>
            </a:r>
            <a:r>
              <a:rPr lang="fr-FR" dirty="0"/>
              <a:t> di </a:t>
            </a:r>
            <a:r>
              <a:rPr lang="fr-FR" dirty="0" err="1"/>
              <a:t>Montalcino</a:t>
            </a:r>
            <a:r>
              <a:rPr lang="fr-FR" dirty="0"/>
              <a:t> : 100% </a:t>
            </a:r>
            <a:r>
              <a:rPr lang="fr-FR" dirty="0" err="1"/>
              <a:t>Sangiovese</a:t>
            </a:r>
            <a:r>
              <a:rPr lang="fr-FR" dirty="0"/>
              <a:t> au moins 5 ans d’élevage dont 2 ans en fut de chêne</a:t>
            </a:r>
          </a:p>
        </p:txBody>
      </p:sp>
    </p:spTree>
    <p:extLst>
      <p:ext uri="{BB962C8B-B14F-4D97-AF65-F5344CB8AC3E}">
        <p14:creationId xmlns:p14="http://schemas.microsoft.com/office/powerpoint/2010/main" val="101232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9625D-C0D4-9E6C-9130-3F6BB68D794B}"/>
              </a:ext>
            </a:extLst>
          </p:cNvPr>
          <p:cNvSpPr>
            <a:spLocks noGrp="1"/>
          </p:cNvSpPr>
          <p:nvPr>
            <p:ph type="title"/>
          </p:nvPr>
        </p:nvSpPr>
        <p:spPr/>
        <p:txBody>
          <a:bodyPr/>
          <a:lstStyle/>
          <a:p>
            <a:r>
              <a:rPr lang="fr-FR" dirty="0"/>
              <a:t>Appellation </a:t>
            </a:r>
            <a:r>
              <a:rPr lang="fr-FR" dirty="0" err="1"/>
              <a:t>Bolgheri</a:t>
            </a:r>
            <a:endParaRPr lang="fr-FR" dirty="0"/>
          </a:p>
        </p:txBody>
      </p:sp>
      <p:sp>
        <p:nvSpPr>
          <p:cNvPr id="3" name="Espace réservé du contenu 2">
            <a:extLst>
              <a:ext uri="{FF2B5EF4-FFF2-40B4-BE49-F238E27FC236}">
                <a16:creationId xmlns:a16="http://schemas.microsoft.com/office/drawing/2014/main" id="{10F2A153-A548-DD7C-3836-41C4D428DD55}"/>
              </a:ext>
            </a:extLst>
          </p:cNvPr>
          <p:cNvSpPr>
            <a:spLocks noGrp="1"/>
          </p:cNvSpPr>
          <p:nvPr>
            <p:ph idx="1"/>
          </p:nvPr>
        </p:nvSpPr>
        <p:spPr/>
        <p:txBody>
          <a:bodyPr/>
          <a:lstStyle/>
          <a:p>
            <a:r>
              <a:rPr lang="fr-FR" dirty="0"/>
              <a:t>Zone côtière, influence de la mer</a:t>
            </a:r>
          </a:p>
          <a:p>
            <a:r>
              <a:rPr lang="fr-FR" dirty="0"/>
              <a:t>Assemblage de cépages bordelais (Cabernet Sauvignon, Merlot) qui vont donner de jolis vins avec belle complexité en termes d’aromes, puissants, bon potentiel de garde, vins qu’on appelle les super toscan</a:t>
            </a:r>
          </a:p>
          <a:p>
            <a:r>
              <a:rPr lang="fr-FR" dirty="0"/>
              <a:t>Ce sont des cépages qui n’étaient pas mis dans les CDC des appellations, ils ont été mis dans les IGT (= IGP appellation vins de pays) Toscane. Il y a ensuite des appellations qui ont été crées comme </a:t>
            </a:r>
            <a:r>
              <a:rPr lang="fr-FR" dirty="0" err="1"/>
              <a:t>Bolgheri</a:t>
            </a:r>
            <a:endParaRPr lang="fr-FR" dirty="0"/>
          </a:p>
        </p:txBody>
      </p:sp>
    </p:spTree>
    <p:extLst>
      <p:ext uri="{BB962C8B-B14F-4D97-AF65-F5344CB8AC3E}">
        <p14:creationId xmlns:p14="http://schemas.microsoft.com/office/powerpoint/2010/main" val="81927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35A85A-75AD-81A6-66CF-6C90BD765F54}"/>
              </a:ext>
            </a:extLst>
          </p:cNvPr>
          <p:cNvSpPr>
            <a:spLocks noGrp="1"/>
          </p:cNvSpPr>
          <p:nvPr>
            <p:ph type="title"/>
          </p:nvPr>
        </p:nvSpPr>
        <p:spPr/>
        <p:txBody>
          <a:bodyPr/>
          <a:lstStyle/>
          <a:p>
            <a:r>
              <a:rPr lang="fr-FR" dirty="0"/>
              <a:t>Maison Frescobaldi Toscane Histoire</a:t>
            </a:r>
          </a:p>
        </p:txBody>
      </p:sp>
      <p:sp>
        <p:nvSpPr>
          <p:cNvPr id="3" name="Espace réservé du contenu 2">
            <a:extLst>
              <a:ext uri="{FF2B5EF4-FFF2-40B4-BE49-F238E27FC236}">
                <a16:creationId xmlns:a16="http://schemas.microsoft.com/office/drawing/2014/main" id="{279E5CFC-A1F3-9E63-3560-DFD6DFAF162F}"/>
              </a:ext>
            </a:extLst>
          </p:cNvPr>
          <p:cNvSpPr>
            <a:spLocks noGrp="1"/>
          </p:cNvSpPr>
          <p:nvPr>
            <p:ph idx="1"/>
          </p:nvPr>
        </p:nvSpPr>
        <p:spPr>
          <a:xfrm>
            <a:off x="1371600" y="2001789"/>
            <a:ext cx="9601200" cy="3581400"/>
          </a:xfrm>
        </p:spPr>
        <p:txBody>
          <a:bodyPr>
            <a:noAutofit/>
          </a:bodyPr>
          <a:lstStyle/>
          <a:p>
            <a:r>
              <a:rPr lang="fr-FR" sz="1200" dirty="0"/>
              <a:t>La maison Frescobaldi produit du vin en Toscane depuis plus de 700 ans.</a:t>
            </a:r>
          </a:p>
          <a:p>
            <a:r>
              <a:rPr lang="fr-FR" sz="1200" dirty="0"/>
              <a:t>Au XVe et XVIe siècle, la famille fournissait en vin la cour d’Angleterre et de nombreuses cours européennes, dont celle papale.</a:t>
            </a:r>
          </a:p>
          <a:p>
            <a:r>
              <a:rPr lang="fr-FR" sz="1200" dirty="0"/>
              <a:t>Déjà auparavant, les Frescobaldi entretenaient des rapports et des contacts commerciaux avec les ateliers de divers artistes célèbres tels que Donatello, Michelozzo </a:t>
            </a:r>
            <a:r>
              <a:rPr lang="fr-FR" sz="1200" dirty="0" err="1"/>
              <a:t>Michelozzi</a:t>
            </a:r>
            <a:r>
              <a:rPr lang="fr-FR" sz="1200" dirty="0"/>
              <a:t>, Filippo Brunelleschi.</a:t>
            </a:r>
          </a:p>
          <a:p>
            <a:r>
              <a:rPr lang="fr-FR" sz="1200" dirty="0"/>
              <a:t>Vers l’an mille, les premiers membres de la famille quittèrent le Val di Pesa où se trouve encore aujourd’hui le domaine </a:t>
            </a:r>
            <a:r>
              <a:rPr lang="fr-FR" sz="1200" dirty="0" err="1"/>
              <a:t>Castiglioni</a:t>
            </a:r>
            <a:r>
              <a:rPr lang="fr-FR" sz="1200" dirty="0"/>
              <a:t>, la plus ancienne propriété agricole de la famille, pour s’installer à Florence. A l’époque, les villes du centre et du nord de l’Italie se renforçaient économiquement, politiquement et militairement aux dépens du pouvoir féodal. En effet, les seigneurs quittaient la campagne pour la ville, attirés et alléchés par les avantages commerciaux et politiques.</a:t>
            </a:r>
          </a:p>
          <a:p>
            <a:r>
              <a:rPr lang="fr-FR" sz="1200" dirty="0"/>
              <a:t>En l’an 1300, les Frescobaldi s’installèrent dans le quartier le l’</a:t>
            </a:r>
            <a:r>
              <a:rPr lang="fr-FR" sz="1200" dirty="0" err="1"/>
              <a:t>Oltrarno</a:t>
            </a:r>
            <a:r>
              <a:rPr lang="fr-FR" sz="1200" dirty="0"/>
              <a:t>, sur la Piazza de Frescobaldi, où ils édifièrent une loggia, une tour et un palais. En 1252, Lamberto Frescobaldi fit construire le 1</a:t>
            </a:r>
            <a:r>
              <a:rPr lang="fr-FR" sz="1200" baseline="30000" dirty="0"/>
              <a:t>er</a:t>
            </a:r>
            <a:r>
              <a:rPr lang="fr-FR" sz="1200" dirty="0"/>
              <a:t> pont en bois sur l’Arno, aujourd’hui appelé Ponte Santa </a:t>
            </a:r>
            <a:r>
              <a:rPr lang="fr-FR" sz="1200" dirty="0" err="1"/>
              <a:t>Trinita</a:t>
            </a:r>
            <a:r>
              <a:rPr lang="fr-FR" sz="1200" dirty="0"/>
              <a:t>, afin de relier ses propriétés à l’ancien centre historique de Florence.</a:t>
            </a:r>
          </a:p>
          <a:p>
            <a:r>
              <a:rPr lang="fr-FR" sz="1200" dirty="0"/>
              <a:t>Visionnaires, des ancêtres de la famille introduisirent en 1855 en Toscane des cépages alors méconnus : cabernet sauvignon, merlot, pinot noir et chardonnay.</a:t>
            </a:r>
          </a:p>
          <a:p>
            <a:r>
              <a:rPr lang="fr-FR" sz="1200" dirty="0"/>
              <a:t>Le </a:t>
            </a:r>
            <a:r>
              <a:rPr lang="fr-FR" sz="1200" dirty="0" err="1"/>
              <a:t>XXè</a:t>
            </a:r>
            <a:r>
              <a:rPr lang="fr-FR" sz="1200" dirty="0"/>
              <a:t> siècle est marqué par l’action de Vittorio Ferdinando et Leonardo Frescobaldi qui contribuent grandement à faire de la Toscane une terre de vins d’élites.</a:t>
            </a:r>
          </a:p>
          <a:p>
            <a:r>
              <a:rPr lang="fr-FR" sz="1200" dirty="0"/>
              <a:t>Aujourd’hui, Lamberto Frescobaldi, qui a pris la direction de la Maison, fort de son expertise viticole, se donne pour mission de nourrir la singularité des vins de chaque domaine. La Maison applique les méthodes d’agriculture intégrée et durable dans tous ses domaines, qui depuis 2012 sont certifiés « </a:t>
            </a:r>
            <a:r>
              <a:rPr lang="fr-FR" sz="1200" dirty="0" err="1"/>
              <a:t>AgriQualità</a:t>
            </a:r>
            <a:r>
              <a:rPr lang="fr-FR" sz="1200" dirty="0"/>
              <a:t> ».La certification prévoit l’utilisation de techniques agricoles durables et compatibles avec la protection de l’environnement naturel (utilisation de bouteilles plus légères et respectueuses de l’environnement, énergie photovoltaïque dans les domaines)</a:t>
            </a:r>
          </a:p>
          <a:p>
            <a:endParaRPr lang="fr-FR" sz="1200" dirty="0"/>
          </a:p>
          <a:p>
            <a:endParaRPr lang="fr-FR" sz="1200" dirty="0"/>
          </a:p>
          <a:p>
            <a:endParaRPr lang="fr-FR" sz="1200" dirty="0"/>
          </a:p>
        </p:txBody>
      </p:sp>
      <p:pic>
        <p:nvPicPr>
          <p:cNvPr id="5" name="Image 4">
            <a:extLst>
              <a:ext uri="{FF2B5EF4-FFF2-40B4-BE49-F238E27FC236}">
                <a16:creationId xmlns:a16="http://schemas.microsoft.com/office/drawing/2014/main" id="{D9312037-2CA2-D944-AD89-58A9089E75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31395" y="156576"/>
            <a:ext cx="1811448" cy="1624666"/>
          </a:xfrm>
          <a:prstGeom prst="rect">
            <a:avLst/>
          </a:prstGeom>
        </p:spPr>
      </p:pic>
    </p:spTree>
    <p:extLst>
      <p:ext uri="{BB962C8B-B14F-4D97-AF65-F5344CB8AC3E}">
        <p14:creationId xmlns:p14="http://schemas.microsoft.com/office/powerpoint/2010/main" val="92341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35A85A-75AD-81A6-66CF-6C90BD765F54}"/>
              </a:ext>
            </a:extLst>
          </p:cNvPr>
          <p:cNvSpPr>
            <a:spLocks noGrp="1"/>
          </p:cNvSpPr>
          <p:nvPr>
            <p:ph type="title"/>
          </p:nvPr>
        </p:nvSpPr>
        <p:spPr/>
        <p:txBody>
          <a:bodyPr/>
          <a:lstStyle/>
          <a:p>
            <a:r>
              <a:rPr lang="fr-FR" dirty="0"/>
              <a:t>Maison Frescobaldi Toscane</a:t>
            </a:r>
          </a:p>
        </p:txBody>
      </p:sp>
      <p:sp>
        <p:nvSpPr>
          <p:cNvPr id="3" name="Espace réservé du contenu 2">
            <a:extLst>
              <a:ext uri="{FF2B5EF4-FFF2-40B4-BE49-F238E27FC236}">
                <a16:creationId xmlns:a16="http://schemas.microsoft.com/office/drawing/2014/main" id="{279E5CFC-A1F3-9E63-3560-DFD6DFAF162F}"/>
              </a:ext>
            </a:extLst>
          </p:cNvPr>
          <p:cNvSpPr>
            <a:spLocks noGrp="1"/>
          </p:cNvSpPr>
          <p:nvPr>
            <p:ph idx="1"/>
          </p:nvPr>
        </p:nvSpPr>
        <p:spPr>
          <a:xfrm>
            <a:off x="838200" y="1825625"/>
            <a:ext cx="7576335" cy="4351338"/>
          </a:xfrm>
        </p:spPr>
        <p:txBody>
          <a:bodyPr>
            <a:normAutofit/>
          </a:bodyPr>
          <a:lstStyle/>
          <a:p>
            <a:endParaRPr lang="fr-FR" dirty="0"/>
          </a:p>
          <a:p>
            <a:r>
              <a:rPr lang="fr-FR" dirty="0"/>
              <a:t>5000 ha de terres dont 1200 de vignes réparties sur plusieurs  domaines autour de Florence, un à Trèbes et un aux USA acheté il y a quelques mois. Le plus grand propriétaire viticole de la Toscane.</a:t>
            </a:r>
          </a:p>
          <a:p>
            <a:r>
              <a:rPr lang="fr-FR" dirty="0"/>
              <a:t>Vignobles situés dans des domaines prestigieux, avec des maisons historiques et des châteaux.</a:t>
            </a:r>
          </a:p>
          <a:p>
            <a:r>
              <a:rPr lang="fr-FR" dirty="0"/>
              <a:t>Production de plus  7 millions de bouteilles. Optimisation : l’embouteillage de toutes les productions Frescobaldi est fait dans un lieu dédié à côté de Florence, des camions viennent pomper les cuves pour chaque domaine.</a:t>
            </a:r>
          </a:p>
          <a:p>
            <a:endParaRPr lang="fr-FR" dirty="0"/>
          </a:p>
          <a:p>
            <a:endParaRPr lang="fr-FR" dirty="0"/>
          </a:p>
        </p:txBody>
      </p:sp>
      <p:pic>
        <p:nvPicPr>
          <p:cNvPr id="5" name="Image 4">
            <a:extLst>
              <a:ext uri="{FF2B5EF4-FFF2-40B4-BE49-F238E27FC236}">
                <a16:creationId xmlns:a16="http://schemas.microsoft.com/office/drawing/2014/main" id="{9520CF1E-165D-AC47-B668-5BBD072D4A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1793" y="1991881"/>
            <a:ext cx="3791166" cy="3070043"/>
          </a:xfrm>
          <a:prstGeom prst="rect">
            <a:avLst/>
          </a:prstGeom>
        </p:spPr>
      </p:pic>
    </p:spTree>
    <p:extLst>
      <p:ext uri="{BB962C8B-B14F-4D97-AF65-F5344CB8AC3E}">
        <p14:creationId xmlns:p14="http://schemas.microsoft.com/office/powerpoint/2010/main" val="337059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71B296E-43EB-BA40-A6FD-C96AA400D8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96221" y="460288"/>
            <a:ext cx="5226908" cy="3422823"/>
          </a:xfrm>
          <a:prstGeom prst="rect">
            <a:avLst/>
          </a:prstGeom>
        </p:spPr>
      </p:pic>
      <p:sp>
        <p:nvSpPr>
          <p:cNvPr id="2" name="Titre 1">
            <a:extLst>
              <a:ext uri="{FF2B5EF4-FFF2-40B4-BE49-F238E27FC236}">
                <a16:creationId xmlns:a16="http://schemas.microsoft.com/office/drawing/2014/main" id="{0D92B871-63EF-3040-8D11-7B233F62BA9A}"/>
              </a:ext>
            </a:extLst>
          </p:cNvPr>
          <p:cNvSpPr>
            <a:spLocks noGrp="1"/>
          </p:cNvSpPr>
          <p:nvPr>
            <p:ph type="title"/>
          </p:nvPr>
        </p:nvSpPr>
        <p:spPr/>
        <p:txBody>
          <a:bodyPr/>
          <a:lstStyle/>
          <a:p>
            <a:r>
              <a:rPr lang="fr-FR" dirty="0" err="1"/>
              <a:t>Tenuta</a:t>
            </a:r>
            <a:r>
              <a:rPr lang="fr-FR" dirty="0"/>
              <a:t> </a:t>
            </a:r>
            <a:r>
              <a:rPr lang="fr-FR" dirty="0" err="1"/>
              <a:t>Perano</a:t>
            </a:r>
            <a:endParaRPr lang="fr-FR" dirty="0"/>
          </a:p>
        </p:txBody>
      </p:sp>
      <p:sp>
        <p:nvSpPr>
          <p:cNvPr id="3" name="Espace réservé du contenu 2">
            <a:extLst>
              <a:ext uri="{FF2B5EF4-FFF2-40B4-BE49-F238E27FC236}">
                <a16:creationId xmlns:a16="http://schemas.microsoft.com/office/drawing/2014/main" id="{F382BC9B-682B-664F-81D6-29057C8459A9}"/>
              </a:ext>
            </a:extLst>
          </p:cNvPr>
          <p:cNvSpPr>
            <a:spLocks noGrp="1"/>
          </p:cNvSpPr>
          <p:nvPr>
            <p:ph idx="1"/>
          </p:nvPr>
        </p:nvSpPr>
        <p:spPr>
          <a:xfrm>
            <a:off x="1210962" y="1556951"/>
            <a:ext cx="5585259" cy="4856206"/>
          </a:xfrm>
        </p:spPr>
        <p:txBody>
          <a:bodyPr>
            <a:normAutofit fontScale="55000" lnSpcReduction="20000"/>
          </a:bodyPr>
          <a:lstStyle/>
          <a:p>
            <a:r>
              <a:rPr lang="fr-FR" dirty="0"/>
              <a:t>Dernier domaine acheté en 2014 et entièrement rénové et terminé en 2019, juste avant le </a:t>
            </a:r>
            <a:r>
              <a:rPr lang="fr-FR" dirty="0" err="1"/>
              <a:t>covid</a:t>
            </a:r>
            <a:r>
              <a:rPr lang="fr-FR" dirty="0"/>
              <a:t>. </a:t>
            </a:r>
          </a:p>
          <a:p>
            <a:r>
              <a:rPr lang="fr-FR" dirty="0"/>
              <a:t>Le domaine </a:t>
            </a:r>
            <a:r>
              <a:rPr lang="fr-FR" dirty="0" err="1"/>
              <a:t>Perano</a:t>
            </a:r>
            <a:r>
              <a:rPr lang="fr-FR" dirty="0"/>
              <a:t> se situe au cœur du Chianti Classico, dans la commune de </a:t>
            </a:r>
            <a:r>
              <a:rPr lang="fr-FR" dirty="0" err="1"/>
              <a:t>Gaïole</a:t>
            </a:r>
            <a:r>
              <a:rPr lang="fr-FR" dirty="0"/>
              <a:t> et bénéficie de conditions pédoclimatiques exceptionnelles.</a:t>
            </a:r>
          </a:p>
          <a:p>
            <a:r>
              <a:rPr lang="fr-FR" dirty="0"/>
              <a:t>Les vignobles sont situés à 500 mètres au-dessus du niveau de la mer, une altitude presque limite pour les cépages rouges et en particulier pour le </a:t>
            </a:r>
            <a:r>
              <a:rPr lang="fr-FR" dirty="0" err="1"/>
              <a:t>sangiovese</a:t>
            </a:r>
            <a:r>
              <a:rPr lang="fr-FR" dirty="0"/>
              <a:t> qui a une maturation tardive.</a:t>
            </a:r>
          </a:p>
          <a:p>
            <a:r>
              <a:rPr lang="fr-FR" dirty="0"/>
              <a:t>Son originalité réside dans la complexité et l’harmonie de son terroir soumis aux chaleurs de l’été et aux températures diurnes, qui lui confère une grande noblesse aromatique.</a:t>
            </a:r>
          </a:p>
          <a:p>
            <a:r>
              <a:rPr lang="fr-FR" dirty="0"/>
              <a:t>72 hectares. Les raisins de cette année ont été de qualité mais le domaine a eu beaucoup de difficultés pour la cueillette (20 ouvriers au lieu de 45 habituellement). Donc la production 2023 sera beaucoup plus faible. Il y a eu une bonne maturation. Vendanges commencées en septembre.</a:t>
            </a:r>
          </a:p>
          <a:p>
            <a:r>
              <a:rPr lang="fr-FR" dirty="0"/>
              <a:t>3 vins : </a:t>
            </a:r>
          </a:p>
          <a:p>
            <a:pPr lvl="1"/>
            <a:r>
              <a:rPr lang="fr-FR" dirty="0"/>
              <a:t>Le 1</a:t>
            </a:r>
            <a:r>
              <a:rPr lang="fr-FR" baseline="30000" dirty="0"/>
              <a:t>er</a:t>
            </a:r>
            <a:r>
              <a:rPr lang="fr-FR" dirty="0"/>
              <a:t> , </a:t>
            </a:r>
            <a:r>
              <a:rPr lang="fr-FR" b="1" dirty="0"/>
              <a:t>Classico,</a:t>
            </a:r>
            <a:r>
              <a:rPr lang="fr-FR" dirty="0"/>
              <a:t> est un assemblage de 4 cépages</a:t>
            </a:r>
          </a:p>
          <a:p>
            <a:pPr lvl="1"/>
            <a:r>
              <a:rPr lang="fr-FR" dirty="0"/>
              <a:t>Le 2</a:t>
            </a:r>
            <a:r>
              <a:rPr lang="fr-FR" baseline="30000" dirty="0"/>
              <a:t>nd</a:t>
            </a:r>
            <a:r>
              <a:rPr lang="fr-FR" dirty="0"/>
              <a:t> , </a:t>
            </a:r>
            <a:r>
              <a:rPr lang="fr-FR" b="1" dirty="0" err="1"/>
              <a:t>Riserva</a:t>
            </a:r>
            <a:r>
              <a:rPr lang="fr-FR" dirty="0"/>
              <a:t>, est un assemblage de </a:t>
            </a:r>
            <a:r>
              <a:rPr lang="fr-FR" dirty="0" err="1"/>
              <a:t>Sangiovese</a:t>
            </a:r>
            <a:r>
              <a:rPr lang="fr-FR" dirty="0"/>
              <a:t> et de merlot</a:t>
            </a:r>
          </a:p>
          <a:p>
            <a:pPr lvl="1"/>
            <a:r>
              <a:rPr lang="fr-FR" dirty="0"/>
              <a:t>Et la grande réserve un 100% </a:t>
            </a:r>
            <a:r>
              <a:rPr lang="fr-FR" dirty="0" err="1"/>
              <a:t>Sangiovese</a:t>
            </a:r>
            <a:endParaRPr lang="fr-FR" dirty="0"/>
          </a:p>
          <a:p>
            <a:pPr lvl="1"/>
            <a:r>
              <a:rPr lang="fr-FR" dirty="0"/>
              <a:t>Pour la première fois en 2023, ils essaient un blanc (pinot </a:t>
            </a:r>
            <a:r>
              <a:rPr lang="fr-FR" dirty="0" err="1"/>
              <a:t>bianco</a:t>
            </a:r>
            <a:r>
              <a:rPr lang="fr-FR" dirty="0"/>
              <a:t> et petit </a:t>
            </a:r>
            <a:r>
              <a:rPr lang="fr-FR" dirty="0" err="1"/>
              <a:t>manseng</a:t>
            </a:r>
            <a:r>
              <a:rPr lang="fr-FR" dirty="0"/>
              <a:t>)</a:t>
            </a:r>
          </a:p>
          <a:p>
            <a:r>
              <a:rPr lang="fr-FR" dirty="0"/>
              <a:t>Sol grès, quartz, calcaire + argile qui donne la puissance au vin </a:t>
            </a:r>
            <a:r>
              <a:rPr lang="fr-FR" dirty="0" err="1"/>
              <a:t>Gran</a:t>
            </a:r>
            <a:r>
              <a:rPr lang="fr-FR" dirty="0"/>
              <a:t> </a:t>
            </a:r>
            <a:r>
              <a:rPr lang="fr-FR" dirty="0" err="1"/>
              <a:t>Selezione</a:t>
            </a:r>
            <a:r>
              <a:rPr lang="fr-FR" dirty="0"/>
              <a:t>. Récolte manuelle. Meilleure production en 2018 (500000 bouteilles des 3 vins)</a:t>
            </a:r>
          </a:p>
          <a:p>
            <a:r>
              <a:rPr lang="fr-FR" dirty="0"/>
              <a:t>Le chais est sous les jardins : une grande partie est neuve et a été construite durant les rénovations, car les précédents propriétaires ne faisaient qu’un seul vin. Barriques en chêne français de 3 tonneliers (</a:t>
            </a:r>
            <a:r>
              <a:rPr lang="fr-FR" dirty="0" err="1"/>
              <a:t>Cavin</a:t>
            </a:r>
            <a:r>
              <a:rPr lang="fr-FR" dirty="0"/>
              <a:t>, Sylvain et Atelier)</a:t>
            </a:r>
          </a:p>
        </p:txBody>
      </p:sp>
      <p:pic>
        <p:nvPicPr>
          <p:cNvPr id="7" name="Image 6">
            <a:extLst>
              <a:ext uri="{FF2B5EF4-FFF2-40B4-BE49-F238E27FC236}">
                <a16:creationId xmlns:a16="http://schemas.microsoft.com/office/drawing/2014/main" id="{E1E7C188-BB1E-694A-861E-6CA99C39CD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98464" y="4108623"/>
            <a:ext cx="4800000" cy="2409568"/>
          </a:xfrm>
          <a:prstGeom prst="rect">
            <a:avLst/>
          </a:prstGeom>
        </p:spPr>
      </p:pic>
    </p:spTree>
    <p:extLst>
      <p:ext uri="{BB962C8B-B14F-4D97-AF65-F5344CB8AC3E}">
        <p14:creationId xmlns:p14="http://schemas.microsoft.com/office/powerpoint/2010/main" val="29494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Rognag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Rognage</Template>
  <TotalTime>592</TotalTime>
  <Words>4437</Words>
  <Application>Microsoft Macintosh PowerPoint</Application>
  <PresentationFormat>Grand écran</PresentationFormat>
  <Paragraphs>134</Paragraphs>
  <Slides>29</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Calibri</vt:lpstr>
      <vt:lpstr>Franklin Gothic Book</vt:lpstr>
      <vt:lpstr>PalatinoLinotypeRegular</vt:lpstr>
      <vt:lpstr>Rognage</vt:lpstr>
      <vt:lpstr>Les vins de toscane</vt:lpstr>
      <vt:lpstr>Les vins de Toscane </vt:lpstr>
      <vt:lpstr>Les vins de Toscane </vt:lpstr>
      <vt:lpstr>Appellation Chianti</vt:lpstr>
      <vt:lpstr>Appellations Vino nobile di Montepulciano  et Brunello de Montalcino</vt:lpstr>
      <vt:lpstr>Appellation Bolgheri</vt:lpstr>
      <vt:lpstr>Maison Frescobaldi Toscane Histoire</vt:lpstr>
      <vt:lpstr>Maison Frescobaldi Toscane</vt:lpstr>
      <vt:lpstr>Tenuta Perano</vt:lpstr>
      <vt:lpstr>Présentation PowerPoint</vt:lpstr>
      <vt:lpstr>Présentation PowerPoint</vt:lpstr>
      <vt:lpstr>1- Tenuta Perano Chianti Classico 2020 Chianti Classico DOCG</vt:lpstr>
      <vt:lpstr>1- Tenuta Perano Chianti Classico 2020 Chianti Classico DOCG</vt:lpstr>
      <vt:lpstr>1- Tenuta Perano Chianti Classico 2020 Chianti Classico DOCG</vt:lpstr>
      <vt:lpstr>2- Tenuta Perano Riserva 2018 Chianti Classico Riserva DOCG</vt:lpstr>
      <vt:lpstr>2- Tenuta Perano Riserva 2018 Chianti Classico Riserva DOCG</vt:lpstr>
      <vt:lpstr>2- Tenuta Perano Riserva 2018 Chianti Classico Riserva DOCG</vt:lpstr>
      <vt:lpstr>3- Tenuta Perano  Rialzi 2017 Chianti Classico Gran Selezione DOCG</vt:lpstr>
      <vt:lpstr>3- Tenuta Perano  Rialzi 2017 Chianti Classico Gran Selezione DOCG</vt:lpstr>
      <vt:lpstr>3- Tenuta Perano  Rialzi 2017 Chianti Classico Gran Selezione DOCG</vt:lpstr>
      <vt:lpstr>4- Tenuta Calimaia 2020  Vino Nobile de Montepulciano DOCG</vt:lpstr>
      <vt:lpstr>4- Tenuta Calimaia 2020  Vino Nobile de Montepulciano DOCG</vt:lpstr>
      <vt:lpstr>4- Tenuta Calimaia 2020  Vino Nobile de Montepulciano DOCG</vt:lpstr>
      <vt:lpstr>5- CastelGiocondo 2018  Brunello di Montalcino DOCG</vt:lpstr>
      <vt:lpstr>5- CastelGiocondo 2018  Brunello di Montalcino DOCG</vt:lpstr>
      <vt:lpstr>5- CastelGiocondo 2018  Brunello di Montalcino DOCG</vt:lpstr>
      <vt:lpstr>6- Vinsanto Frescobaldi Quaranta Altari Vin Santo del Chianti Classico DOC</vt:lpstr>
      <vt:lpstr>6- Vinsanto Frescobaldi Quaranta Altari Vin Santo del Chianti Classico DOC</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vins de toscane</dc:title>
  <dc:creator>Caroline COUTEL</dc:creator>
  <cp:lastModifiedBy>Caroline COUTEL</cp:lastModifiedBy>
  <cp:revision>57</cp:revision>
  <dcterms:created xsi:type="dcterms:W3CDTF">2024-02-28T12:13:49Z</dcterms:created>
  <dcterms:modified xsi:type="dcterms:W3CDTF">2024-10-01T12:12:47Z</dcterms:modified>
</cp:coreProperties>
</file>