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embeddedFontLst>
    <p:embeddedFont>
      <p:font typeface="Gill Sans" panose="020B0502020104020203" pitchFamily="34" charset="-79"/>
      <p:regular r:id="rId33"/>
      <p:bold r:id="rId34"/>
    </p:embeddedFont>
    <p:embeddedFont>
      <p:font typeface="Impact" panose="020B080603090205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jMgua68dOlTSgvxJApevKlfAS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a6cdf450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ca6cdf450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b27eb54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cb27eb54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b27eb54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cb27eb54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cb27eb540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cb27eb540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a6cdf450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ca6cdf450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cb27eb540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cb27eb540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3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0" name="Google Shape;20;p3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section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33" name="Google Shape;33;p34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4" name="Google Shape;34;p34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" name="Google Shape;35;p34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 avec légende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39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9" name="Google Shape;69;p3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vec légende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4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" name="Google Shape;11;p3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3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171" y="3295882"/>
            <a:ext cx="2555069" cy="319383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fr-FR"/>
              <a:t>LA CIRCULADE EN TERRASSES DU LARZAC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/>
              <a:t>MURIEL &amp; CAROLINE 27 FÉVRIER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PROFIL ORGANOLEPTIQUE</a:t>
            </a:r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 b="1"/>
              <a:t>À la dégustation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b="1"/>
              <a:t>Robe</a:t>
            </a:r>
            <a:r>
              <a:rPr lang="fr-FR"/>
              <a:t> : grenat profond à reflets violines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b="1"/>
              <a:t>Nez</a:t>
            </a:r>
            <a:r>
              <a:rPr lang="fr-FR"/>
              <a:t> : fruits noirs (mûre, cassis), fruits rouges mûrs, garrigue, poivre, épices, parfois notes florales ou graphite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b="1"/>
              <a:t>Bouche</a:t>
            </a:r>
            <a:r>
              <a:rPr lang="fr-FR"/>
              <a:t> : attaque ample, structure tannique fine mais affirmée, fraîcheur structurante, finale longue et saline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Les vins conjuguent </a:t>
            </a:r>
            <a:r>
              <a:rPr lang="fr-FR" b="1"/>
              <a:t>puissance méridionale et équilibre septentrional</a:t>
            </a:r>
            <a:r>
              <a:rPr lang="fr-FR"/>
              <a:t>, ce qui fait leur singularité.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POTENTIEL DE GARDE</a:t>
            </a:r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Selon les domaines et les cuvées :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/>
              <a:t>accessibilité possible dès 3–5 ans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b="1"/>
              <a:t>potentiel de garde fréquent de 10 à 15 ans</a:t>
            </a:r>
            <a:r>
              <a:rPr lang="fr-FR"/>
              <a:t>, voire davantage pour les cuvées de terroir ou de vieilles vignes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L’évolution privilégie les notes de sous-bois, d’épices douces et de tapenade, tout en conservant une belle trame fraîche.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POSITIONNEMENT</a:t>
            </a:r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Les Terrasses du Larzac bénéficient aujourd’hui :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/>
              <a:t>d’une reconnaissance critique nationale et internationale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/>
              <a:t>d’un excellent rapport qualité‑prix dans le paysage des grands vins français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/>
              <a:t>d’une image d’appellation </a:t>
            </a:r>
            <a:r>
              <a:rPr lang="fr-FR" b="1"/>
              <a:t>d’avant-garde</a:t>
            </a:r>
            <a:r>
              <a:rPr lang="fr-FR"/>
              <a:t>, exigeante et cohérente</a:t>
            </a:r>
            <a:endParaRPr/>
          </a:p>
          <a:p>
            <a:pPr marL="457200" lvl="1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Elle s’adresse clairement à un </a:t>
            </a:r>
            <a:r>
              <a:rPr lang="fr-FR" b="1"/>
              <a:t>public d’amateurs éclairés</a:t>
            </a:r>
            <a:r>
              <a:rPr lang="fr-FR"/>
              <a:t>, de sommeliers et de cavistes à la recherche de vins de caractère, identitaires et aptes à la garde.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4200"/>
              <a:t>entrée acte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4055"/>
              <a:t>CHÂTEAU GRAND BLAQUIÈRES 2024 BLANC</a:t>
            </a:r>
            <a:endParaRPr sz="4055"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1251676" y="2286000"/>
            <a:ext cx="78810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AOP Languedoc, en conversion biologique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Cépages : Vermentino, Clairette &amp; Grenache Blanc</a:t>
            </a:r>
            <a:endParaRPr/>
          </a:p>
          <a:p>
            <a:pPr marL="228600" lvl="0" indent="-241300" algn="l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Pressurage direct, fermentation en cuve inox lente et contrôle des températures.</a:t>
            </a:r>
            <a:endParaRPr/>
          </a:p>
          <a:p>
            <a:pPr marL="228600" lvl="0" indent="-228600" algn="l" rtl="0"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Dégrés : 12,5 % vol</a:t>
            </a:r>
            <a:endParaRPr/>
          </a:p>
          <a:p>
            <a:pPr marL="228600" lvl="0" indent="-228600" algn="l" rtl="0"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Potentiel de garde : 2 à 5 ans</a:t>
            </a:r>
            <a:endParaRPr/>
          </a:p>
          <a:p>
            <a:pPr marL="228600" lvl="0" indent="-241300" algn="l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Servir entre 6 et 8°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Prix : 10€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70" name="Google Shape;170;p16"/>
          <p:cNvPicPr preferRelativeResize="0"/>
          <p:nvPr/>
        </p:nvPicPr>
        <p:blipFill rotWithShape="1">
          <a:blip r:embed="rId3">
            <a:alphaModFix/>
          </a:blip>
          <a:srcRect l="31712" r="29843"/>
          <a:stretch/>
        </p:blipFill>
        <p:spPr>
          <a:xfrm>
            <a:off x="9063575" y="0"/>
            <a:ext cx="26363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a6cdf4503_1_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/>
              <a:t>CHÂTEAU GRAND BLAQUIÈRES</a:t>
            </a:r>
            <a:br>
              <a:rPr lang="fr-FR"/>
            </a:br>
            <a:r>
              <a:rPr lang="fr-FR"/>
              <a:t>2024 BLANC</a:t>
            </a:r>
            <a:endParaRPr/>
          </a:p>
        </p:txBody>
      </p:sp>
      <p:sp>
        <p:nvSpPr>
          <p:cNvPr id="176" name="Google Shape;176;g3ca6cdf4503_1_2"/>
          <p:cNvSpPr txBox="1">
            <a:spLocks noGrp="1"/>
          </p:cNvSpPr>
          <p:nvPr>
            <p:ph type="body" idx="1"/>
          </p:nvPr>
        </p:nvSpPr>
        <p:spPr>
          <a:xfrm>
            <a:off x="1251676" y="2286000"/>
            <a:ext cx="78810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Vivacité, fruit, fraîcheur et belle minéralité sont les traits qui caractérisent le mieux ce merveilleux élixir.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15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Accord met - vins : Il accompagnera parfaitement des fruits de mer, des huîtres, des coquillages, une cargolade, des encornets farcis, une brasucade de moules, un pélardon et des fromages persillés.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77" name="Google Shape;177;g3ca6cdf4503_1_2"/>
          <p:cNvPicPr preferRelativeResize="0"/>
          <p:nvPr/>
        </p:nvPicPr>
        <p:blipFill rotWithShape="1">
          <a:blip r:embed="rId3">
            <a:alphaModFix/>
          </a:blip>
          <a:srcRect l="31712" r="29843"/>
          <a:stretch/>
        </p:blipFill>
        <p:spPr>
          <a:xfrm>
            <a:off x="9063575" y="0"/>
            <a:ext cx="26363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b27eb5406_0_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1428"/>
              <a:buFont typeface="Impact"/>
              <a:buNone/>
            </a:pPr>
            <a:r>
              <a:rPr lang="fr-FR" sz="4200"/>
              <a:t>entrée acte 1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1428"/>
              <a:buFont typeface="Impact"/>
              <a:buNone/>
            </a:pPr>
            <a:r>
              <a:rPr lang="fr-FR" sz="4200"/>
              <a:t>Aubergine sous toutes ses formes à la brebis et ail noi</a:t>
            </a:r>
            <a:endParaRPr sz="4055"/>
          </a:p>
        </p:txBody>
      </p:sp>
      <p:pic>
        <p:nvPicPr>
          <p:cNvPr id="183" name="Google Shape;183;g3cb27eb5406_0_0" title="095379b3-43cb-44d1-8fc8-2f8ab4554316.JPG"/>
          <p:cNvPicPr preferRelativeResize="0"/>
          <p:nvPr/>
        </p:nvPicPr>
        <p:blipFill rotWithShape="1">
          <a:blip r:embed="rId3">
            <a:alphaModFix/>
          </a:blip>
          <a:srcRect l="1650" t="12782" r="-1649" b="20363"/>
          <a:stretch/>
        </p:blipFill>
        <p:spPr>
          <a:xfrm>
            <a:off x="3770872" y="1698297"/>
            <a:ext cx="3857625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1428"/>
              <a:buFont typeface="Impact"/>
              <a:buNone/>
            </a:pPr>
            <a:r>
              <a:rPr lang="fr-FR" sz="4200"/>
              <a:t>entrée acte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fr-FR"/>
              <a:t>LE CLOS DES COMBALS L’OBSTINÉE - 2022</a:t>
            </a:r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90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AOP Terrasses du Larzac Certifié en Conversion vers l’Agriculture Biologique</a:t>
            </a:r>
            <a:endParaRPr/>
          </a:p>
          <a:p>
            <a:pPr marL="228600" lvl="0" indent="-21907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Cépages : Syrah, Grenache, Cinsault, Carignan</a:t>
            </a:r>
            <a:endParaRPr/>
          </a:p>
          <a:p>
            <a:pPr marL="228600" lvl="0" indent="-21907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Vendanges manuelles</a:t>
            </a:r>
            <a:endParaRPr/>
          </a:p>
          <a:p>
            <a:pPr marL="228600" lvl="0" indent="-21907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Vinification parcellaire traditionnelle en cuve inox thermorégulée, élevage en cuve 12 mois</a:t>
            </a:r>
            <a:endParaRPr/>
          </a:p>
          <a:p>
            <a:pPr marL="228600" lvl="0" indent="-231775" algn="l" rtl="0"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Degrés : 15 % vol</a:t>
            </a:r>
            <a:endParaRPr/>
          </a:p>
          <a:p>
            <a:pPr marL="228600" lvl="0" indent="-220027" algn="l" rtl="0">
              <a:spcBef>
                <a:spcPts val="700"/>
              </a:spcBef>
              <a:spcAft>
                <a:spcPts val="0"/>
              </a:spcAft>
              <a:buSzPct val="90000"/>
              <a:buChar char="•"/>
            </a:pPr>
            <a:r>
              <a:rPr lang="fr-FR"/>
              <a:t>Palmarès : 1 étoile au Guide Hachette des vins 2025</a:t>
            </a:r>
            <a:endParaRPr/>
          </a:p>
          <a:p>
            <a:pPr marL="228600" lvl="0" indent="-231775" algn="l" rtl="0"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Garde : prêt à boire dès aujourd'hui peut être gardé plus de 10 ans</a:t>
            </a:r>
            <a:endParaRPr/>
          </a:p>
          <a:p>
            <a:pPr marL="228600" lvl="0" indent="-220027" algn="l" rtl="0">
              <a:spcBef>
                <a:spcPts val="700"/>
              </a:spcBef>
              <a:spcAft>
                <a:spcPts val="0"/>
              </a:spcAft>
              <a:buSzPct val="90000"/>
              <a:buChar char="•"/>
            </a:pPr>
            <a:r>
              <a:rPr lang="fr-FR"/>
              <a:t>Servir entre 14 et 16°</a:t>
            </a:r>
            <a:endParaRPr/>
          </a:p>
          <a:p>
            <a:pPr marL="228600" lvl="0" indent="-21907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Prix : 15€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/>
              <a:t>LE CLOS DES COMBALS</a:t>
            </a:r>
            <a:br>
              <a:rPr lang="fr-FR"/>
            </a:br>
            <a:r>
              <a:rPr lang="fr-FR"/>
              <a:t>L’OBSTINÉE - 2022</a:t>
            </a:r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Robe : rouge aux reflets violacés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15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Nez complexe sur le zan, menthe poivrée, chocolat noir et final sur le poivre noir.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15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Bouche pleine, riche, gourmande et soyeuse sur les fruits rouges et noirs, une pointe de menthe poivrée.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Accord mets vin : mi-cuits de chocolat, tournedos aux girolles, boudin aux pommes.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1428"/>
              <a:buFont typeface="Impact"/>
              <a:buNone/>
            </a:pPr>
            <a:r>
              <a:rPr lang="fr-FR" sz="4200"/>
              <a:t>entrée acte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227"/>
              <a:buFont typeface="Impact"/>
              <a:buNone/>
            </a:pPr>
            <a:r>
              <a:rPr lang="fr-FR" sz="4988"/>
              <a:t>DOMAINE ALEXANDRIN LES HERMETS - 2022</a:t>
            </a:r>
            <a:endParaRPr sz="4988"/>
          </a:p>
        </p:txBody>
      </p:sp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AOP Terrasses du Larzac Certifié en Conversion vers l’Agriculture Biologique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Cépages : Syrah Mourvèdre, Grenache noir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Vendanges manuelles, vin non filtré, Vinification et élevage : ?????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Palmarès : Or 2025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Prix : 15€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02" name="Google Shape;2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8200" y="760615"/>
            <a:ext cx="17018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/>
              <a:t>DOMAINE ALEXANDRIN</a:t>
            </a:r>
            <a:br>
              <a:rPr lang="fr-FR"/>
            </a:br>
            <a:r>
              <a:rPr lang="fr-FR"/>
              <a:t>LES HERMETS - 2022</a:t>
            </a:r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876965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Robe : pourpre et brillante.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Le nez moka et épicé présente de légères notes de sous-bois.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Avec une bouche grasse et opulente à la fraîcheur équilibrée, ce vin délivre des arômes de pruneaux et de fruits mûrs.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8200" y="760615"/>
            <a:ext cx="17018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2"/>
            </a:gs>
            <a:gs pos="74000">
              <a:srgbClr val="FCDC99"/>
            </a:gs>
            <a:gs pos="83000">
              <a:srgbClr val="FCDC99"/>
            </a:gs>
            <a:gs pos="100000">
              <a:srgbClr val="FDE7BB"/>
            </a:gs>
          </a:gsLst>
          <a:lin ang="540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/>
              <a:t>GENÈSE DE L’APPELLATION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Le territoire des Terrasses du Larzac est historiquement viticole depuis l’Antiquité, mais son identité qualitative s’est affirmée surtout à partir des années 1980–1990, portée par une nouvelle génération de vignerons. Initialement intégrée à l’AOC Languedoc, la zone acquiert une reconnaissance officielle en tant qu’</a:t>
            </a:r>
            <a:r>
              <a:rPr lang="fr-FR" b="1"/>
              <a:t>AOC autonome en 2014</a:t>
            </a:r>
            <a:r>
              <a:rPr lang="fr-FR"/>
              <a:t>, consacrant un travail collectif de sélection parcellaire, de maîtrise des rendements et d’exigence qualitative.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L’appellation est aujourd’hui considérée comme l’un des fers de lance du </a:t>
            </a:r>
            <a:r>
              <a:rPr lang="fr-FR" b="1"/>
              <a:t>renouveau qualitatif du Languedoc</a:t>
            </a:r>
            <a:r>
              <a:rPr lang="fr-FR"/>
              <a:t>, régulièrement citée parmi les crus les plus qualitatifs du sud de la France.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4200"/>
              <a:t>entrée acte 2</a:t>
            </a: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4122"/>
              <a:t>DOMAINE DE L’ACCENT CUVÉE ELLIOT - 2023</a:t>
            </a:r>
            <a:endParaRPr sz="4122"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8263025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AOP Terrasses du Larzac – agriculture biologique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Parcelles en petites parcelles dans la garigue. Sol argilo-calcaire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Cépages : Syrah 40%, Mourvèdre 20%, Carignan 20%, Grenache noir 20%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Vendanges manuelles début septembre. Rendements 30 hl/ha.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Fermentation spontanée, élevage pendant 12 mois en barrique de 228 et 500 litres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Alcool : 14 % vol – Acidité 3,7 g/l – sucres résiduels 1,2 g/l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Prix : 19€</a:t>
            </a:r>
            <a:endParaRPr/>
          </a:p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900" y="117389"/>
            <a:ext cx="2697142" cy="6623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/>
              <a:t>DOMAINE DE L’ACCENT</a:t>
            </a:r>
            <a:br>
              <a:rPr lang="fr-FR"/>
            </a:br>
            <a:r>
              <a:rPr lang="fr-FR"/>
              <a:t>CUVÉE ELLIOT - 2023</a:t>
            </a: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8263025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Robe grenat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Arômes de fruits noirs, d’épices orientales, de garrigue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Bouche plein et intense avec des tanins souples.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Vin généreux qui gade une belle fraicheur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Garde : de 5 à 8 ans après la récolte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Servir à 16°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900" y="117389"/>
            <a:ext cx="2697142" cy="6623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b27eb5406_0_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4200"/>
              <a:t>entrée acte 2</a:t>
            </a: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4122"/>
              <a:t>Raviole d’écrevisse façon bouillabaisse</a:t>
            </a:r>
            <a:endParaRPr sz="4122"/>
          </a:p>
        </p:txBody>
      </p:sp>
      <p:pic>
        <p:nvPicPr>
          <p:cNvPr id="229" name="Google Shape;229;g3cb27eb5406_0_6" title="cae9884b-98fc-4fdd-b0aa-fda2df53b57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589" y="1659560"/>
            <a:ext cx="2631721" cy="4678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3977"/>
              <a:t>Plat</a:t>
            </a: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3388"/>
              <a:t>MAS DE SÉRANNE LE CLOS DES IMMORTELLES - 2023</a:t>
            </a:r>
            <a:endParaRPr sz="3388"/>
          </a:p>
        </p:txBody>
      </p:sp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7249771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AOP Terrasses du Larzac - Bio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Cépages : syrah (25%), cinsault (25%), mourvèdre (25%), grenache (10%), morrastel (10%) et carignan (5%)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Vinification : fermentation traditionnelle et longue macération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Élevage :  13 mois en fûts de chêne Allier et Centre, de 1 à 3 vins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Dégrés : 14,5 % vol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Garde : prêt à boire dès aujourd'hui après l'avoir carafé ; atteindra sa plénitude d'ici 1 an ou 2 pour la conserver plus de 5 ans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Servir entre 16 et 17°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Prix : 19€</a:t>
            </a:r>
            <a:endParaRPr/>
          </a:p>
        </p:txBody>
      </p:sp>
      <p:pic>
        <p:nvPicPr>
          <p:cNvPr id="236" name="Google Shape;236;p23" descr="page1image29058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6548" y="403388"/>
            <a:ext cx="1727548" cy="615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/>
              <a:t>MAS DE SÉRANNE</a:t>
            </a:r>
            <a:br>
              <a:rPr lang="fr-FR"/>
            </a:br>
            <a:r>
              <a:rPr lang="fr-FR"/>
              <a:t>LE CLOS DES IMMORTELLES - 2023</a:t>
            </a:r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7249771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Robe : rouge pourpre, reflets violacés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Nez : complexe de mokazan, épices douces. Beaucoup d'éclat : notes de thym, poivre blanc et cassis.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Bouche : charnue, confite, fruitée et notes épicées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Accord : parfait pour accompagner viandes relevées ou en sauce, gibiers, daubes, tajine d'agneau, certains fromages</a:t>
            </a:r>
            <a:endParaRPr/>
          </a:p>
        </p:txBody>
      </p:sp>
      <p:pic>
        <p:nvPicPr>
          <p:cNvPr id="243" name="Google Shape;243;p24" descr="page1image29058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6548" y="403388"/>
            <a:ext cx="1727548" cy="615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b27eb5406_0_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8212"/>
              <a:buFont typeface="Impact"/>
              <a:buNone/>
            </a:pPr>
            <a:r>
              <a:rPr lang="fr-FR" sz="3977"/>
              <a:t>Plat</a:t>
            </a: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50491"/>
              <a:buFont typeface="Impact"/>
              <a:buNone/>
            </a:pPr>
            <a:r>
              <a:rPr lang="fr-FR" sz="3388"/>
              <a:t>Comme une caillette de boeuf aux fruits secs moelleux, arancini au Laguiole et sa mousseline d’artichaut façon barigoule</a:t>
            </a:r>
            <a:endParaRPr sz="3388"/>
          </a:p>
        </p:txBody>
      </p:sp>
      <p:pic>
        <p:nvPicPr>
          <p:cNvPr id="249" name="Google Shape;249;g3cb27eb5406_0_12" title="1235d003-6094-4299-8b81-94598b86a76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076" y="1986185"/>
            <a:ext cx="2631721" cy="4678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7"/>
          <p:cNvPicPr preferRelativeResize="0"/>
          <p:nvPr/>
        </p:nvPicPr>
        <p:blipFill rotWithShape="1">
          <a:blip r:embed="rId3">
            <a:alphaModFix/>
          </a:blip>
          <a:srcRect l="35767" t="6325" r="35212" b="3697"/>
          <a:stretch/>
        </p:blipFill>
        <p:spPr>
          <a:xfrm>
            <a:off x="9925719" y="562102"/>
            <a:ext cx="1849349" cy="573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4555"/>
              <a:buFont typeface="Impact"/>
              <a:buNone/>
            </a:pPr>
            <a:r>
              <a:rPr lang="fr-FR" sz="4877"/>
              <a:t>Plat</a:t>
            </a:r>
            <a:endParaRPr sz="4877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2225"/>
              <a:buFont typeface="Impact"/>
              <a:buNone/>
            </a:pPr>
            <a:r>
              <a:rPr lang="fr-FR" sz="4544"/>
              <a:t>DOMAINE VIRGINIE JOLY CYBÈLE ROUGE - 2023</a:t>
            </a:r>
            <a:endParaRPr sz="4544"/>
          </a:p>
        </p:txBody>
      </p:sp>
      <p:sp>
        <p:nvSpPr>
          <p:cNvPr id="256" name="Google Shape;256;p2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AOP Terrasses du Larzac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Cépages : 45% Mourvèdre, 45% Syrah, 10% Grenache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Vendanges manuelles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Élevage 18 mois en cuve béton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Dégrés : 14,5 % vol.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Garde : de 5 à 10 ans après la récolte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Servir entre 17 et 18°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Prix : 16€</a:t>
            </a:r>
            <a:endParaRPr/>
          </a:p>
        </p:txBody>
      </p:sp>
      <p:pic>
        <p:nvPicPr>
          <p:cNvPr id="257" name="Google Shape;257;p27" descr="page1image28551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0987" y="2286001"/>
            <a:ext cx="2784732" cy="3405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/>
          <p:cNvPicPr preferRelativeResize="0"/>
          <p:nvPr/>
        </p:nvPicPr>
        <p:blipFill rotWithShape="1">
          <a:blip r:embed="rId3">
            <a:alphaModFix/>
          </a:blip>
          <a:srcRect l="35767" t="6325" r="35212" b="3697"/>
          <a:stretch/>
        </p:blipFill>
        <p:spPr>
          <a:xfrm>
            <a:off x="9925719" y="562102"/>
            <a:ext cx="1849349" cy="573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/>
              <a:t>DOMAINE VIRGINIE JOLY</a:t>
            </a:r>
            <a:br>
              <a:rPr lang="fr-FR"/>
            </a:br>
            <a:r>
              <a:rPr lang="fr-FR"/>
              <a:t>CYBÈLE ROUGE - 2023</a:t>
            </a:r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body" idx="1"/>
          </p:nvPr>
        </p:nvSpPr>
        <p:spPr>
          <a:xfrm>
            <a:off x="1175475" y="1752600"/>
            <a:ext cx="59493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1907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Nez : des arômes de fruits noirs bien mûrs, cerise noire, réhaussés de notes d’épices, de cacao et de violette.</a:t>
            </a:r>
            <a:endParaRPr/>
          </a:p>
          <a:p>
            <a:pPr marL="228600" lvl="0" indent="-21907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Bouche : saveurs gourmandes de cerises et de mûres poivrées qui se prolongent sur des notes suaves et épicées de vanille et de cacao.</a:t>
            </a:r>
            <a:endParaRPr/>
          </a:p>
          <a:p>
            <a:pPr marL="228600" lvl="0" indent="-20732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90000"/>
              <a:buChar char="•"/>
            </a:pPr>
            <a:r>
              <a:rPr lang="fr-FR"/>
              <a:t>Accord met-vin : Cette cuvée gourmande et bien structurée se déguste en apéritif avec une tapenade. Avec le plat de résistance, elle s’accorde à merveille avec un tournedos de bœuf, un magret de canard ou avec une cuisine légèrement épicée comme un tajine d’agneau aux fruits secs ou un sauté de bœuf Thai.</a:t>
            </a:r>
            <a:endParaRPr/>
          </a:p>
        </p:txBody>
      </p:sp>
      <p:pic>
        <p:nvPicPr>
          <p:cNvPr id="265" name="Google Shape;265;p28" descr="page1image28551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0687" y="2286001"/>
            <a:ext cx="2784732" cy="3405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3ca6cdf4503_1_11" title="IMG_61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352" y="261560"/>
            <a:ext cx="7824806" cy="586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cb27eb5406_0_23" title="38ad7d93-af81-4ee6-91fb-0f57757ffc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362" y="3468675"/>
            <a:ext cx="3632200" cy="204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cb27eb5406_0_23" title="56c71c2c-e497-43ad-8efd-05e8e1443e78.JPG"/>
          <p:cNvPicPr preferRelativeResize="0"/>
          <p:nvPr/>
        </p:nvPicPr>
        <p:blipFill rotWithShape="1">
          <a:blip r:embed="rId4">
            <a:alphaModFix/>
          </a:blip>
          <a:srcRect r="9485"/>
          <a:stretch/>
        </p:blipFill>
        <p:spPr>
          <a:xfrm>
            <a:off x="3993424" y="203200"/>
            <a:ext cx="3944075" cy="24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cb27eb5406_0_23" title="94243788-16bc-4ec9-a5bc-58a2d22f0f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37254"/>
            <a:ext cx="36322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cb27eb5406_0_23" title="a0cdd25a-094e-447a-9735-11c27cb0521f.JPG"/>
          <p:cNvPicPr preferRelativeResize="0"/>
          <p:nvPr/>
        </p:nvPicPr>
        <p:blipFill rotWithShape="1">
          <a:blip r:embed="rId6">
            <a:alphaModFix/>
          </a:blip>
          <a:srcRect t="15845" b="13855"/>
          <a:stretch/>
        </p:blipFill>
        <p:spPr>
          <a:xfrm>
            <a:off x="8133412" y="229707"/>
            <a:ext cx="1741750" cy="217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cb27eb5406_0_23" title="f3d311e3-94fe-4d62-89ab-af97a3168758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1377" y="3458342"/>
            <a:ext cx="3474148" cy="195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cb27eb5406_0_23" title="f4572eea-a1dd-42c5-84b1-5cfd30802ae3.JPG"/>
          <p:cNvPicPr preferRelativeResize="0"/>
          <p:nvPr/>
        </p:nvPicPr>
        <p:blipFill rotWithShape="1">
          <a:blip r:embed="rId8">
            <a:alphaModFix/>
          </a:blip>
          <a:srcRect t="7682" b="9979"/>
          <a:stretch/>
        </p:blipFill>
        <p:spPr>
          <a:xfrm>
            <a:off x="10071075" y="203200"/>
            <a:ext cx="1674450" cy="24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cb27eb5406_0_23" title="IMG_6127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0933" y="229707"/>
            <a:ext cx="3090333" cy="23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LOCALISATION &amp; GÉOGRAPHIE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L’AOC s’étend sur environ </a:t>
            </a:r>
            <a:r>
              <a:rPr lang="fr-FR" b="1"/>
              <a:t>700 à 800 hectares</a:t>
            </a:r>
            <a:r>
              <a:rPr lang="fr-FR"/>
              <a:t> répartis sur </a:t>
            </a:r>
            <a:r>
              <a:rPr lang="fr-FR" b="1"/>
              <a:t>32 communes</a:t>
            </a:r>
            <a:r>
              <a:rPr lang="fr-FR"/>
              <a:t> au nord-ouest de Montpellier, en bordure méridionale du plateau du Larzac. L’altitude varie généralement entre </a:t>
            </a:r>
            <a:r>
              <a:rPr lang="fr-FR" b="1"/>
              <a:t>80 et 400 mètres</a:t>
            </a:r>
            <a:r>
              <a:rPr lang="fr-FR"/>
              <a:t>, ce qui influence fortement le profil climatique et la maturation des raisins.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 b="1"/>
              <a:t>Principaux types de sols : 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 b="1"/>
              <a:t>Calcaires durs et éboulis calcaires</a:t>
            </a:r>
            <a:r>
              <a:rPr lang="fr-FR"/>
              <a:t> : apportent tension, droiture et allonge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 b="1"/>
              <a:t>Argilo-calcaires profonds</a:t>
            </a:r>
            <a:r>
              <a:rPr lang="fr-FR"/>
              <a:t> : favorisent la structure et la régularité hydrique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 b="1"/>
              <a:t>Ruffs (grès rouges)</a:t>
            </a:r>
            <a:r>
              <a:rPr lang="fr-FR"/>
              <a:t> : typiques de certaines zones, donnant des vins plus solaires et épicés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 b="1"/>
              <a:t>Galets roulés et terrasses alluviales</a:t>
            </a:r>
            <a:r>
              <a:rPr lang="fr-FR"/>
              <a:t> : concentration, puissance et maturité</a:t>
            </a:r>
            <a:endParaRPr/>
          </a:p>
          <a:p>
            <a:pPr marL="457200" lvl="1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Cette diversité explique la grande </a:t>
            </a:r>
            <a:r>
              <a:rPr lang="fr-FR" b="1"/>
              <a:t>variabilité stylistique intra-appellation</a:t>
            </a:r>
            <a:r>
              <a:rPr lang="fr-FR"/>
              <a:t>, tout en conservant une signature commune.</a:t>
            </a:r>
            <a:endParaRPr/>
          </a:p>
          <a:p>
            <a:pPr marL="228600" lvl="0" indent="-11112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CARTOGRAPHIE GRANDS SECTEURS</a:t>
            </a:r>
            <a:endParaRPr/>
          </a:p>
        </p:txBody>
      </p:sp>
      <p:sp>
        <p:nvSpPr>
          <p:cNvPr id="293" name="Google Shape;293;p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 Montpeyroux / Arboras : calcaires, vins tendus et minéraux</a:t>
            </a:r>
            <a:endParaRPr sz="240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 Aniane / Puéchabon : fraîcheur, équilibre, finesse aromatique</a:t>
            </a:r>
            <a:endParaRPr sz="240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 Jonquières / Saint-Félix-de-Lodez : ruffs, vins épicés et solaires</a:t>
            </a:r>
            <a:endParaRPr sz="240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 Saint-Saturnin / Lauroux : altitude, grande amplitude thermique</a:t>
            </a:r>
            <a:endParaRPr sz="240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 Terrasses alluviales : concentration et profondeur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/>
          </a:p>
        </p:txBody>
      </p:sp>
      <p:pic>
        <p:nvPicPr>
          <p:cNvPr id="115" name="Google Shape;11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04729"/>
            <a:ext cx="5887092" cy="677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/>
          </a:p>
        </p:txBody>
      </p:sp>
      <p:pic>
        <p:nvPicPr>
          <p:cNvPr id="121" name="Google Shape;12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5444" y="71920"/>
            <a:ext cx="8589977" cy="678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CLIMAT</a:t>
            </a:r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Bien que méditerranéen, le climat des Terrasses du Larzac est fortement marqué par :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l’éloignement relatif de l’influence maritime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l’altitude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l’influence refroidissante du plateau du Larzac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Les </a:t>
            </a:r>
            <a:r>
              <a:rPr lang="fr-FR" b="1"/>
              <a:t>amplitudes thermiques jour/nuit</a:t>
            </a:r>
            <a:r>
              <a:rPr lang="fr-FR"/>
              <a:t>, particulièrement en fin de maturation, permettent :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une meilleure préservation de l’acidité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une maturité phénolique plus progressive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une expression aromatique plus fraîche et plus complexe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Ce facteur climatique est déterminant dans l’équilibre des vins, souvent cités pour leur </a:t>
            </a:r>
            <a:r>
              <a:rPr lang="fr-FR" b="1"/>
              <a:t>fraîcheur naturelle</a:t>
            </a:r>
            <a:r>
              <a:rPr lang="fr-FR"/>
              <a:t>, rare dans le sud.</a:t>
            </a:r>
            <a:endParaRPr/>
          </a:p>
          <a:p>
            <a:pPr marL="228600" lvl="0" indent="-11112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ENCÉPAGEMENT</a:t>
            </a:r>
            <a:endParaRPr/>
          </a:p>
        </p:txBody>
      </p:sp>
      <p:sp>
        <p:nvSpPr>
          <p:cNvPr id="133" name="Google Shape;133;p8"/>
          <p:cNvSpPr txBox="1">
            <a:spLocks noGrp="1"/>
          </p:cNvSpPr>
          <p:nvPr>
            <p:ph type="body" idx="1"/>
          </p:nvPr>
        </p:nvSpPr>
        <p:spPr>
          <a:xfrm>
            <a:off x="1251675" y="1094677"/>
            <a:ext cx="102636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L’AOC Terrasses du Larzac est exclusivement dédiée aux </a:t>
            </a:r>
            <a:r>
              <a:rPr lang="fr-FR" b="1"/>
              <a:t>vins rouges d’assemblage</a:t>
            </a:r>
            <a:r>
              <a:rPr lang="fr-FR"/>
              <a:t>, avec une réglementation stricte visant à éviter toute mono‑expression cépage.</a:t>
            </a:r>
            <a:endParaRPr/>
          </a:p>
          <a:p>
            <a:pPr marL="228600" lvl="0" indent="-2857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 b="1"/>
              <a:t>Cépages principaux (≥ 75 % de l’assemblage)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Grenache noir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Syrah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Mourvèdre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Carignan</a:t>
            </a:r>
            <a:endParaRPr/>
          </a:p>
          <a:p>
            <a:pPr marL="228600" lvl="0" indent="-2857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 b="1"/>
              <a:t>Cépages secondaires (≤ 25 %)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Cinsault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Counoise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Lledoner pelut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Morrastel</a:t>
            </a:r>
            <a:endParaRPr/>
          </a:p>
          <a:p>
            <a:pPr marL="685800" lvl="1" indent="-28003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Terret noir</a:t>
            </a:r>
            <a:endParaRPr/>
          </a:p>
          <a:p>
            <a:pPr marL="228600" lvl="0" indent="-2857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L’assemblage doit comporter </a:t>
            </a:r>
            <a:r>
              <a:rPr lang="fr-FR" b="1"/>
              <a:t>au minimum trois cépages</a:t>
            </a:r>
            <a:r>
              <a:rPr lang="fr-FR"/>
              <a:t>, dont au moins deux principaux. Le Carignan est souvent issu de </a:t>
            </a:r>
            <a:r>
              <a:rPr lang="fr-FR" b="1"/>
              <a:t>vieilles vignes</a:t>
            </a:r>
            <a:r>
              <a:rPr lang="fr-FR"/>
              <a:t>, apportant profondeur, acidité et complexité.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VITICULTURE</a:t>
            </a:r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Les Terrasses du Larzac se distinguent par une viticulture :</a:t>
            </a:r>
            <a:endParaRPr/>
          </a:p>
          <a:p>
            <a:pPr marL="68580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fr-FR"/>
              <a:t>à </a:t>
            </a:r>
            <a:r>
              <a:rPr lang="fr-FR" b="1"/>
              <a:t>rendements maîtrisés</a:t>
            </a:r>
            <a:r>
              <a:rPr lang="fr-FR"/>
              <a:t> (souvent inférieurs aux maxima autorisés)</a:t>
            </a:r>
            <a:endParaRPr/>
          </a:p>
          <a:p>
            <a:pPr marL="68580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fr-FR"/>
              <a:t>majoritairement conduite en </a:t>
            </a:r>
            <a:r>
              <a:rPr lang="fr-FR" b="1"/>
              <a:t>agriculture biologique ou biodynamique</a:t>
            </a:r>
            <a:r>
              <a:rPr lang="fr-FR"/>
              <a:t>, ou en conversion</a:t>
            </a:r>
            <a:endParaRPr/>
          </a:p>
          <a:p>
            <a:pPr marL="685800" lvl="1" indent="-2413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fr-FR"/>
              <a:t>orientée vers le travail des sols et la préservation de la biodiversité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La topographie morcelée et la taille relativement modeste des exploitations favorisent une </a:t>
            </a:r>
            <a:r>
              <a:rPr lang="fr-FR" b="1"/>
              <a:t>approche parcellaire fine</a:t>
            </a:r>
            <a:r>
              <a:rPr lang="fr-FR"/>
              <a:t>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fr-FR" sz="5100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VINIFICATION &amp; ÉLEVAGE</a:t>
            </a:r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1251675" y="1578027"/>
            <a:ext cx="10178400" cy="4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47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Élevage 12–24 mois : foudres, demi-muids, barriques peu neuves</a:t>
            </a:r>
            <a:endParaRPr/>
          </a:p>
          <a:p>
            <a:pPr marL="228600" lvl="0" indent="-2476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Il n’existe pas de style de vinification unique, mais des tendances communes :</a:t>
            </a:r>
            <a:endParaRPr/>
          </a:p>
          <a:p>
            <a:pPr marL="685800" lvl="1" indent="-24574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vendanges souvent manuelles</a:t>
            </a:r>
            <a:endParaRPr/>
          </a:p>
          <a:p>
            <a:pPr marL="685800" lvl="1" indent="-24574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recherche de maturité phénolique sans surmaturité</a:t>
            </a:r>
            <a:endParaRPr/>
          </a:p>
          <a:p>
            <a:pPr marL="685800" lvl="1" indent="-24574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extractions maîtrisées (infusion, pigeage doux, remontages modérés)</a:t>
            </a:r>
            <a:endParaRPr/>
          </a:p>
          <a:p>
            <a:pPr marL="457200" lvl="1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476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fr-FR" b="1"/>
              <a:t>Élevage</a:t>
            </a:r>
            <a:endParaRPr/>
          </a:p>
          <a:p>
            <a:pPr marL="685800" lvl="1" indent="-24574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majoritairement de </a:t>
            </a:r>
            <a:r>
              <a:rPr lang="fr-FR" b="1"/>
              <a:t>12 à 24 mois</a:t>
            </a:r>
            <a:endParaRPr/>
          </a:p>
          <a:p>
            <a:pPr marL="685800" lvl="1" indent="-24574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contenants variés : foudres, demi-muids, barriques peu ou pas neuves, cuves béton</a:t>
            </a:r>
            <a:endParaRPr/>
          </a:p>
          <a:p>
            <a:pPr marL="685800" lvl="1" indent="-24574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L’élevage vise à ne pas obtenir des vins trop marqués par le bois.</a:t>
            </a:r>
            <a:endParaRPr/>
          </a:p>
          <a:p>
            <a:pPr marL="457200" lvl="1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476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/>
              <a:t>En résumé : le vin des Terrasses du Larzac est élevé pour que </a:t>
            </a:r>
            <a:r>
              <a:rPr lang="fr-FR" b="1"/>
              <a:t>les tanins et les arômes se fondent harmonieusement</a:t>
            </a:r>
            <a:r>
              <a:rPr lang="fr-FR"/>
              <a:t>, donnant un vin élégant et structuré, </a:t>
            </a:r>
            <a:r>
              <a:rPr lang="fr-FR" b="1"/>
              <a:t>sans qu’on ressente le bois comme un parfum artificiel ou envahissant</a:t>
            </a:r>
            <a:r>
              <a:rPr lang="fr-FR"/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1725</Words>
  <Application>Microsoft Macintosh PowerPoint</Application>
  <PresentationFormat>Grand écran</PresentationFormat>
  <Paragraphs>176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Impact</vt:lpstr>
      <vt:lpstr>Gill Sans</vt:lpstr>
      <vt:lpstr>Arial</vt:lpstr>
      <vt:lpstr>Badge</vt:lpstr>
      <vt:lpstr>LA CIRCULADE EN TERRASSES DU LARZAC</vt:lpstr>
      <vt:lpstr>GENÈSE DE L’APPELLATION</vt:lpstr>
      <vt:lpstr>LOCALISATION &amp; GÉOGRAPHIE</vt:lpstr>
      <vt:lpstr>Présentation PowerPoint</vt:lpstr>
      <vt:lpstr>Présentation PowerPoint</vt:lpstr>
      <vt:lpstr>CLIMAT</vt:lpstr>
      <vt:lpstr>ENCÉPAGEMENT</vt:lpstr>
      <vt:lpstr>VITICULTURE</vt:lpstr>
      <vt:lpstr>VINIFICATION &amp; ÉLEVAGE</vt:lpstr>
      <vt:lpstr>PROFIL ORGANOLEPTIQUE</vt:lpstr>
      <vt:lpstr>POTENTIEL DE GARDE</vt:lpstr>
      <vt:lpstr>POSITIONNEMENT</vt:lpstr>
      <vt:lpstr>entrée acte 1 CHÂTEAU GRAND BLAQUIÈRES 2024 BLANC</vt:lpstr>
      <vt:lpstr>CHÂTEAU GRAND BLAQUIÈRES 2024 BLANC</vt:lpstr>
      <vt:lpstr>entrée acte 1 Aubergine sous toutes ses formes à la brebis et ail noi</vt:lpstr>
      <vt:lpstr>entrée acte 1 LE CLOS DES COMBALS L’OBSTINÉE - 2022</vt:lpstr>
      <vt:lpstr>LE CLOS DES COMBALS L’OBSTINÉE - 2022</vt:lpstr>
      <vt:lpstr>entrée acte 1 DOMAINE ALEXANDRIN LES HERMETS - 2022</vt:lpstr>
      <vt:lpstr>DOMAINE ALEXANDRIN LES HERMETS - 2022</vt:lpstr>
      <vt:lpstr>entrée acte 2 DOMAINE DE L’ACCENT CUVÉE ELLIOT - 2023</vt:lpstr>
      <vt:lpstr>DOMAINE DE L’ACCENT CUVÉE ELLIOT - 2023</vt:lpstr>
      <vt:lpstr>entrée acte 2 Raviole d’écrevisse façon bouillabaisse</vt:lpstr>
      <vt:lpstr>Plat MAS DE SÉRANNE LE CLOS DES IMMORTELLES - 2023</vt:lpstr>
      <vt:lpstr>MAS DE SÉRANNE LE CLOS DES IMMORTELLES - 2023</vt:lpstr>
      <vt:lpstr>Plat Comme une caillette de boeuf aux fruits secs moelleux, arancini au Laguiole et sa mousseline d’artichaut façon barigoule</vt:lpstr>
      <vt:lpstr>Plat DOMAINE VIRGINIE JOLY CYBÈLE ROUGE - 2023</vt:lpstr>
      <vt:lpstr>DOMAINE VIRGINIE JOLY CYBÈLE ROUGE - 2023</vt:lpstr>
      <vt:lpstr>Présentation PowerPoint</vt:lpstr>
      <vt:lpstr>Présentation PowerPoint</vt:lpstr>
      <vt:lpstr>CARTOGRAPHIE GRANDS SECTEURS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Caroline COUTEL</dc:creator>
  <cp:lastModifiedBy>Caroline COUTEL</cp:lastModifiedBy>
  <cp:revision>6</cp:revision>
  <dcterms:created xsi:type="dcterms:W3CDTF">2026-02-22T16:56:19Z</dcterms:created>
  <dcterms:modified xsi:type="dcterms:W3CDTF">2026-02-27T07:56:05Z</dcterms:modified>
</cp:coreProperties>
</file>