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8" r:id="rId3"/>
    <p:sldId id="257" r:id="rId4"/>
    <p:sldId id="259" r:id="rId5"/>
    <p:sldId id="285" r:id="rId6"/>
    <p:sldId id="271" r:id="rId7"/>
    <p:sldId id="284" r:id="rId8"/>
    <p:sldId id="262" r:id="rId9"/>
    <p:sldId id="273" r:id="rId10"/>
    <p:sldId id="286" r:id="rId11"/>
    <p:sldId id="263" r:id="rId12"/>
    <p:sldId id="274" r:id="rId13"/>
    <p:sldId id="275" r:id="rId14"/>
    <p:sldId id="277" r:id="rId15"/>
    <p:sldId id="279" r:id="rId16"/>
    <p:sldId id="281" r:id="rId17"/>
    <p:sldId id="282" r:id="rId18"/>
    <p:sldId id="296" r:id="rId19"/>
    <p:sldId id="261" r:id="rId20"/>
    <p:sldId id="264" r:id="rId21"/>
    <p:sldId id="287" r:id="rId22"/>
    <p:sldId id="265" r:id="rId23"/>
    <p:sldId id="267" r:id="rId24"/>
    <p:sldId id="283" r:id="rId25"/>
    <p:sldId id="290" r:id="rId26"/>
    <p:sldId id="291" r:id="rId27"/>
    <p:sldId id="292" r:id="rId28"/>
    <p:sldId id="288" r:id="rId29"/>
    <p:sldId id="269"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35"/>
    <p:restoredTop sz="74035"/>
  </p:normalViewPr>
  <p:slideViewPr>
    <p:cSldViewPr snapToGrid="0" snapToObjects="1">
      <p:cViewPr varScale="1">
        <p:scale>
          <a:sx n="95" d="100"/>
          <a:sy n="95" d="100"/>
        </p:scale>
        <p:origin x="1280" y="184"/>
      </p:cViewPr>
      <p:guideLst/>
    </p:cSldViewPr>
  </p:slideViewPr>
  <p:notesTextViewPr>
    <p:cViewPr>
      <p:scale>
        <a:sx n="90" d="100"/>
        <a:sy n="9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CC9C9E-08B3-4C4D-B603-477759E3993D}" type="datetimeFigureOut">
              <a:rPr lang="fr-FR" smtClean="0"/>
              <a:t>05/06/2023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8A852-7357-844C-A4E5-9D1643E9C68D}" type="slidenum">
              <a:rPr lang="fr-FR" smtClean="0"/>
              <a:t>‹N°›</a:t>
            </a:fld>
            <a:endParaRPr lang="fr-FR"/>
          </a:p>
        </p:txBody>
      </p:sp>
    </p:spTree>
    <p:extLst>
      <p:ext uri="{BB962C8B-B14F-4D97-AF65-F5344CB8AC3E}">
        <p14:creationId xmlns:p14="http://schemas.microsoft.com/office/powerpoint/2010/main" val="2411803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268A852-7357-844C-A4E5-9D1643E9C68D}" type="slidenum">
              <a:rPr lang="fr-FR" smtClean="0"/>
              <a:t>1</a:t>
            </a:fld>
            <a:endParaRPr lang="fr-FR"/>
          </a:p>
        </p:txBody>
      </p:sp>
    </p:spTree>
    <p:extLst>
      <p:ext uri="{BB962C8B-B14F-4D97-AF65-F5344CB8AC3E}">
        <p14:creationId xmlns:p14="http://schemas.microsoft.com/office/powerpoint/2010/main" val="1070297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Empatage</a:t>
            </a:r>
            <a:r>
              <a:rPr lang="fr-FR" dirty="0"/>
              <a:t> : extraction de tout le sucre de la céréale</a:t>
            </a:r>
          </a:p>
          <a:p>
            <a:endParaRPr lang="fr-FR" dirty="0"/>
          </a:p>
        </p:txBody>
      </p:sp>
      <p:sp>
        <p:nvSpPr>
          <p:cNvPr id="4" name="Espace réservé du numéro de diapositive 3"/>
          <p:cNvSpPr>
            <a:spLocks noGrp="1"/>
          </p:cNvSpPr>
          <p:nvPr>
            <p:ph type="sldNum" sz="quarter" idx="5"/>
          </p:nvPr>
        </p:nvSpPr>
        <p:spPr/>
        <p:txBody>
          <a:bodyPr/>
          <a:lstStyle/>
          <a:p>
            <a:fld id="{B268A852-7357-844C-A4E5-9D1643E9C68D}" type="slidenum">
              <a:rPr lang="fr-FR" smtClean="0"/>
              <a:t>10</a:t>
            </a:fld>
            <a:endParaRPr lang="fr-FR"/>
          </a:p>
        </p:txBody>
      </p:sp>
    </p:spTree>
    <p:extLst>
      <p:ext uri="{BB962C8B-B14F-4D97-AF65-F5344CB8AC3E}">
        <p14:creationId xmlns:p14="http://schemas.microsoft.com/office/powerpoint/2010/main" val="2647758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268A852-7357-844C-A4E5-9D1643E9C68D}" type="slidenum">
              <a:rPr lang="fr-FR" smtClean="0"/>
              <a:t>11</a:t>
            </a:fld>
            <a:endParaRPr lang="fr-FR"/>
          </a:p>
        </p:txBody>
      </p:sp>
    </p:spTree>
    <p:extLst>
      <p:ext uri="{BB962C8B-B14F-4D97-AF65-F5344CB8AC3E}">
        <p14:creationId xmlns:p14="http://schemas.microsoft.com/office/powerpoint/2010/main" val="1242146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268A852-7357-844C-A4E5-9D1643E9C68D}" type="slidenum">
              <a:rPr lang="fr-FR" smtClean="0"/>
              <a:t>12</a:t>
            </a:fld>
            <a:endParaRPr lang="fr-FR"/>
          </a:p>
        </p:txBody>
      </p:sp>
    </p:spTree>
    <p:extLst>
      <p:ext uri="{BB962C8B-B14F-4D97-AF65-F5344CB8AC3E}">
        <p14:creationId xmlns:p14="http://schemas.microsoft.com/office/powerpoint/2010/main" val="1304041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268A852-7357-844C-A4E5-9D1643E9C68D}" type="slidenum">
              <a:rPr lang="fr-FR" smtClean="0"/>
              <a:t>13</a:t>
            </a:fld>
            <a:endParaRPr lang="fr-FR"/>
          </a:p>
        </p:txBody>
      </p:sp>
    </p:spTree>
    <p:extLst>
      <p:ext uri="{BB962C8B-B14F-4D97-AF65-F5344CB8AC3E}">
        <p14:creationId xmlns:p14="http://schemas.microsoft.com/office/powerpoint/2010/main" val="355534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268A852-7357-844C-A4E5-9D1643E9C68D}" type="slidenum">
              <a:rPr lang="fr-FR" smtClean="0"/>
              <a:t>14</a:t>
            </a:fld>
            <a:endParaRPr lang="fr-FR"/>
          </a:p>
        </p:txBody>
      </p:sp>
    </p:spTree>
    <p:extLst>
      <p:ext uri="{BB962C8B-B14F-4D97-AF65-F5344CB8AC3E}">
        <p14:creationId xmlns:p14="http://schemas.microsoft.com/office/powerpoint/2010/main" val="1634541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268A852-7357-844C-A4E5-9D1643E9C68D}" type="slidenum">
              <a:rPr lang="fr-FR" smtClean="0"/>
              <a:t>15</a:t>
            </a:fld>
            <a:endParaRPr lang="fr-FR"/>
          </a:p>
        </p:txBody>
      </p:sp>
    </p:spTree>
    <p:extLst>
      <p:ext uri="{BB962C8B-B14F-4D97-AF65-F5344CB8AC3E}">
        <p14:creationId xmlns:p14="http://schemas.microsoft.com/office/powerpoint/2010/main" val="787288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268A852-7357-844C-A4E5-9D1643E9C68D}" type="slidenum">
              <a:rPr lang="fr-FR" smtClean="0"/>
              <a:t>16</a:t>
            </a:fld>
            <a:endParaRPr lang="fr-FR"/>
          </a:p>
        </p:txBody>
      </p:sp>
    </p:spTree>
    <p:extLst>
      <p:ext uri="{BB962C8B-B14F-4D97-AF65-F5344CB8AC3E}">
        <p14:creationId xmlns:p14="http://schemas.microsoft.com/office/powerpoint/2010/main" val="621212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268A852-7357-844C-A4E5-9D1643E9C68D}" type="slidenum">
              <a:rPr lang="fr-FR" smtClean="0"/>
              <a:t>17</a:t>
            </a:fld>
            <a:endParaRPr lang="fr-FR"/>
          </a:p>
        </p:txBody>
      </p:sp>
    </p:spTree>
    <p:extLst>
      <p:ext uri="{BB962C8B-B14F-4D97-AF65-F5344CB8AC3E}">
        <p14:creationId xmlns:p14="http://schemas.microsoft.com/office/powerpoint/2010/main" val="71427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268A852-7357-844C-A4E5-9D1643E9C68D}" type="slidenum">
              <a:rPr lang="fr-FR" smtClean="0"/>
              <a:t>18</a:t>
            </a:fld>
            <a:endParaRPr lang="fr-FR"/>
          </a:p>
        </p:txBody>
      </p:sp>
    </p:spTree>
    <p:extLst>
      <p:ext uri="{BB962C8B-B14F-4D97-AF65-F5344CB8AC3E}">
        <p14:creationId xmlns:p14="http://schemas.microsoft.com/office/powerpoint/2010/main" val="1225806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Fermentation spontanée </a:t>
            </a:r>
            <a:r>
              <a:rPr lang="fr-FR" dirty="0"/>
              <a:t>: il s’agit d’une manière de brasser la bière sans ajout de ferment ni de levure. Cela implique un résultat plus vineux.</a:t>
            </a:r>
          </a:p>
          <a:p>
            <a:endParaRPr lang="fr-FR" dirty="0"/>
          </a:p>
          <a:p>
            <a:r>
              <a:rPr lang="fr-FR" sz="1200" b="1" kern="1200" dirty="0">
                <a:solidFill>
                  <a:schemeClr val="tx1"/>
                </a:solidFill>
                <a:effectLst/>
                <a:latin typeface="+mn-lt"/>
                <a:ea typeface="+mn-ea"/>
                <a:cs typeface="+mn-cs"/>
              </a:rPr>
              <a:t>Bière triple malt oui, mais pas X 3</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Aux origines des bières triples, on trouve… les bières d’Abbaye.</a:t>
            </a:r>
          </a:p>
          <a:p>
            <a:r>
              <a:rPr lang="fr-FR" sz="1200" b="0" i="0" kern="1200" dirty="0">
                <a:solidFill>
                  <a:schemeClr val="tx1"/>
                </a:solidFill>
                <a:effectLst/>
                <a:latin typeface="+mn-lt"/>
                <a:ea typeface="+mn-ea"/>
                <a:cs typeface="+mn-cs"/>
              </a:rPr>
              <a:t>Lorsque les moines brassaient, </a:t>
            </a:r>
            <a:r>
              <a:rPr lang="fr-FR" sz="1200" b="1" i="0" kern="1200" dirty="0">
                <a:solidFill>
                  <a:schemeClr val="tx1"/>
                </a:solidFill>
                <a:effectLst/>
                <a:latin typeface="+mn-lt"/>
                <a:ea typeface="+mn-ea"/>
                <a:cs typeface="+mn-cs"/>
              </a:rPr>
              <a:t>ils réalisaient plusieurs recettes en fonction des occasions.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LES TRIPLES : des bières </a:t>
            </a:r>
            <a:r>
              <a:rPr lang="fr-FR" sz="1200" b="0" i="0" kern="1200">
                <a:solidFill>
                  <a:schemeClr val="tx1"/>
                </a:solidFill>
                <a:effectLst/>
                <a:latin typeface="+mn-lt"/>
                <a:ea typeface="+mn-ea"/>
                <a:cs typeface="+mn-cs"/>
              </a:rPr>
              <a:t>“triple” </a:t>
            </a:r>
            <a:r>
              <a:rPr lang="fr-FR" sz="1200" b="0" i="0" kern="1200" dirty="0">
                <a:solidFill>
                  <a:schemeClr val="tx1"/>
                </a:solidFill>
                <a:effectLst/>
                <a:latin typeface="+mn-lt"/>
                <a:ea typeface="+mn-ea"/>
                <a:cs typeface="+mn-cs"/>
              </a:rPr>
              <a:t>ou triple grain, avec encore plus de malt et donc plus d’alcool (autour de 9°), destinées aux convives.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Puis après rinçage, LES DOUBLES : aussi appelées </a:t>
            </a:r>
            <a:r>
              <a:rPr lang="fr-FR" sz="1200" b="0" i="0" kern="1200" dirty="0" err="1">
                <a:solidFill>
                  <a:schemeClr val="tx1"/>
                </a:solidFill>
                <a:effectLst/>
                <a:latin typeface="+mn-lt"/>
                <a:ea typeface="+mn-ea"/>
                <a:cs typeface="+mn-cs"/>
              </a:rPr>
              <a:t>Dubbel</a:t>
            </a:r>
            <a:r>
              <a:rPr lang="fr-FR" sz="1200" b="0" i="0" kern="1200" dirty="0">
                <a:solidFill>
                  <a:schemeClr val="tx1"/>
                </a:solidFill>
                <a:effectLst/>
                <a:latin typeface="+mn-lt"/>
                <a:ea typeface="+mn-ea"/>
                <a:cs typeface="+mn-cs"/>
              </a:rPr>
              <a:t> ou encore “double grains”, que les moines faisaient avec plus de malt, pour un résultat plus dense et plus alcoolisé (autour de 7°).</a:t>
            </a:r>
          </a:p>
          <a:p>
            <a:r>
              <a:rPr lang="fr-FR" sz="1200" b="0" i="0" kern="1200" dirty="0">
                <a:solidFill>
                  <a:schemeClr val="tx1"/>
                </a:solidFill>
                <a:effectLst/>
                <a:latin typeface="+mn-lt"/>
                <a:ea typeface="+mn-ea"/>
                <a:cs typeface="+mn-cs"/>
              </a:rPr>
              <a:t>Et encore rinçage, LES SIMPLES : les plus légères en densité et en alcool, qui étaient destinées au moines. Elles portaient le nom de “petites bières” ou “bières de table”.</a:t>
            </a:r>
          </a:p>
          <a:p>
            <a:r>
              <a:rPr lang="fr-FR" sz="1200" kern="1200" dirty="0">
                <a:solidFill>
                  <a:schemeClr val="tx1"/>
                </a:solidFill>
                <a:effectLst/>
                <a:latin typeface="+mn-lt"/>
                <a:ea typeface="+mn-ea"/>
                <a:cs typeface="+mn-cs"/>
              </a:rPr>
              <a:t>Une bière “</a:t>
            </a:r>
            <a:r>
              <a:rPr lang="fr-FR" sz="1200" kern="1200" dirty="0" err="1">
                <a:solidFill>
                  <a:schemeClr val="tx1"/>
                </a:solidFill>
                <a:effectLst/>
                <a:latin typeface="+mn-lt"/>
                <a:ea typeface="+mn-ea"/>
                <a:cs typeface="+mn-cs"/>
              </a:rPr>
              <a:t>tripel</a:t>
            </a:r>
            <a:r>
              <a:rPr lang="fr-FR" sz="1200" kern="1200" dirty="0">
                <a:solidFill>
                  <a:schemeClr val="tx1"/>
                </a:solidFill>
                <a:effectLst/>
                <a:latin typeface="+mn-lt"/>
                <a:ea typeface="+mn-ea"/>
                <a:cs typeface="+mn-cs"/>
              </a:rPr>
              <a:t>” ou triple grain est fabriquée avec encore plus de malt et donc plus d’alcool (autour de 9°). Mais en réalité </a:t>
            </a:r>
            <a:r>
              <a:rPr lang="fr-FR" sz="1200" b="0" kern="1200" dirty="0">
                <a:solidFill>
                  <a:schemeClr val="tx1"/>
                </a:solidFill>
                <a:effectLst/>
                <a:latin typeface="+mn-lt"/>
                <a:ea typeface="+mn-ea"/>
                <a:cs typeface="+mn-cs"/>
              </a:rPr>
              <a:t>une triple ne contient pas 3 fois plus de malt qu’une simple. Cela donnerait une boisson beaucoup trop épaisse et difficilement buvable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Bière triple fermentation : une notion qui fait débat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dirty="0">
                <a:solidFill>
                  <a:schemeClr val="tx1"/>
                </a:solidFill>
                <a:effectLst/>
                <a:latin typeface="+mn-lt"/>
                <a:ea typeface="+mn-ea"/>
                <a:cs typeface="+mn-cs"/>
              </a:rPr>
              <a:t>Une bière « triple », une bière de fermentation haute </a:t>
            </a:r>
            <a:r>
              <a:rPr lang="fr-FR" sz="1200" b="0" kern="1200" dirty="0" err="1">
                <a:solidFill>
                  <a:schemeClr val="tx1"/>
                </a:solidFill>
                <a:effectLst/>
                <a:latin typeface="+mn-lt"/>
                <a:ea typeface="+mn-ea"/>
                <a:cs typeface="+mn-cs"/>
              </a:rPr>
              <a:t>refermentée</a:t>
            </a:r>
            <a:r>
              <a:rPr lang="fr-FR" sz="1200" b="0" kern="1200" dirty="0">
                <a:solidFill>
                  <a:schemeClr val="tx1"/>
                </a:solidFill>
                <a:effectLst/>
                <a:latin typeface="+mn-lt"/>
                <a:ea typeface="+mn-ea"/>
                <a:cs typeface="+mn-cs"/>
              </a:rPr>
              <a:t> en bouteille (</a:t>
            </a:r>
            <a:r>
              <a:rPr lang="fr-FR" sz="1200" b="0" i="1" kern="1200" dirty="0">
                <a:solidFill>
                  <a:schemeClr val="tx1"/>
                </a:solidFill>
                <a:effectLst/>
                <a:latin typeface="+mn-lt"/>
                <a:ea typeface="+mn-ea"/>
                <a:cs typeface="+mn-cs"/>
              </a:rPr>
              <a:t>trois fois au total)</a:t>
            </a:r>
            <a:r>
              <a:rPr lang="fr-FR" sz="1200" b="0" kern="1200" dirty="0">
                <a:solidFill>
                  <a:schemeClr val="tx1"/>
                </a:solidFill>
                <a:effectLst/>
                <a:latin typeface="+mn-lt"/>
                <a:ea typeface="+mn-ea"/>
                <a:cs typeface="+mn-cs"/>
              </a:rPr>
              <a:t>. La notion de “triple fermentation” est un sujet qui fait débat parmi les </a:t>
            </a:r>
            <a:r>
              <a:rPr lang="fr-FR" sz="1200" b="0" kern="1200" dirty="0" err="1">
                <a:solidFill>
                  <a:schemeClr val="tx1"/>
                </a:solidFill>
                <a:effectLst/>
                <a:latin typeface="+mn-lt"/>
                <a:ea typeface="+mn-ea"/>
                <a:cs typeface="+mn-cs"/>
              </a:rPr>
              <a:t>zythologues</a:t>
            </a:r>
            <a:r>
              <a:rPr lang="fr-FR" sz="1200" b="0" kern="1200" dirty="0">
                <a:solidFill>
                  <a:schemeClr val="tx1"/>
                </a:solidFill>
                <a:effectLst/>
                <a:latin typeface="+mn-lt"/>
                <a:ea typeface="+mn-ea"/>
                <a:cs typeface="+mn-cs"/>
              </a:rPr>
              <a:t>, les puristes et les brasseurs. </a:t>
            </a:r>
            <a:r>
              <a:rPr lang="fr-FR" sz="1200" kern="1200" dirty="0">
                <a:solidFill>
                  <a:schemeClr val="tx1"/>
                </a:solidFill>
                <a:effectLst/>
                <a:latin typeface="+mn-lt"/>
                <a:ea typeface="+mn-ea"/>
                <a:cs typeface="+mn-cs"/>
              </a:rPr>
              <a:t>Il existe en effet 2 façons de voir les choses. </a:t>
            </a:r>
            <a:r>
              <a:rPr lang="fr-FR" sz="1200" b="1" kern="1200" dirty="0">
                <a:solidFill>
                  <a:schemeClr val="tx1"/>
                </a:solidFill>
                <a:effectLst/>
                <a:latin typeface="+mn-lt"/>
                <a:ea typeface="+mn-ea"/>
                <a:cs typeface="+mn-cs"/>
              </a:rPr>
              <a:t>D’un côté, les brasseurs qui font réellement fermenter leurs bières</a:t>
            </a:r>
            <a:r>
              <a:rPr lang="fr-FR" sz="1200" kern="1200" dirty="0">
                <a:solidFill>
                  <a:schemeClr val="tx1"/>
                </a:solidFill>
                <a:effectLst/>
                <a:latin typeface="+mn-lt"/>
                <a:ea typeface="+mn-ea"/>
                <a:cs typeface="+mn-cs"/>
              </a:rPr>
              <a:t> une troisième fois après la fermentation primaire et secondaire (Par l’ajout de sucre et/ou de levures juste avant la mise en bouteille) de façon à enrichir et complexifier davantage les arômes et </a:t>
            </a:r>
            <a:r>
              <a:rPr lang="fr-FR" sz="1200" b="0" kern="1200" dirty="0">
                <a:solidFill>
                  <a:schemeClr val="tx1"/>
                </a:solidFill>
                <a:effectLst/>
                <a:latin typeface="+mn-lt"/>
                <a:ea typeface="+mn-ea"/>
                <a:cs typeface="+mn-cs"/>
              </a:rPr>
              <a:t>obtenir des bières plus fortes.</a:t>
            </a:r>
            <a:r>
              <a:rPr lang="fr-FR" sz="1200" kern="1200" dirty="0">
                <a:solidFill>
                  <a:schemeClr val="tx1"/>
                </a:solidFill>
                <a:effectLst/>
                <a:latin typeface="+mn-lt"/>
                <a:ea typeface="+mn-ea"/>
                <a:cs typeface="+mn-cs"/>
              </a:rPr>
              <a:t> Et </a:t>
            </a:r>
            <a:r>
              <a:rPr lang="fr-FR" sz="1200" b="1" kern="1200" dirty="0">
                <a:solidFill>
                  <a:schemeClr val="tx1"/>
                </a:solidFill>
                <a:effectLst/>
                <a:latin typeface="+mn-lt"/>
                <a:ea typeface="+mn-ea"/>
                <a:cs typeface="+mn-cs"/>
              </a:rPr>
              <a:t>de l’autre, ceux qui considèrent que le simple fait de les faire vieillir</a:t>
            </a:r>
            <a:r>
              <a:rPr lang="fr-FR" sz="1200" kern="1200" dirty="0">
                <a:solidFill>
                  <a:schemeClr val="tx1"/>
                </a:solidFill>
                <a:effectLst/>
                <a:latin typeface="+mn-lt"/>
                <a:ea typeface="+mn-ea"/>
                <a:cs typeface="+mn-cs"/>
              </a:rPr>
              <a:t> en cave a valeur de 3ème fermentation. </a:t>
            </a:r>
            <a:r>
              <a:rPr lang="fr-FR" sz="1200" b="0" kern="1200" dirty="0">
                <a:solidFill>
                  <a:schemeClr val="tx1"/>
                </a:solidFill>
                <a:effectLst/>
                <a:latin typeface="+mn-lt"/>
                <a:ea typeface="+mn-ea"/>
                <a:cs typeface="+mn-cs"/>
              </a:rPr>
              <a:t>Sauf que, dans ce contexte</a:t>
            </a:r>
            <a:r>
              <a:rPr lang="fr-FR" sz="1200" b="1"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 cette “</a:t>
            </a:r>
            <a:r>
              <a:rPr lang="fr-FR" sz="1200" kern="1200" dirty="0" err="1">
                <a:solidFill>
                  <a:schemeClr val="tx1"/>
                </a:solidFill>
                <a:effectLst/>
                <a:latin typeface="+mn-lt"/>
                <a:ea typeface="+mn-ea"/>
                <a:cs typeface="+mn-cs"/>
              </a:rPr>
              <a:t>refermentation</a:t>
            </a:r>
            <a:r>
              <a:rPr lang="fr-FR" sz="1200" kern="1200" dirty="0">
                <a:solidFill>
                  <a:schemeClr val="tx1"/>
                </a:solidFill>
                <a:effectLst/>
                <a:latin typeface="+mn-lt"/>
                <a:ea typeface="+mn-ea"/>
                <a:cs typeface="+mn-cs"/>
              </a:rPr>
              <a:t>” n’en est en réalité pas vraiment une…Car les levures auront (presque) entièrement agi lors des deux premières fermentations ! La bière aura certes vieilli, mais </a:t>
            </a:r>
            <a:r>
              <a:rPr lang="fr-FR" sz="1200" b="0" kern="1200" dirty="0">
                <a:solidFill>
                  <a:schemeClr val="tx1"/>
                </a:solidFill>
                <a:effectLst/>
                <a:latin typeface="+mn-lt"/>
                <a:ea typeface="+mn-ea"/>
                <a:cs typeface="+mn-cs"/>
              </a:rPr>
              <a:t>pas, ou très peu, </a:t>
            </a:r>
            <a:r>
              <a:rPr lang="fr-FR" sz="1200" b="0" kern="1200" dirty="0" err="1">
                <a:solidFill>
                  <a:schemeClr val="tx1"/>
                </a:solidFill>
                <a:effectLst/>
                <a:latin typeface="+mn-lt"/>
                <a:ea typeface="+mn-ea"/>
                <a:cs typeface="+mn-cs"/>
              </a:rPr>
              <a:t>refermenté</a:t>
            </a:r>
            <a:endParaRPr lang="fr-FR"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endParaRPr lang="fr-FR" sz="1200" b="0" kern="1200" dirty="0">
              <a:solidFill>
                <a:schemeClr val="tx1"/>
              </a:solidFill>
              <a:effectLst/>
              <a:latin typeface="+mn-lt"/>
              <a:ea typeface="+mn-ea"/>
              <a:cs typeface="+mn-cs"/>
            </a:endParaRPr>
          </a:p>
          <a:p>
            <a:endParaRPr lang="fr-FR" b="1" dirty="0"/>
          </a:p>
        </p:txBody>
      </p:sp>
      <p:sp>
        <p:nvSpPr>
          <p:cNvPr id="4" name="Espace réservé du numéro de diapositive 3"/>
          <p:cNvSpPr>
            <a:spLocks noGrp="1"/>
          </p:cNvSpPr>
          <p:nvPr>
            <p:ph type="sldNum" sz="quarter" idx="5"/>
          </p:nvPr>
        </p:nvSpPr>
        <p:spPr/>
        <p:txBody>
          <a:bodyPr/>
          <a:lstStyle/>
          <a:p>
            <a:fld id="{B268A852-7357-844C-A4E5-9D1643E9C68D}" type="slidenum">
              <a:rPr lang="fr-FR" smtClean="0"/>
              <a:t>19</a:t>
            </a:fld>
            <a:endParaRPr lang="fr-FR"/>
          </a:p>
        </p:txBody>
      </p:sp>
    </p:spTree>
    <p:extLst>
      <p:ext uri="{BB962C8B-B14F-4D97-AF65-F5344CB8AC3E}">
        <p14:creationId xmlns:p14="http://schemas.microsoft.com/office/powerpoint/2010/main" val="3241934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Gruit</a:t>
            </a:r>
            <a:r>
              <a:rPr lang="fr-FR" dirty="0"/>
              <a:t> : mélange </a:t>
            </a:r>
            <a:r>
              <a:rPr lang="fr-FR" dirty="0" err="1"/>
              <a:t>encestral</a:t>
            </a:r>
            <a:r>
              <a:rPr lang="fr-FR" dirty="0"/>
              <a:t> de plantes sauvages courant au Moyen Age. Additif qui conserve la bière.</a:t>
            </a:r>
          </a:p>
        </p:txBody>
      </p:sp>
      <p:sp>
        <p:nvSpPr>
          <p:cNvPr id="4" name="Espace réservé du numéro de diapositive 3"/>
          <p:cNvSpPr>
            <a:spLocks noGrp="1"/>
          </p:cNvSpPr>
          <p:nvPr>
            <p:ph type="sldNum" sz="quarter" idx="5"/>
          </p:nvPr>
        </p:nvSpPr>
        <p:spPr/>
        <p:txBody>
          <a:bodyPr/>
          <a:lstStyle/>
          <a:p>
            <a:fld id="{B268A852-7357-844C-A4E5-9D1643E9C68D}" type="slidenum">
              <a:rPr lang="fr-FR" smtClean="0"/>
              <a:t>2</a:t>
            </a:fld>
            <a:endParaRPr lang="fr-FR"/>
          </a:p>
        </p:txBody>
      </p:sp>
    </p:spTree>
    <p:extLst>
      <p:ext uri="{BB962C8B-B14F-4D97-AF65-F5344CB8AC3E}">
        <p14:creationId xmlns:p14="http://schemas.microsoft.com/office/powerpoint/2010/main" val="1244245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268A852-7357-844C-A4E5-9D1643E9C68D}" type="slidenum">
              <a:rPr lang="fr-FR" smtClean="0"/>
              <a:t>20</a:t>
            </a:fld>
            <a:endParaRPr lang="fr-FR"/>
          </a:p>
        </p:txBody>
      </p:sp>
    </p:spTree>
    <p:extLst>
      <p:ext uri="{BB962C8B-B14F-4D97-AF65-F5344CB8AC3E}">
        <p14:creationId xmlns:p14="http://schemas.microsoft.com/office/powerpoint/2010/main" val="629828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268A852-7357-844C-A4E5-9D1643E9C68D}" type="slidenum">
              <a:rPr lang="fr-FR" smtClean="0"/>
              <a:t>21</a:t>
            </a:fld>
            <a:endParaRPr lang="fr-FR"/>
          </a:p>
        </p:txBody>
      </p:sp>
    </p:spTree>
    <p:extLst>
      <p:ext uri="{BB962C8B-B14F-4D97-AF65-F5344CB8AC3E}">
        <p14:creationId xmlns:p14="http://schemas.microsoft.com/office/powerpoint/2010/main" val="126274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268A852-7357-844C-A4E5-9D1643E9C68D}" type="slidenum">
              <a:rPr lang="fr-FR" smtClean="0"/>
              <a:t>22</a:t>
            </a:fld>
            <a:endParaRPr lang="fr-FR"/>
          </a:p>
        </p:txBody>
      </p:sp>
    </p:spTree>
    <p:extLst>
      <p:ext uri="{BB962C8B-B14F-4D97-AF65-F5344CB8AC3E}">
        <p14:creationId xmlns:p14="http://schemas.microsoft.com/office/powerpoint/2010/main" val="3099395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solidFill>
                  <a:srgbClr val="777777"/>
                </a:solidFill>
                <a:effectLst/>
                <a:latin typeface="Lato" panose="020F0502020204030204" pitchFamily="34" charset="0"/>
              </a:rPr>
              <a:t>Une bière triple, par définition, est une </a:t>
            </a:r>
            <a:r>
              <a:rPr lang="fr-FR" b="1" i="0" dirty="0">
                <a:solidFill>
                  <a:srgbClr val="777777"/>
                </a:solidFill>
                <a:effectLst/>
                <a:latin typeface="Lato" panose="020F0502020204030204" pitchFamily="34" charset="0"/>
              </a:rPr>
              <a:t>bière avec un fort degré d’alcool</a:t>
            </a:r>
            <a:r>
              <a:rPr lang="fr-FR" b="0" i="0" dirty="0">
                <a:solidFill>
                  <a:srgbClr val="777777"/>
                </a:solidFill>
                <a:effectLst/>
                <a:latin typeface="Lato" panose="020F0502020204030204" pitchFamily="34" charset="0"/>
              </a:rPr>
              <a:t>. Cette appellation est une tradition monastique qui remonte au moyen âge</a:t>
            </a:r>
          </a:p>
          <a:p>
            <a:endParaRPr lang="fr-FR" b="0" i="0" dirty="0">
              <a:solidFill>
                <a:srgbClr val="777777"/>
              </a:solidFill>
              <a:effectLst/>
              <a:latin typeface="Lato" panose="020F0502020204030204" pitchFamily="34" charset="0"/>
            </a:endParaRPr>
          </a:p>
          <a:p>
            <a:r>
              <a:rPr lang="fr-FR" b="0" i="0" dirty="0">
                <a:solidFill>
                  <a:srgbClr val="777777"/>
                </a:solidFill>
                <a:effectLst/>
                <a:latin typeface="Lato" panose="020F0502020204030204" pitchFamily="34" charset="0"/>
              </a:rPr>
              <a:t>Triple : on travaille les céréales et les levures. On a ici une souche de levure belge dont la particularité et de beaucoup manger le sucre ce qui génère plus d’alcool et ces levures ont aussi la particularité de donner beaucoup de goût. Il y a production de CO2 mais aussi d’acide qui combinés avec l’</a:t>
            </a:r>
            <a:r>
              <a:rPr lang="fr-FR" b="0" i="0" dirty="0" err="1">
                <a:solidFill>
                  <a:srgbClr val="777777"/>
                </a:solidFill>
                <a:effectLst/>
                <a:latin typeface="Lato" panose="020F0502020204030204" pitchFamily="34" charset="0"/>
              </a:rPr>
              <a:t>alcoll</a:t>
            </a:r>
            <a:r>
              <a:rPr lang="fr-FR" b="0" i="0" dirty="0">
                <a:solidFill>
                  <a:srgbClr val="777777"/>
                </a:solidFill>
                <a:effectLst/>
                <a:latin typeface="Lato" panose="020F0502020204030204" pitchFamily="34" charset="0"/>
              </a:rPr>
              <a:t> </a:t>
            </a:r>
            <a:r>
              <a:rPr lang="fr-FR" b="0" i="0" dirty="0" err="1">
                <a:solidFill>
                  <a:srgbClr val="777777"/>
                </a:solidFill>
                <a:effectLst/>
                <a:latin typeface="Lato" panose="020F0502020204030204" pitchFamily="34" charset="0"/>
              </a:rPr>
              <a:t>donnet</a:t>
            </a:r>
            <a:r>
              <a:rPr lang="fr-FR" b="0" i="0" dirty="0">
                <a:solidFill>
                  <a:srgbClr val="777777"/>
                </a:solidFill>
                <a:effectLst/>
                <a:latin typeface="Lato" panose="020F0502020204030204" pitchFamily="34" charset="0"/>
              </a:rPr>
              <a:t> des </a:t>
            </a:r>
            <a:r>
              <a:rPr lang="fr-FR" b="0" i="0" dirty="0" err="1">
                <a:solidFill>
                  <a:srgbClr val="777777"/>
                </a:solidFill>
                <a:effectLst/>
                <a:latin typeface="Lato" panose="020F0502020204030204" pitchFamily="34" charset="0"/>
              </a:rPr>
              <a:t>esthers</a:t>
            </a:r>
            <a:r>
              <a:rPr lang="fr-FR" b="0" i="0" dirty="0">
                <a:solidFill>
                  <a:srgbClr val="777777"/>
                </a:solidFill>
                <a:effectLst/>
                <a:latin typeface="Lato" panose="020F0502020204030204" pitchFamily="34" charset="0"/>
              </a:rPr>
              <a:t> =&lt; </a:t>
            </a:r>
            <a:r>
              <a:rPr lang="fr-FR" b="0" i="0" dirty="0" err="1">
                <a:solidFill>
                  <a:srgbClr val="777777"/>
                </a:solidFill>
                <a:effectLst/>
                <a:latin typeface="Lato" panose="020F0502020204030204" pitchFamily="34" charset="0"/>
              </a:rPr>
              <a:t>arômatiques</a:t>
            </a:r>
            <a:endParaRPr lang="fr-FR" dirty="0"/>
          </a:p>
        </p:txBody>
      </p:sp>
      <p:sp>
        <p:nvSpPr>
          <p:cNvPr id="4" name="Espace réservé du numéro de diapositive 3"/>
          <p:cNvSpPr>
            <a:spLocks noGrp="1"/>
          </p:cNvSpPr>
          <p:nvPr>
            <p:ph type="sldNum" sz="quarter" idx="5"/>
          </p:nvPr>
        </p:nvSpPr>
        <p:spPr/>
        <p:txBody>
          <a:bodyPr/>
          <a:lstStyle/>
          <a:p>
            <a:fld id="{B268A852-7357-844C-A4E5-9D1643E9C68D}" type="slidenum">
              <a:rPr lang="fr-FR" smtClean="0"/>
              <a:t>23</a:t>
            </a:fld>
            <a:endParaRPr lang="fr-FR"/>
          </a:p>
        </p:txBody>
      </p:sp>
    </p:spTree>
    <p:extLst>
      <p:ext uri="{BB962C8B-B14F-4D97-AF65-F5344CB8AC3E}">
        <p14:creationId xmlns:p14="http://schemas.microsoft.com/office/powerpoint/2010/main" val="153784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268A852-7357-844C-A4E5-9D1643E9C68D}" type="slidenum">
              <a:rPr lang="fr-FR" smtClean="0"/>
              <a:t>24</a:t>
            </a:fld>
            <a:endParaRPr lang="fr-FR"/>
          </a:p>
        </p:txBody>
      </p:sp>
    </p:spTree>
    <p:extLst>
      <p:ext uri="{BB962C8B-B14F-4D97-AF65-F5344CB8AC3E}">
        <p14:creationId xmlns:p14="http://schemas.microsoft.com/office/powerpoint/2010/main" val="3808328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268A852-7357-844C-A4E5-9D1643E9C68D}" type="slidenum">
              <a:rPr lang="fr-FR" smtClean="0"/>
              <a:t>25</a:t>
            </a:fld>
            <a:endParaRPr lang="fr-FR"/>
          </a:p>
        </p:txBody>
      </p:sp>
    </p:spTree>
    <p:extLst>
      <p:ext uri="{BB962C8B-B14F-4D97-AF65-F5344CB8AC3E}">
        <p14:creationId xmlns:p14="http://schemas.microsoft.com/office/powerpoint/2010/main" val="731143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268A852-7357-844C-A4E5-9D1643E9C68D}" type="slidenum">
              <a:rPr lang="fr-FR" smtClean="0"/>
              <a:t>26</a:t>
            </a:fld>
            <a:endParaRPr lang="fr-FR"/>
          </a:p>
        </p:txBody>
      </p:sp>
    </p:spTree>
    <p:extLst>
      <p:ext uri="{BB962C8B-B14F-4D97-AF65-F5344CB8AC3E}">
        <p14:creationId xmlns:p14="http://schemas.microsoft.com/office/powerpoint/2010/main" val="759532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268A852-7357-844C-A4E5-9D1643E9C68D}" type="slidenum">
              <a:rPr lang="fr-FR" smtClean="0"/>
              <a:t>27</a:t>
            </a:fld>
            <a:endParaRPr lang="fr-FR"/>
          </a:p>
        </p:txBody>
      </p:sp>
    </p:spTree>
    <p:extLst>
      <p:ext uri="{BB962C8B-B14F-4D97-AF65-F5344CB8AC3E}">
        <p14:creationId xmlns:p14="http://schemas.microsoft.com/office/powerpoint/2010/main" val="4238160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Particularité de la IPA : travail des houblons avec un houblonnage à froid, à cru (Dry </a:t>
            </a:r>
            <a:r>
              <a:rPr lang="fr-FR" dirty="0" err="1"/>
              <a:t>Hopping</a:t>
            </a:r>
            <a:r>
              <a:rPr lang="fr-FR" dirty="0"/>
              <a:t>), ajouté au moment de la fermentation., de façon à en tirer des arômes de fruits exotiques, floraux.</a:t>
            </a:r>
          </a:p>
          <a:p>
            <a:r>
              <a:rPr lang="fr-FR" dirty="0"/>
              <a:t>Si on met les houblons à chaud, on tire plutôt de l’amertume.</a:t>
            </a:r>
          </a:p>
          <a:p>
            <a:r>
              <a:rPr lang="fr-FR" dirty="0"/>
              <a:t>A l’origine était mis à chaud pour conserver la bière car pouvoir antiseptique.</a:t>
            </a:r>
          </a:p>
          <a:p>
            <a:endParaRPr lang="fr-FR" dirty="0"/>
          </a:p>
          <a:p>
            <a:r>
              <a:rPr lang="fr-FR" dirty="0"/>
              <a:t>Un peu plus dorée qu’une blonde du fait des 5% de malt torréfié.</a:t>
            </a:r>
          </a:p>
        </p:txBody>
      </p:sp>
      <p:sp>
        <p:nvSpPr>
          <p:cNvPr id="4" name="Espace réservé du numéro de diapositive 3"/>
          <p:cNvSpPr>
            <a:spLocks noGrp="1"/>
          </p:cNvSpPr>
          <p:nvPr>
            <p:ph type="sldNum" sz="quarter" idx="5"/>
          </p:nvPr>
        </p:nvSpPr>
        <p:spPr/>
        <p:txBody>
          <a:bodyPr/>
          <a:lstStyle/>
          <a:p>
            <a:fld id="{B268A852-7357-844C-A4E5-9D1643E9C68D}" type="slidenum">
              <a:rPr lang="fr-FR" smtClean="0"/>
              <a:t>28</a:t>
            </a:fld>
            <a:endParaRPr lang="fr-FR"/>
          </a:p>
        </p:txBody>
      </p:sp>
    </p:spTree>
    <p:extLst>
      <p:ext uri="{BB962C8B-B14F-4D97-AF65-F5344CB8AC3E}">
        <p14:creationId xmlns:p14="http://schemas.microsoft.com/office/powerpoint/2010/main" val="3114629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268A852-7357-844C-A4E5-9D1643E9C68D}" type="slidenum">
              <a:rPr lang="fr-FR" smtClean="0"/>
              <a:t>29</a:t>
            </a:fld>
            <a:endParaRPr lang="fr-FR"/>
          </a:p>
        </p:txBody>
      </p:sp>
    </p:spTree>
    <p:extLst>
      <p:ext uri="{BB962C8B-B14F-4D97-AF65-F5344CB8AC3E}">
        <p14:creationId xmlns:p14="http://schemas.microsoft.com/office/powerpoint/2010/main" val="330303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268A852-7357-844C-A4E5-9D1643E9C68D}" type="slidenum">
              <a:rPr lang="fr-FR" smtClean="0"/>
              <a:t>3</a:t>
            </a:fld>
            <a:endParaRPr lang="fr-FR"/>
          </a:p>
        </p:txBody>
      </p:sp>
    </p:spTree>
    <p:extLst>
      <p:ext uri="{BB962C8B-B14F-4D97-AF65-F5344CB8AC3E}">
        <p14:creationId xmlns:p14="http://schemas.microsoft.com/office/powerpoint/2010/main" val="517740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268A852-7357-844C-A4E5-9D1643E9C68D}" type="slidenum">
              <a:rPr lang="fr-FR" smtClean="0"/>
              <a:t>4</a:t>
            </a:fld>
            <a:endParaRPr lang="fr-FR"/>
          </a:p>
        </p:txBody>
      </p:sp>
    </p:spTree>
    <p:extLst>
      <p:ext uri="{BB962C8B-B14F-4D97-AF65-F5344CB8AC3E}">
        <p14:creationId xmlns:p14="http://schemas.microsoft.com/office/powerpoint/2010/main" val="1551254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a:p>
            <a:endParaRPr lang="fr-FR" dirty="0"/>
          </a:p>
        </p:txBody>
      </p:sp>
      <p:sp>
        <p:nvSpPr>
          <p:cNvPr id="4" name="Espace réservé du numéro de diapositive 3"/>
          <p:cNvSpPr>
            <a:spLocks noGrp="1"/>
          </p:cNvSpPr>
          <p:nvPr>
            <p:ph type="sldNum" sz="quarter" idx="5"/>
          </p:nvPr>
        </p:nvSpPr>
        <p:spPr/>
        <p:txBody>
          <a:bodyPr/>
          <a:lstStyle/>
          <a:p>
            <a:fld id="{B268A852-7357-844C-A4E5-9D1643E9C68D}" type="slidenum">
              <a:rPr lang="fr-FR" smtClean="0"/>
              <a:t>5</a:t>
            </a:fld>
            <a:endParaRPr lang="fr-FR"/>
          </a:p>
        </p:txBody>
      </p:sp>
    </p:spTree>
    <p:extLst>
      <p:ext uri="{BB962C8B-B14F-4D97-AF65-F5344CB8AC3E}">
        <p14:creationId xmlns:p14="http://schemas.microsoft.com/office/powerpoint/2010/main" val="4090240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Germination</a:t>
            </a:r>
            <a:r>
              <a:rPr lang="fr-FR" dirty="0"/>
              <a:t> : les radicelles et la plumule (germe) se développent, le processus de germination est activé, laissant place aux enzymes.</a:t>
            </a:r>
          </a:p>
          <a:p>
            <a:r>
              <a:rPr lang="fr-FR" b="1" dirty="0" err="1"/>
              <a:t>Tourraillage</a:t>
            </a:r>
            <a:r>
              <a:rPr lang="fr-FR" dirty="0"/>
              <a:t> : l’orge germée est placée dans la touraille pour être séchée à basse température (50 à 80°) =&gt; le malt vert est ensuite </a:t>
            </a:r>
            <a:r>
              <a:rPr lang="fr-FR" dirty="0" err="1"/>
              <a:t>tourraillé</a:t>
            </a:r>
            <a:r>
              <a:rPr lang="fr-FR" dirty="0"/>
              <a:t> à différentes </a:t>
            </a:r>
            <a:r>
              <a:rPr lang="fr-FR" dirty="0" err="1"/>
              <a:t>T</a:t>
            </a:r>
            <a:r>
              <a:rPr lang="fr-FR" dirty="0"/>
              <a:t>° c’est ce qu’on appelle  le coupe feu, pour une durée variable en fonction du produit final voulu (de 80 à 150 degrés).</a:t>
            </a:r>
          </a:p>
          <a:p>
            <a:r>
              <a:rPr lang="fr-FR" dirty="0"/>
              <a:t>Le mal subit la réaction de Maillard : réaction chimique de brunissement des acides aminés (</a:t>
            </a:r>
            <a:r>
              <a:rPr lang="fr-FR" dirty="0" err="1"/>
              <a:t>protéïnes</a:t>
            </a:r>
            <a:r>
              <a:rPr lang="fr-FR" dirty="0"/>
              <a:t>) d’un aliment en présence de sucres et d’eau à chaud. Elle explique le changement de couleur et le goût des grains de malt lors du </a:t>
            </a:r>
            <a:r>
              <a:rPr lang="fr-FR" dirty="0" err="1"/>
              <a:t>tourraillage</a:t>
            </a:r>
            <a:r>
              <a:rPr lang="fr-FR" dirty="0"/>
              <a:t> et de la torréfaction.</a:t>
            </a:r>
          </a:p>
          <a:p>
            <a:r>
              <a:rPr lang="fr-FR" dirty="0"/>
              <a:t>Enfin il est </a:t>
            </a:r>
            <a:r>
              <a:rPr lang="fr-FR" b="1" dirty="0"/>
              <a:t>refroidit</a:t>
            </a:r>
            <a:r>
              <a:rPr lang="fr-FR" dirty="0"/>
              <a:t> par un système d’aération.</a:t>
            </a:r>
          </a:p>
          <a:p>
            <a:r>
              <a:rPr lang="fr-FR" dirty="0"/>
              <a:t>La </a:t>
            </a:r>
            <a:r>
              <a:rPr lang="fr-FR" b="1" dirty="0"/>
              <a:t>torréfaction</a:t>
            </a:r>
            <a:r>
              <a:rPr lang="fr-FR" dirty="0"/>
              <a:t> du malt est un opération supplémentaire au cours de laquelle la </a:t>
            </a:r>
            <a:r>
              <a:rPr lang="fr-FR" dirty="0" err="1"/>
              <a:t>T</a:t>
            </a:r>
            <a:r>
              <a:rPr lang="fr-FR" dirty="0"/>
              <a:t>° est bien plus élevée et permet d’obtenir un arome grillé.</a:t>
            </a:r>
          </a:p>
          <a:p>
            <a:r>
              <a:rPr lang="fr-FR" b="1" dirty="0"/>
              <a:t>Dégermage</a:t>
            </a:r>
            <a:r>
              <a:rPr lang="fr-FR" dirty="0"/>
              <a:t> : les radicelles du grain et les poussières sont retirés, le maltage est terminé. (les radicelles doivent être enlevées car elles transmettent des propriétés indésirables au mou : amertume ou coloration trop intense, etc…)</a:t>
            </a:r>
          </a:p>
          <a:p>
            <a:endParaRPr lang="fr-FR" dirty="0"/>
          </a:p>
          <a:p>
            <a:r>
              <a:rPr lang="fr-FR" dirty="0"/>
              <a:t>=&gt; Dégustation malt</a:t>
            </a:r>
          </a:p>
          <a:p>
            <a:endParaRPr lang="fr-FR" dirty="0"/>
          </a:p>
        </p:txBody>
      </p:sp>
      <p:sp>
        <p:nvSpPr>
          <p:cNvPr id="4" name="Espace réservé du numéro de diapositive 3"/>
          <p:cNvSpPr>
            <a:spLocks noGrp="1"/>
          </p:cNvSpPr>
          <p:nvPr>
            <p:ph type="sldNum" sz="quarter" idx="5"/>
          </p:nvPr>
        </p:nvSpPr>
        <p:spPr/>
        <p:txBody>
          <a:bodyPr/>
          <a:lstStyle/>
          <a:p>
            <a:fld id="{B268A852-7357-844C-A4E5-9D1643E9C68D}" type="slidenum">
              <a:rPr lang="fr-FR" smtClean="0"/>
              <a:t>6</a:t>
            </a:fld>
            <a:endParaRPr lang="fr-FR"/>
          </a:p>
        </p:txBody>
      </p:sp>
    </p:spTree>
    <p:extLst>
      <p:ext uri="{BB962C8B-B14F-4D97-AF65-F5344CB8AC3E}">
        <p14:creationId xmlns:p14="http://schemas.microsoft.com/office/powerpoint/2010/main" val="114133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268A852-7357-844C-A4E5-9D1643E9C68D}" type="slidenum">
              <a:rPr lang="fr-FR" smtClean="0"/>
              <a:t>7</a:t>
            </a:fld>
            <a:endParaRPr lang="fr-FR"/>
          </a:p>
        </p:txBody>
      </p:sp>
    </p:spTree>
    <p:extLst>
      <p:ext uri="{BB962C8B-B14F-4D97-AF65-F5344CB8AC3E}">
        <p14:creationId xmlns:p14="http://schemas.microsoft.com/office/powerpoint/2010/main" val="554630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268A852-7357-844C-A4E5-9D1643E9C68D}" type="slidenum">
              <a:rPr lang="fr-FR" smtClean="0"/>
              <a:t>8</a:t>
            </a:fld>
            <a:endParaRPr lang="fr-FR"/>
          </a:p>
        </p:txBody>
      </p:sp>
    </p:spTree>
    <p:extLst>
      <p:ext uri="{BB962C8B-B14F-4D97-AF65-F5344CB8AC3E}">
        <p14:creationId xmlns:p14="http://schemas.microsoft.com/office/powerpoint/2010/main" val="3520347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268A852-7357-844C-A4E5-9D1643E9C68D}" type="slidenum">
              <a:rPr lang="fr-FR" smtClean="0"/>
              <a:t>9</a:t>
            </a:fld>
            <a:endParaRPr lang="fr-FR"/>
          </a:p>
        </p:txBody>
      </p:sp>
    </p:spTree>
    <p:extLst>
      <p:ext uri="{BB962C8B-B14F-4D97-AF65-F5344CB8AC3E}">
        <p14:creationId xmlns:p14="http://schemas.microsoft.com/office/powerpoint/2010/main" val="4010819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7152E7-5318-644E-B0A5-8907493348A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F18ABEA-7E3D-1A40-A6D3-A64C32F5E0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C2E7E41-C35C-AB4B-9ADF-44E601B4DE46}"/>
              </a:ext>
            </a:extLst>
          </p:cNvPr>
          <p:cNvSpPr>
            <a:spLocks noGrp="1"/>
          </p:cNvSpPr>
          <p:nvPr>
            <p:ph type="dt" sz="half" idx="10"/>
          </p:nvPr>
        </p:nvSpPr>
        <p:spPr/>
        <p:txBody>
          <a:bodyPr/>
          <a:lstStyle/>
          <a:p>
            <a:fld id="{8161A1CB-23D3-7D4F-8793-8C2632249204}" type="datetime1">
              <a:rPr lang="fr-FR" smtClean="0"/>
              <a:t>05/06/2023</a:t>
            </a:fld>
            <a:endParaRPr lang="fr-FR"/>
          </a:p>
        </p:txBody>
      </p:sp>
      <p:sp>
        <p:nvSpPr>
          <p:cNvPr id="5" name="Espace réservé du pied de page 4">
            <a:extLst>
              <a:ext uri="{FF2B5EF4-FFF2-40B4-BE49-F238E27FC236}">
                <a16:creationId xmlns:a16="http://schemas.microsoft.com/office/drawing/2014/main" id="{A6AE4361-6F9A-C646-A2E0-9953587B196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C2D2CA2-7F2A-774C-AEB3-5869BAF17E7A}"/>
              </a:ext>
            </a:extLst>
          </p:cNvPr>
          <p:cNvSpPr>
            <a:spLocks noGrp="1"/>
          </p:cNvSpPr>
          <p:nvPr>
            <p:ph type="sldNum" sz="quarter" idx="12"/>
          </p:nvPr>
        </p:nvSpPr>
        <p:spPr/>
        <p:txBody>
          <a:bodyPr/>
          <a:lstStyle/>
          <a:p>
            <a:fld id="{DD1A2BBD-C71C-B24E-92AB-3A884B268E53}" type="slidenum">
              <a:rPr lang="fr-FR" smtClean="0"/>
              <a:t>‹N°›</a:t>
            </a:fld>
            <a:endParaRPr lang="fr-FR"/>
          </a:p>
        </p:txBody>
      </p:sp>
    </p:spTree>
    <p:extLst>
      <p:ext uri="{BB962C8B-B14F-4D97-AF65-F5344CB8AC3E}">
        <p14:creationId xmlns:p14="http://schemas.microsoft.com/office/powerpoint/2010/main" val="3076626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9AD148-0D43-4441-97E3-19AEB9CC93F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1DDD550-3370-4D49-B9F7-3E705BF5D71F}"/>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7218E904-BAB0-784A-A218-0D0774733CD1}"/>
              </a:ext>
            </a:extLst>
          </p:cNvPr>
          <p:cNvSpPr>
            <a:spLocks noGrp="1"/>
          </p:cNvSpPr>
          <p:nvPr>
            <p:ph type="dt" sz="half" idx="10"/>
          </p:nvPr>
        </p:nvSpPr>
        <p:spPr/>
        <p:txBody>
          <a:bodyPr/>
          <a:lstStyle/>
          <a:p>
            <a:fld id="{88A4AB64-D648-B043-8104-BCEED3622558}" type="datetime1">
              <a:rPr lang="fr-FR" smtClean="0"/>
              <a:t>05/06/2023</a:t>
            </a:fld>
            <a:endParaRPr lang="fr-FR"/>
          </a:p>
        </p:txBody>
      </p:sp>
      <p:sp>
        <p:nvSpPr>
          <p:cNvPr id="5" name="Espace réservé du pied de page 4">
            <a:extLst>
              <a:ext uri="{FF2B5EF4-FFF2-40B4-BE49-F238E27FC236}">
                <a16:creationId xmlns:a16="http://schemas.microsoft.com/office/drawing/2014/main" id="{18160B24-A570-344A-BCC2-AC665F63A34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DF5664A-39B6-D847-8FD0-94D8FE5F722F}"/>
              </a:ext>
            </a:extLst>
          </p:cNvPr>
          <p:cNvSpPr>
            <a:spLocks noGrp="1"/>
          </p:cNvSpPr>
          <p:nvPr>
            <p:ph type="sldNum" sz="quarter" idx="12"/>
          </p:nvPr>
        </p:nvSpPr>
        <p:spPr/>
        <p:txBody>
          <a:bodyPr/>
          <a:lstStyle/>
          <a:p>
            <a:fld id="{DD1A2BBD-C71C-B24E-92AB-3A884B268E53}" type="slidenum">
              <a:rPr lang="fr-FR" smtClean="0"/>
              <a:t>‹N°›</a:t>
            </a:fld>
            <a:endParaRPr lang="fr-FR"/>
          </a:p>
        </p:txBody>
      </p:sp>
    </p:spTree>
    <p:extLst>
      <p:ext uri="{BB962C8B-B14F-4D97-AF65-F5344CB8AC3E}">
        <p14:creationId xmlns:p14="http://schemas.microsoft.com/office/powerpoint/2010/main" val="4256578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4600BCC-52D9-4D4D-9DCE-D981693F2C9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E6C5F4F-5F87-2A4E-8F27-47AC4F8A8820}"/>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81944673-9DD6-3649-AE44-F4680987775D}"/>
              </a:ext>
            </a:extLst>
          </p:cNvPr>
          <p:cNvSpPr>
            <a:spLocks noGrp="1"/>
          </p:cNvSpPr>
          <p:nvPr>
            <p:ph type="dt" sz="half" idx="10"/>
          </p:nvPr>
        </p:nvSpPr>
        <p:spPr/>
        <p:txBody>
          <a:bodyPr/>
          <a:lstStyle/>
          <a:p>
            <a:fld id="{78BE99FA-5556-A54B-9289-6F739ADA47AC}" type="datetime1">
              <a:rPr lang="fr-FR" smtClean="0"/>
              <a:t>05/06/2023</a:t>
            </a:fld>
            <a:endParaRPr lang="fr-FR"/>
          </a:p>
        </p:txBody>
      </p:sp>
      <p:sp>
        <p:nvSpPr>
          <p:cNvPr id="5" name="Espace réservé du pied de page 4">
            <a:extLst>
              <a:ext uri="{FF2B5EF4-FFF2-40B4-BE49-F238E27FC236}">
                <a16:creationId xmlns:a16="http://schemas.microsoft.com/office/drawing/2014/main" id="{6CD23EC6-45B1-F645-8A3A-6AA997340D3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648E4F2-EA71-1745-98E4-47DD39030AA2}"/>
              </a:ext>
            </a:extLst>
          </p:cNvPr>
          <p:cNvSpPr>
            <a:spLocks noGrp="1"/>
          </p:cNvSpPr>
          <p:nvPr>
            <p:ph type="sldNum" sz="quarter" idx="12"/>
          </p:nvPr>
        </p:nvSpPr>
        <p:spPr/>
        <p:txBody>
          <a:bodyPr/>
          <a:lstStyle/>
          <a:p>
            <a:fld id="{DD1A2BBD-C71C-B24E-92AB-3A884B268E53}" type="slidenum">
              <a:rPr lang="fr-FR" smtClean="0"/>
              <a:t>‹N°›</a:t>
            </a:fld>
            <a:endParaRPr lang="fr-FR"/>
          </a:p>
        </p:txBody>
      </p:sp>
    </p:spTree>
    <p:extLst>
      <p:ext uri="{BB962C8B-B14F-4D97-AF65-F5344CB8AC3E}">
        <p14:creationId xmlns:p14="http://schemas.microsoft.com/office/powerpoint/2010/main" val="4284200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28E38D-9078-F145-989E-CFEEB768126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D999C9B-E943-C84F-8774-D03DC067BF8B}"/>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D4E5E6F8-1AAB-8F41-84A8-C8368C766A33}"/>
              </a:ext>
            </a:extLst>
          </p:cNvPr>
          <p:cNvSpPr>
            <a:spLocks noGrp="1"/>
          </p:cNvSpPr>
          <p:nvPr>
            <p:ph type="dt" sz="half" idx="10"/>
          </p:nvPr>
        </p:nvSpPr>
        <p:spPr/>
        <p:txBody>
          <a:bodyPr/>
          <a:lstStyle/>
          <a:p>
            <a:fld id="{DAC1A548-92AD-7A4C-8C4B-003768CE05C9}" type="datetime1">
              <a:rPr lang="fr-FR" smtClean="0"/>
              <a:t>05/06/2023</a:t>
            </a:fld>
            <a:endParaRPr lang="fr-FR"/>
          </a:p>
        </p:txBody>
      </p:sp>
      <p:sp>
        <p:nvSpPr>
          <p:cNvPr id="5" name="Espace réservé du pied de page 4">
            <a:extLst>
              <a:ext uri="{FF2B5EF4-FFF2-40B4-BE49-F238E27FC236}">
                <a16:creationId xmlns:a16="http://schemas.microsoft.com/office/drawing/2014/main" id="{DD02FD99-40ED-7246-A482-5BC1E842AD8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93D2C4D-957D-2943-9F27-A6A714E39474}"/>
              </a:ext>
            </a:extLst>
          </p:cNvPr>
          <p:cNvSpPr>
            <a:spLocks noGrp="1"/>
          </p:cNvSpPr>
          <p:nvPr>
            <p:ph type="sldNum" sz="quarter" idx="12"/>
          </p:nvPr>
        </p:nvSpPr>
        <p:spPr/>
        <p:txBody>
          <a:bodyPr/>
          <a:lstStyle/>
          <a:p>
            <a:fld id="{DD1A2BBD-C71C-B24E-92AB-3A884B268E53}" type="slidenum">
              <a:rPr lang="fr-FR" smtClean="0"/>
              <a:t>‹N°›</a:t>
            </a:fld>
            <a:endParaRPr lang="fr-FR"/>
          </a:p>
        </p:txBody>
      </p:sp>
    </p:spTree>
    <p:extLst>
      <p:ext uri="{BB962C8B-B14F-4D97-AF65-F5344CB8AC3E}">
        <p14:creationId xmlns:p14="http://schemas.microsoft.com/office/powerpoint/2010/main" val="4192101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9D471D-2C16-2A45-B77B-2552F3C5B4F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633BFEC-3006-FF49-AD20-3E70D248DD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40D98361-BDF2-464A-94D8-08AA97A206CA}"/>
              </a:ext>
            </a:extLst>
          </p:cNvPr>
          <p:cNvSpPr>
            <a:spLocks noGrp="1"/>
          </p:cNvSpPr>
          <p:nvPr>
            <p:ph type="dt" sz="half" idx="10"/>
          </p:nvPr>
        </p:nvSpPr>
        <p:spPr/>
        <p:txBody>
          <a:bodyPr/>
          <a:lstStyle/>
          <a:p>
            <a:fld id="{CE201BD6-7EB7-F44C-911A-D1AD26973424}" type="datetime1">
              <a:rPr lang="fr-FR" smtClean="0"/>
              <a:t>05/06/2023</a:t>
            </a:fld>
            <a:endParaRPr lang="fr-FR"/>
          </a:p>
        </p:txBody>
      </p:sp>
      <p:sp>
        <p:nvSpPr>
          <p:cNvPr id="5" name="Espace réservé du pied de page 4">
            <a:extLst>
              <a:ext uri="{FF2B5EF4-FFF2-40B4-BE49-F238E27FC236}">
                <a16:creationId xmlns:a16="http://schemas.microsoft.com/office/drawing/2014/main" id="{991C8042-441A-1345-9926-895842670EA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D3FDAAD-B7E8-F44B-967A-83E3D9234738}"/>
              </a:ext>
            </a:extLst>
          </p:cNvPr>
          <p:cNvSpPr>
            <a:spLocks noGrp="1"/>
          </p:cNvSpPr>
          <p:nvPr>
            <p:ph type="sldNum" sz="quarter" idx="12"/>
          </p:nvPr>
        </p:nvSpPr>
        <p:spPr/>
        <p:txBody>
          <a:bodyPr/>
          <a:lstStyle/>
          <a:p>
            <a:fld id="{DD1A2BBD-C71C-B24E-92AB-3A884B268E53}" type="slidenum">
              <a:rPr lang="fr-FR" smtClean="0"/>
              <a:t>‹N°›</a:t>
            </a:fld>
            <a:endParaRPr lang="fr-FR"/>
          </a:p>
        </p:txBody>
      </p:sp>
    </p:spTree>
    <p:extLst>
      <p:ext uri="{BB962C8B-B14F-4D97-AF65-F5344CB8AC3E}">
        <p14:creationId xmlns:p14="http://schemas.microsoft.com/office/powerpoint/2010/main" val="61392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BEBC0C-E093-5C48-B347-2F288D90A97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941B1B7-7E4A-8C43-8761-4A990B54B07B}"/>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C6CABF5E-EA8B-B34F-BA3D-ED60CB9B2454}"/>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3E08ED77-CC62-5244-9C52-4720807EDBB2}"/>
              </a:ext>
            </a:extLst>
          </p:cNvPr>
          <p:cNvSpPr>
            <a:spLocks noGrp="1"/>
          </p:cNvSpPr>
          <p:nvPr>
            <p:ph type="dt" sz="half" idx="10"/>
          </p:nvPr>
        </p:nvSpPr>
        <p:spPr/>
        <p:txBody>
          <a:bodyPr/>
          <a:lstStyle/>
          <a:p>
            <a:fld id="{DCEEB62B-F33F-4B42-BA31-1DA1E7CDCE00}" type="datetime1">
              <a:rPr lang="fr-FR" smtClean="0"/>
              <a:t>05/06/2023</a:t>
            </a:fld>
            <a:endParaRPr lang="fr-FR"/>
          </a:p>
        </p:txBody>
      </p:sp>
      <p:sp>
        <p:nvSpPr>
          <p:cNvPr id="6" name="Espace réservé du pied de page 5">
            <a:extLst>
              <a:ext uri="{FF2B5EF4-FFF2-40B4-BE49-F238E27FC236}">
                <a16:creationId xmlns:a16="http://schemas.microsoft.com/office/drawing/2014/main" id="{A668BAA6-9B8F-4D48-9E87-757F2D82614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19E7827-B24F-324F-AA7E-B2C855E19FCA}"/>
              </a:ext>
            </a:extLst>
          </p:cNvPr>
          <p:cNvSpPr>
            <a:spLocks noGrp="1"/>
          </p:cNvSpPr>
          <p:nvPr>
            <p:ph type="sldNum" sz="quarter" idx="12"/>
          </p:nvPr>
        </p:nvSpPr>
        <p:spPr/>
        <p:txBody>
          <a:bodyPr/>
          <a:lstStyle/>
          <a:p>
            <a:fld id="{DD1A2BBD-C71C-B24E-92AB-3A884B268E53}" type="slidenum">
              <a:rPr lang="fr-FR" smtClean="0"/>
              <a:t>‹N°›</a:t>
            </a:fld>
            <a:endParaRPr lang="fr-FR"/>
          </a:p>
        </p:txBody>
      </p:sp>
    </p:spTree>
    <p:extLst>
      <p:ext uri="{BB962C8B-B14F-4D97-AF65-F5344CB8AC3E}">
        <p14:creationId xmlns:p14="http://schemas.microsoft.com/office/powerpoint/2010/main" val="1316178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9E17AB-279C-6F45-B59F-D123C2044C6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EF16B0F-379B-2042-AF61-A15C5BCFE1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E662ED99-0983-BB47-AD88-F59A00ED3C04}"/>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28D80C9F-3F5B-A74C-AEBC-6BD112BF92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076366DD-EBC2-C048-9AD4-8643217CE35A}"/>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CB307CD3-88A5-E445-BD79-FF5B5C4F683D}"/>
              </a:ext>
            </a:extLst>
          </p:cNvPr>
          <p:cNvSpPr>
            <a:spLocks noGrp="1"/>
          </p:cNvSpPr>
          <p:nvPr>
            <p:ph type="dt" sz="half" idx="10"/>
          </p:nvPr>
        </p:nvSpPr>
        <p:spPr/>
        <p:txBody>
          <a:bodyPr/>
          <a:lstStyle/>
          <a:p>
            <a:fld id="{B2DBA959-58C2-4C4C-A40D-B433357A3A67}" type="datetime1">
              <a:rPr lang="fr-FR" smtClean="0"/>
              <a:t>05/06/2023</a:t>
            </a:fld>
            <a:endParaRPr lang="fr-FR"/>
          </a:p>
        </p:txBody>
      </p:sp>
      <p:sp>
        <p:nvSpPr>
          <p:cNvPr id="8" name="Espace réservé du pied de page 7">
            <a:extLst>
              <a:ext uri="{FF2B5EF4-FFF2-40B4-BE49-F238E27FC236}">
                <a16:creationId xmlns:a16="http://schemas.microsoft.com/office/drawing/2014/main" id="{44E393D9-E32B-8F46-9304-E15DED2BFDB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20009C8-4D37-9F42-9954-BDE629F0FC8F}"/>
              </a:ext>
            </a:extLst>
          </p:cNvPr>
          <p:cNvSpPr>
            <a:spLocks noGrp="1"/>
          </p:cNvSpPr>
          <p:nvPr>
            <p:ph type="sldNum" sz="quarter" idx="12"/>
          </p:nvPr>
        </p:nvSpPr>
        <p:spPr/>
        <p:txBody>
          <a:bodyPr/>
          <a:lstStyle/>
          <a:p>
            <a:fld id="{DD1A2BBD-C71C-B24E-92AB-3A884B268E53}" type="slidenum">
              <a:rPr lang="fr-FR" smtClean="0"/>
              <a:t>‹N°›</a:t>
            </a:fld>
            <a:endParaRPr lang="fr-FR"/>
          </a:p>
        </p:txBody>
      </p:sp>
    </p:spTree>
    <p:extLst>
      <p:ext uri="{BB962C8B-B14F-4D97-AF65-F5344CB8AC3E}">
        <p14:creationId xmlns:p14="http://schemas.microsoft.com/office/powerpoint/2010/main" val="3925417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26FF10-E43C-8D4D-AB7C-6DB8FFCF212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77FB1EE-259A-7F40-824C-83A1B34A5282}"/>
              </a:ext>
            </a:extLst>
          </p:cNvPr>
          <p:cNvSpPr>
            <a:spLocks noGrp="1"/>
          </p:cNvSpPr>
          <p:nvPr>
            <p:ph type="dt" sz="half" idx="10"/>
          </p:nvPr>
        </p:nvSpPr>
        <p:spPr/>
        <p:txBody>
          <a:bodyPr/>
          <a:lstStyle/>
          <a:p>
            <a:fld id="{9EC5808D-68DE-8544-8523-CD2A6E2B7148}" type="datetime1">
              <a:rPr lang="fr-FR" smtClean="0"/>
              <a:t>05/06/2023</a:t>
            </a:fld>
            <a:endParaRPr lang="fr-FR"/>
          </a:p>
        </p:txBody>
      </p:sp>
      <p:sp>
        <p:nvSpPr>
          <p:cNvPr id="4" name="Espace réservé du pied de page 3">
            <a:extLst>
              <a:ext uri="{FF2B5EF4-FFF2-40B4-BE49-F238E27FC236}">
                <a16:creationId xmlns:a16="http://schemas.microsoft.com/office/drawing/2014/main" id="{D15C51E7-0B13-9A46-ADC8-91EDE6F7A1D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3D480BB-17D6-7243-95E9-048E12B1ECB0}"/>
              </a:ext>
            </a:extLst>
          </p:cNvPr>
          <p:cNvSpPr>
            <a:spLocks noGrp="1"/>
          </p:cNvSpPr>
          <p:nvPr>
            <p:ph type="sldNum" sz="quarter" idx="12"/>
          </p:nvPr>
        </p:nvSpPr>
        <p:spPr/>
        <p:txBody>
          <a:bodyPr/>
          <a:lstStyle/>
          <a:p>
            <a:fld id="{DD1A2BBD-C71C-B24E-92AB-3A884B268E53}" type="slidenum">
              <a:rPr lang="fr-FR" smtClean="0"/>
              <a:t>‹N°›</a:t>
            </a:fld>
            <a:endParaRPr lang="fr-FR"/>
          </a:p>
        </p:txBody>
      </p:sp>
    </p:spTree>
    <p:extLst>
      <p:ext uri="{BB962C8B-B14F-4D97-AF65-F5344CB8AC3E}">
        <p14:creationId xmlns:p14="http://schemas.microsoft.com/office/powerpoint/2010/main" val="780286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B349E7F-94E7-F044-9358-62F59A63E2F7}"/>
              </a:ext>
            </a:extLst>
          </p:cNvPr>
          <p:cNvSpPr>
            <a:spLocks noGrp="1"/>
          </p:cNvSpPr>
          <p:nvPr>
            <p:ph type="dt" sz="half" idx="10"/>
          </p:nvPr>
        </p:nvSpPr>
        <p:spPr/>
        <p:txBody>
          <a:bodyPr/>
          <a:lstStyle/>
          <a:p>
            <a:fld id="{55199F56-424C-534E-8E3D-47FF0F43BBF8}" type="datetime1">
              <a:rPr lang="fr-FR" smtClean="0"/>
              <a:t>05/06/2023</a:t>
            </a:fld>
            <a:endParaRPr lang="fr-FR"/>
          </a:p>
        </p:txBody>
      </p:sp>
      <p:sp>
        <p:nvSpPr>
          <p:cNvPr id="3" name="Espace réservé du pied de page 2">
            <a:extLst>
              <a:ext uri="{FF2B5EF4-FFF2-40B4-BE49-F238E27FC236}">
                <a16:creationId xmlns:a16="http://schemas.microsoft.com/office/drawing/2014/main" id="{0880C7D8-A831-7C4E-9667-E1A76FA59CB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87BA9C1-A0B6-664F-B977-7DFD26BFB2DD}"/>
              </a:ext>
            </a:extLst>
          </p:cNvPr>
          <p:cNvSpPr>
            <a:spLocks noGrp="1"/>
          </p:cNvSpPr>
          <p:nvPr>
            <p:ph type="sldNum" sz="quarter" idx="12"/>
          </p:nvPr>
        </p:nvSpPr>
        <p:spPr/>
        <p:txBody>
          <a:bodyPr/>
          <a:lstStyle/>
          <a:p>
            <a:fld id="{DD1A2BBD-C71C-B24E-92AB-3A884B268E53}" type="slidenum">
              <a:rPr lang="fr-FR" smtClean="0"/>
              <a:t>‹N°›</a:t>
            </a:fld>
            <a:endParaRPr lang="fr-FR"/>
          </a:p>
        </p:txBody>
      </p:sp>
    </p:spTree>
    <p:extLst>
      <p:ext uri="{BB962C8B-B14F-4D97-AF65-F5344CB8AC3E}">
        <p14:creationId xmlns:p14="http://schemas.microsoft.com/office/powerpoint/2010/main" val="239734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A8F97D-6A76-2643-A552-278C87C23C8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C4D0499-9B93-6943-B4CC-84A0B8854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4CA87411-2D69-8B40-B80B-FBE8966C3A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4E08BA9E-0C34-C743-ACF4-0A6801C1B5BA}"/>
              </a:ext>
            </a:extLst>
          </p:cNvPr>
          <p:cNvSpPr>
            <a:spLocks noGrp="1"/>
          </p:cNvSpPr>
          <p:nvPr>
            <p:ph type="dt" sz="half" idx="10"/>
          </p:nvPr>
        </p:nvSpPr>
        <p:spPr/>
        <p:txBody>
          <a:bodyPr/>
          <a:lstStyle/>
          <a:p>
            <a:fld id="{185B2B1D-D9C3-2D4E-A4C3-194FC8116148}" type="datetime1">
              <a:rPr lang="fr-FR" smtClean="0"/>
              <a:t>05/06/2023</a:t>
            </a:fld>
            <a:endParaRPr lang="fr-FR"/>
          </a:p>
        </p:txBody>
      </p:sp>
      <p:sp>
        <p:nvSpPr>
          <p:cNvPr id="6" name="Espace réservé du pied de page 5">
            <a:extLst>
              <a:ext uri="{FF2B5EF4-FFF2-40B4-BE49-F238E27FC236}">
                <a16:creationId xmlns:a16="http://schemas.microsoft.com/office/drawing/2014/main" id="{168CF3D7-0CC5-B642-A4B6-5312CE40ED9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FC9D57A-13B5-4543-822C-48FD5ADBA5C3}"/>
              </a:ext>
            </a:extLst>
          </p:cNvPr>
          <p:cNvSpPr>
            <a:spLocks noGrp="1"/>
          </p:cNvSpPr>
          <p:nvPr>
            <p:ph type="sldNum" sz="quarter" idx="12"/>
          </p:nvPr>
        </p:nvSpPr>
        <p:spPr/>
        <p:txBody>
          <a:bodyPr/>
          <a:lstStyle/>
          <a:p>
            <a:fld id="{DD1A2BBD-C71C-B24E-92AB-3A884B268E53}" type="slidenum">
              <a:rPr lang="fr-FR" smtClean="0"/>
              <a:t>‹N°›</a:t>
            </a:fld>
            <a:endParaRPr lang="fr-FR"/>
          </a:p>
        </p:txBody>
      </p:sp>
    </p:spTree>
    <p:extLst>
      <p:ext uri="{BB962C8B-B14F-4D97-AF65-F5344CB8AC3E}">
        <p14:creationId xmlns:p14="http://schemas.microsoft.com/office/powerpoint/2010/main" val="333769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69EC53-EC24-3542-8772-981BE23CE69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9FF9759-9DAD-C344-A61D-329267EA81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26CF328-2E6E-FB4C-9A73-37DAB77CD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9561F48B-3CCA-4248-8B67-5C6EFBD0EF71}"/>
              </a:ext>
            </a:extLst>
          </p:cNvPr>
          <p:cNvSpPr>
            <a:spLocks noGrp="1"/>
          </p:cNvSpPr>
          <p:nvPr>
            <p:ph type="dt" sz="half" idx="10"/>
          </p:nvPr>
        </p:nvSpPr>
        <p:spPr/>
        <p:txBody>
          <a:bodyPr/>
          <a:lstStyle/>
          <a:p>
            <a:fld id="{27999CC3-D4E1-DA47-8C59-1452034036EA}" type="datetime1">
              <a:rPr lang="fr-FR" smtClean="0"/>
              <a:t>05/06/2023</a:t>
            </a:fld>
            <a:endParaRPr lang="fr-FR"/>
          </a:p>
        </p:txBody>
      </p:sp>
      <p:sp>
        <p:nvSpPr>
          <p:cNvPr id="6" name="Espace réservé du pied de page 5">
            <a:extLst>
              <a:ext uri="{FF2B5EF4-FFF2-40B4-BE49-F238E27FC236}">
                <a16:creationId xmlns:a16="http://schemas.microsoft.com/office/drawing/2014/main" id="{B6AFDEF8-BA35-304D-AA8D-BCE0411D2B4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D670488-ACF3-E64B-9921-BF947165FF42}"/>
              </a:ext>
            </a:extLst>
          </p:cNvPr>
          <p:cNvSpPr>
            <a:spLocks noGrp="1"/>
          </p:cNvSpPr>
          <p:nvPr>
            <p:ph type="sldNum" sz="quarter" idx="12"/>
          </p:nvPr>
        </p:nvSpPr>
        <p:spPr/>
        <p:txBody>
          <a:bodyPr/>
          <a:lstStyle/>
          <a:p>
            <a:fld id="{DD1A2BBD-C71C-B24E-92AB-3A884B268E53}" type="slidenum">
              <a:rPr lang="fr-FR" smtClean="0"/>
              <a:t>‹N°›</a:t>
            </a:fld>
            <a:endParaRPr lang="fr-FR"/>
          </a:p>
        </p:txBody>
      </p:sp>
    </p:spTree>
    <p:extLst>
      <p:ext uri="{BB962C8B-B14F-4D97-AF65-F5344CB8AC3E}">
        <p14:creationId xmlns:p14="http://schemas.microsoft.com/office/powerpoint/2010/main" val="817679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32550B5-EA62-944F-94A5-D33A063EC7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A38E46D-7E6C-2E4E-A6D9-FC33F9DB08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09C5D328-2EF4-A74C-A953-77C9931821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10E2A-CE43-7D45-AB69-9C004C426E72}" type="datetime1">
              <a:rPr lang="fr-FR" smtClean="0"/>
              <a:t>05/06/2023</a:t>
            </a:fld>
            <a:endParaRPr lang="fr-FR"/>
          </a:p>
        </p:txBody>
      </p:sp>
      <p:sp>
        <p:nvSpPr>
          <p:cNvPr id="5" name="Espace réservé du pied de page 4">
            <a:extLst>
              <a:ext uri="{FF2B5EF4-FFF2-40B4-BE49-F238E27FC236}">
                <a16:creationId xmlns:a16="http://schemas.microsoft.com/office/drawing/2014/main" id="{BD4E5628-77FD-CD42-AE48-E4F4D68747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D9AF3D8-13CB-3542-959B-4F31E52D8B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A2BBD-C71C-B24E-92AB-3A884B268E53}" type="slidenum">
              <a:rPr lang="fr-FR" smtClean="0"/>
              <a:t>‹N°›</a:t>
            </a:fld>
            <a:endParaRPr lang="fr-FR"/>
          </a:p>
        </p:txBody>
      </p:sp>
    </p:spTree>
    <p:extLst>
      <p:ext uri="{BB962C8B-B14F-4D97-AF65-F5344CB8AC3E}">
        <p14:creationId xmlns:p14="http://schemas.microsoft.com/office/powerpoint/2010/main" val="3290871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Infographie-histoire-biere-brasserie.jpe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3.tiff"/><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0FEAD-E5BC-3543-A8D6-F8FAFAF5C113}"/>
              </a:ext>
            </a:extLst>
          </p:cNvPr>
          <p:cNvSpPr>
            <a:spLocks noGrp="1"/>
          </p:cNvSpPr>
          <p:nvPr>
            <p:ph type="ctrTitle"/>
          </p:nvPr>
        </p:nvSpPr>
        <p:spPr>
          <a:xfrm>
            <a:off x="1369385" y="2064042"/>
            <a:ext cx="9144000" cy="2387600"/>
          </a:xfrm>
        </p:spPr>
        <p:txBody>
          <a:bodyPr/>
          <a:lstStyle/>
          <a:p>
            <a:r>
              <a:rPr lang="fr-FR" dirty="0">
                <a:solidFill>
                  <a:srgbClr val="FFC000"/>
                </a:solidFill>
              </a:rPr>
              <a:t>LES DESSOUS DE</a:t>
            </a:r>
            <a:br>
              <a:rPr lang="fr-FR" dirty="0">
                <a:solidFill>
                  <a:srgbClr val="FFC000"/>
                </a:solidFill>
              </a:rPr>
            </a:br>
            <a:r>
              <a:rPr lang="fr-FR" dirty="0">
                <a:solidFill>
                  <a:srgbClr val="FFC000"/>
                </a:solidFill>
              </a:rPr>
              <a:t> LA BIÈRE</a:t>
            </a:r>
          </a:p>
        </p:txBody>
      </p:sp>
      <p:sp>
        <p:nvSpPr>
          <p:cNvPr id="3" name="Sous-titre 2">
            <a:extLst>
              <a:ext uri="{FF2B5EF4-FFF2-40B4-BE49-F238E27FC236}">
                <a16:creationId xmlns:a16="http://schemas.microsoft.com/office/drawing/2014/main" id="{31AB7596-832F-E842-A536-A34C9D19CFE7}"/>
              </a:ext>
            </a:extLst>
          </p:cNvPr>
          <p:cNvSpPr>
            <a:spLocks noGrp="1"/>
          </p:cNvSpPr>
          <p:nvPr>
            <p:ph type="subTitle" idx="1"/>
          </p:nvPr>
        </p:nvSpPr>
        <p:spPr/>
        <p:txBody>
          <a:bodyPr/>
          <a:lstStyle/>
          <a:p>
            <a:endParaRPr lang="fr-FR"/>
          </a:p>
        </p:txBody>
      </p:sp>
      <p:cxnSp>
        <p:nvCxnSpPr>
          <p:cNvPr id="14" name="Connecteur droit 13">
            <a:extLst>
              <a:ext uri="{FF2B5EF4-FFF2-40B4-BE49-F238E27FC236}">
                <a16:creationId xmlns:a16="http://schemas.microsoft.com/office/drawing/2014/main" id="{61970E88-557D-CE41-99FB-3BDD99333CAE}"/>
              </a:ext>
            </a:extLst>
          </p:cNvPr>
          <p:cNvCxnSpPr/>
          <p:nvPr/>
        </p:nvCxnSpPr>
        <p:spPr>
          <a:xfrm>
            <a:off x="1486929" y="1122363"/>
            <a:ext cx="9252000"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4D9B25CD-4157-7B42-B018-ED4FCF4DD6BA}"/>
              </a:ext>
            </a:extLst>
          </p:cNvPr>
          <p:cNvCxnSpPr>
            <a:cxnSpLocks/>
          </p:cNvCxnSpPr>
          <p:nvPr/>
        </p:nvCxnSpPr>
        <p:spPr>
          <a:xfrm>
            <a:off x="1515727" y="1101764"/>
            <a:ext cx="0" cy="421200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FF8BEAC0-96B5-5147-AFE4-01CD90551289}"/>
              </a:ext>
            </a:extLst>
          </p:cNvPr>
          <p:cNvCxnSpPr/>
          <p:nvPr/>
        </p:nvCxnSpPr>
        <p:spPr>
          <a:xfrm>
            <a:off x="1491045" y="5290722"/>
            <a:ext cx="9252000"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B8C2A8D1-83FB-1F4A-8965-5EE8FE34D7B4}"/>
              </a:ext>
            </a:extLst>
          </p:cNvPr>
          <p:cNvCxnSpPr>
            <a:cxnSpLocks/>
          </p:cNvCxnSpPr>
          <p:nvPr/>
        </p:nvCxnSpPr>
        <p:spPr>
          <a:xfrm>
            <a:off x="10713306" y="1118237"/>
            <a:ext cx="0" cy="421200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215DD3D-06FF-3145-B05A-621CBDAA8E8B}"/>
              </a:ext>
            </a:extLst>
          </p:cNvPr>
          <p:cNvSpPr/>
          <p:nvPr/>
        </p:nvSpPr>
        <p:spPr>
          <a:xfrm>
            <a:off x="3645243" y="4930346"/>
            <a:ext cx="5090984" cy="85261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Présenté par : Muriel &amp; Caroline</a:t>
            </a:r>
          </a:p>
        </p:txBody>
      </p:sp>
      <p:sp>
        <p:nvSpPr>
          <p:cNvPr id="29" name="ZoneTexte 28">
            <a:extLst>
              <a:ext uri="{FF2B5EF4-FFF2-40B4-BE49-F238E27FC236}">
                <a16:creationId xmlns:a16="http://schemas.microsoft.com/office/drawing/2014/main" id="{65B2FAE1-5B39-6E4D-9826-1660C8DA58F1}"/>
              </a:ext>
            </a:extLst>
          </p:cNvPr>
          <p:cNvSpPr txBox="1"/>
          <p:nvPr/>
        </p:nvSpPr>
        <p:spPr>
          <a:xfrm>
            <a:off x="10354962" y="6437870"/>
            <a:ext cx="1466299" cy="369332"/>
          </a:xfrm>
          <a:prstGeom prst="rect">
            <a:avLst/>
          </a:prstGeom>
          <a:noFill/>
        </p:spPr>
        <p:txBody>
          <a:bodyPr wrap="none" rtlCol="0">
            <a:spAutoFit/>
          </a:bodyPr>
          <a:lstStyle/>
          <a:p>
            <a:r>
              <a:rPr lang="fr-FR" dirty="0">
                <a:solidFill>
                  <a:schemeClr val="accent4">
                    <a:lumMod val="75000"/>
                  </a:schemeClr>
                </a:solidFill>
              </a:rPr>
              <a:t>24 Mars 2023</a:t>
            </a:r>
          </a:p>
        </p:txBody>
      </p:sp>
      <p:pic>
        <p:nvPicPr>
          <p:cNvPr id="8" name="Image 7">
            <a:extLst>
              <a:ext uri="{FF2B5EF4-FFF2-40B4-BE49-F238E27FC236}">
                <a16:creationId xmlns:a16="http://schemas.microsoft.com/office/drawing/2014/main" id="{3053D49B-D753-FAA5-27FB-68B78285A96B}"/>
              </a:ext>
            </a:extLst>
          </p:cNvPr>
          <p:cNvPicPr>
            <a:picLocks noChangeAspect="1"/>
          </p:cNvPicPr>
          <p:nvPr/>
        </p:nvPicPr>
        <p:blipFill>
          <a:blip r:embed="rId3"/>
          <a:stretch>
            <a:fillRect/>
          </a:stretch>
        </p:blipFill>
        <p:spPr>
          <a:xfrm>
            <a:off x="7101446" y="562591"/>
            <a:ext cx="3784600" cy="3784600"/>
          </a:xfrm>
          <a:prstGeom prst="rect">
            <a:avLst/>
          </a:prstGeom>
        </p:spPr>
      </p:pic>
      <p:pic>
        <p:nvPicPr>
          <p:cNvPr id="10" name="Image 9">
            <a:extLst>
              <a:ext uri="{FF2B5EF4-FFF2-40B4-BE49-F238E27FC236}">
                <a16:creationId xmlns:a16="http://schemas.microsoft.com/office/drawing/2014/main" id="{A8B8D32F-A5C5-1EF7-201F-170C23981613}"/>
              </a:ext>
            </a:extLst>
          </p:cNvPr>
          <p:cNvPicPr>
            <a:picLocks noChangeAspect="1"/>
          </p:cNvPicPr>
          <p:nvPr/>
        </p:nvPicPr>
        <p:blipFill>
          <a:blip r:embed="rId4"/>
          <a:stretch>
            <a:fillRect/>
          </a:stretch>
        </p:blipFill>
        <p:spPr>
          <a:xfrm>
            <a:off x="136591" y="237670"/>
            <a:ext cx="1232794" cy="1761134"/>
          </a:xfrm>
          <a:prstGeom prst="rect">
            <a:avLst/>
          </a:prstGeom>
        </p:spPr>
      </p:pic>
    </p:spTree>
    <p:extLst>
      <p:ext uri="{BB962C8B-B14F-4D97-AF65-F5344CB8AC3E}">
        <p14:creationId xmlns:p14="http://schemas.microsoft.com/office/powerpoint/2010/main" val="1110298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8D880-6F57-F54E-98F7-FDC55B3AFD08}"/>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3F9AFA3A-3BC6-1C4A-94C6-25540E5BAD64}"/>
              </a:ext>
            </a:extLst>
          </p:cNvPr>
          <p:cNvSpPr>
            <a:spLocks noGrp="1"/>
          </p:cNvSpPr>
          <p:nvPr>
            <p:ph idx="1"/>
          </p:nvPr>
        </p:nvSpPr>
        <p:spPr>
          <a:xfrm>
            <a:off x="838201" y="1825625"/>
            <a:ext cx="8865900" cy="4351338"/>
          </a:xfrm>
        </p:spPr>
        <p:txBody>
          <a:bodyPr>
            <a:normAutofit/>
          </a:bodyPr>
          <a:lstStyle/>
          <a:p>
            <a:endParaRPr lang="fr-FR" dirty="0">
              <a:solidFill>
                <a:schemeClr val="bg2"/>
              </a:solidFill>
            </a:endParaRPr>
          </a:p>
          <a:p>
            <a:pPr>
              <a:buClr>
                <a:schemeClr val="accent4">
                  <a:lumMod val="75000"/>
                </a:schemeClr>
              </a:buClr>
            </a:pPr>
            <a:endParaRPr lang="fr-FR" dirty="0">
              <a:solidFill>
                <a:schemeClr val="bg1">
                  <a:lumMod val="95000"/>
                </a:schemeClr>
              </a:solidFill>
            </a:endParaRPr>
          </a:p>
          <a:p>
            <a:endParaRPr lang="fr-FR" dirty="0"/>
          </a:p>
        </p:txBody>
      </p:sp>
      <p:sp>
        <p:nvSpPr>
          <p:cNvPr id="4" name="Titre 1">
            <a:extLst>
              <a:ext uri="{FF2B5EF4-FFF2-40B4-BE49-F238E27FC236}">
                <a16:creationId xmlns:a16="http://schemas.microsoft.com/office/drawing/2014/main" id="{4E018519-0F46-D84E-ADA1-52BB7960A3D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accent4">
                    <a:lumMod val="75000"/>
                  </a:schemeClr>
                </a:solidFill>
              </a:rPr>
              <a:t>L’élaboration</a:t>
            </a:r>
          </a:p>
        </p:txBody>
      </p:sp>
      <p:cxnSp>
        <p:nvCxnSpPr>
          <p:cNvPr id="5" name="Connecteur droit 4">
            <a:extLst>
              <a:ext uri="{FF2B5EF4-FFF2-40B4-BE49-F238E27FC236}">
                <a16:creationId xmlns:a16="http://schemas.microsoft.com/office/drawing/2014/main" id="{7E224035-7C2C-3047-9EAE-F0E9D9C8D96B}"/>
              </a:ext>
            </a:extLst>
          </p:cNvPr>
          <p:cNvCxnSpPr>
            <a:cxnSpLocks/>
          </p:cNvCxnSpPr>
          <p:nvPr/>
        </p:nvCxnSpPr>
        <p:spPr>
          <a:xfrm>
            <a:off x="49428" y="1359243"/>
            <a:ext cx="6042454"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2C2FCF54-5829-A84B-82EF-3795BD14D4B7}"/>
              </a:ext>
            </a:extLst>
          </p:cNvPr>
          <p:cNvCxnSpPr>
            <a:cxnSpLocks/>
          </p:cNvCxnSpPr>
          <p:nvPr/>
        </p:nvCxnSpPr>
        <p:spPr>
          <a:xfrm>
            <a:off x="9770038" y="0"/>
            <a:ext cx="0" cy="685800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A7621906-CD8B-3617-9933-6A143D330ED2}"/>
              </a:ext>
            </a:extLst>
          </p:cNvPr>
          <p:cNvPicPr>
            <a:picLocks noChangeAspect="1"/>
          </p:cNvPicPr>
          <p:nvPr/>
        </p:nvPicPr>
        <p:blipFill rotWithShape="1">
          <a:blip r:embed="rId3"/>
          <a:srcRect t="6014" r="13403" b="7686"/>
          <a:stretch/>
        </p:blipFill>
        <p:spPr>
          <a:xfrm>
            <a:off x="4614102" y="174928"/>
            <a:ext cx="5156986" cy="6650924"/>
          </a:xfrm>
          <a:prstGeom prst="rect">
            <a:avLst/>
          </a:prstGeom>
        </p:spPr>
      </p:pic>
      <p:pic>
        <p:nvPicPr>
          <p:cNvPr id="13" name="Image 12">
            <a:extLst>
              <a:ext uri="{FF2B5EF4-FFF2-40B4-BE49-F238E27FC236}">
                <a16:creationId xmlns:a16="http://schemas.microsoft.com/office/drawing/2014/main" id="{8209F779-0757-698E-F973-A3AC920CA511}"/>
              </a:ext>
            </a:extLst>
          </p:cNvPr>
          <p:cNvPicPr>
            <a:picLocks noChangeAspect="1"/>
          </p:cNvPicPr>
          <p:nvPr/>
        </p:nvPicPr>
        <p:blipFill rotWithShape="1">
          <a:blip r:embed="rId4"/>
          <a:srcRect l="10212" b="4227"/>
          <a:stretch/>
        </p:blipFill>
        <p:spPr>
          <a:xfrm>
            <a:off x="412590" y="-157519"/>
            <a:ext cx="5196464" cy="7173038"/>
          </a:xfrm>
          <a:prstGeom prst="rect">
            <a:avLst/>
          </a:prstGeom>
        </p:spPr>
      </p:pic>
    </p:spTree>
    <p:extLst>
      <p:ext uri="{BB962C8B-B14F-4D97-AF65-F5344CB8AC3E}">
        <p14:creationId xmlns:p14="http://schemas.microsoft.com/office/powerpoint/2010/main" val="70487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8D880-6F57-F54E-98F7-FDC55B3AFD0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F9AFA3A-3BC6-1C4A-94C6-25540E5BAD64}"/>
              </a:ext>
            </a:extLst>
          </p:cNvPr>
          <p:cNvSpPr>
            <a:spLocks noGrp="1"/>
          </p:cNvSpPr>
          <p:nvPr>
            <p:ph idx="1"/>
          </p:nvPr>
        </p:nvSpPr>
        <p:spPr>
          <a:xfrm>
            <a:off x="838201" y="1825625"/>
            <a:ext cx="8865900" cy="4351338"/>
          </a:xfrm>
        </p:spPr>
        <p:txBody>
          <a:bodyPr>
            <a:normAutofit/>
          </a:bodyPr>
          <a:lstStyle/>
          <a:p>
            <a:r>
              <a:rPr lang="fr-FR" b="1" dirty="0">
                <a:solidFill>
                  <a:schemeClr val="accent4">
                    <a:lumMod val="75000"/>
                  </a:schemeClr>
                </a:solidFill>
              </a:rPr>
              <a:t>Le processus biochimique qui consiste à créer des sucres à partir de l’amidon de l’orge est appelé saccharification.</a:t>
            </a:r>
          </a:p>
          <a:p>
            <a:r>
              <a:rPr lang="fr-FR" b="1" dirty="0">
                <a:solidFill>
                  <a:schemeClr val="accent4">
                    <a:lumMod val="75000"/>
                  </a:schemeClr>
                </a:solidFill>
              </a:rPr>
              <a:t>Transformer l’amidon de l’orge en différents sucres est essentiel : </a:t>
            </a:r>
          </a:p>
          <a:p>
            <a:pPr lvl="1"/>
            <a:r>
              <a:rPr lang="fr-FR" b="1" dirty="0">
                <a:solidFill>
                  <a:schemeClr val="bg1">
                    <a:lumMod val="95000"/>
                  </a:schemeClr>
                </a:solidFill>
              </a:rPr>
              <a:t>Certains sucres simples  produits (maltose) vont nourrir les levures et se transformer en alcool et en gaz lors de la fermentation.</a:t>
            </a:r>
          </a:p>
          <a:p>
            <a:pPr lvl="1"/>
            <a:r>
              <a:rPr lang="fr-FR" b="1" dirty="0">
                <a:solidFill>
                  <a:schemeClr val="bg1">
                    <a:lumMod val="95000"/>
                  </a:schemeClr>
                </a:solidFill>
              </a:rPr>
              <a:t>D’autres sucres plus complexes ne vont pas être utilisés par les levures et vont donner du corps et du goût à la bière</a:t>
            </a:r>
          </a:p>
          <a:p>
            <a:pPr lvl="1"/>
            <a:endParaRPr lang="fr-FR" b="1" dirty="0">
              <a:solidFill>
                <a:schemeClr val="accent4">
                  <a:lumMod val="75000"/>
                </a:schemeClr>
              </a:solidFill>
            </a:endParaRPr>
          </a:p>
          <a:p>
            <a:pPr lvl="1"/>
            <a:r>
              <a:rPr lang="fr-FR" b="1" dirty="0">
                <a:solidFill>
                  <a:schemeClr val="accent4">
                    <a:lumMod val="75000"/>
                  </a:schemeClr>
                </a:solidFill>
              </a:rPr>
              <a:t>=&gt; Pas de sucre, pas de bière</a:t>
            </a:r>
          </a:p>
          <a:p>
            <a:pPr lvl="1"/>
            <a:endParaRPr lang="fr-FR" dirty="0">
              <a:solidFill>
                <a:schemeClr val="bg2"/>
              </a:solidFill>
            </a:endParaRPr>
          </a:p>
          <a:p>
            <a:pPr>
              <a:buClr>
                <a:schemeClr val="accent4">
                  <a:lumMod val="75000"/>
                </a:schemeClr>
              </a:buClr>
            </a:pPr>
            <a:endParaRPr lang="fr-FR" dirty="0">
              <a:solidFill>
                <a:schemeClr val="bg1">
                  <a:lumMod val="95000"/>
                </a:schemeClr>
              </a:solidFill>
            </a:endParaRPr>
          </a:p>
          <a:p>
            <a:endParaRPr lang="fr-FR" dirty="0"/>
          </a:p>
        </p:txBody>
      </p:sp>
      <p:sp>
        <p:nvSpPr>
          <p:cNvPr id="4" name="Titre 1">
            <a:extLst>
              <a:ext uri="{FF2B5EF4-FFF2-40B4-BE49-F238E27FC236}">
                <a16:creationId xmlns:a16="http://schemas.microsoft.com/office/drawing/2014/main" id="{4E018519-0F46-D84E-ADA1-52BB7960A3D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accent4">
                    <a:lumMod val="75000"/>
                  </a:schemeClr>
                </a:solidFill>
              </a:rPr>
              <a:t>Empatage : </a:t>
            </a:r>
            <a:r>
              <a:rPr lang="fr-FR" sz="3600" b="1" dirty="0">
                <a:solidFill>
                  <a:schemeClr val="accent4">
                    <a:lumMod val="75000"/>
                  </a:schemeClr>
                </a:solidFill>
              </a:rPr>
              <a:t>transformer l’amidon en sucres</a:t>
            </a:r>
          </a:p>
        </p:txBody>
      </p:sp>
      <p:cxnSp>
        <p:nvCxnSpPr>
          <p:cNvPr id="5" name="Connecteur droit 4">
            <a:extLst>
              <a:ext uri="{FF2B5EF4-FFF2-40B4-BE49-F238E27FC236}">
                <a16:creationId xmlns:a16="http://schemas.microsoft.com/office/drawing/2014/main" id="{7E224035-7C2C-3047-9EAE-F0E9D9C8D96B}"/>
              </a:ext>
            </a:extLst>
          </p:cNvPr>
          <p:cNvCxnSpPr>
            <a:cxnSpLocks/>
          </p:cNvCxnSpPr>
          <p:nvPr/>
        </p:nvCxnSpPr>
        <p:spPr>
          <a:xfrm>
            <a:off x="49428" y="1359243"/>
            <a:ext cx="6042454"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2C2FCF54-5829-A84B-82EF-3795BD14D4B7}"/>
              </a:ext>
            </a:extLst>
          </p:cNvPr>
          <p:cNvCxnSpPr>
            <a:cxnSpLocks/>
          </p:cNvCxnSpPr>
          <p:nvPr/>
        </p:nvCxnSpPr>
        <p:spPr>
          <a:xfrm>
            <a:off x="9770038" y="0"/>
            <a:ext cx="0" cy="685800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29CE8ED8-8273-1444-ADCE-4407000F71B5}"/>
              </a:ext>
            </a:extLst>
          </p:cNvPr>
          <p:cNvPicPr>
            <a:picLocks noChangeAspect="1"/>
          </p:cNvPicPr>
          <p:nvPr/>
        </p:nvPicPr>
        <p:blipFill rotWithShape="1">
          <a:blip r:embed="rId3"/>
          <a:srcRect l="8763" r="8937"/>
          <a:stretch/>
        </p:blipFill>
        <p:spPr>
          <a:xfrm>
            <a:off x="9835977" y="0"/>
            <a:ext cx="3772460" cy="6858000"/>
          </a:xfrm>
          <a:prstGeom prst="rect">
            <a:avLst/>
          </a:prstGeom>
        </p:spPr>
      </p:pic>
    </p:spTree>
    <p:extLst>
      <p:ext uri="{BB962C8B-B14F-4D97-AF65-F5344CB8AC3E}">
        <p14:creationId xmlns:p14="http://schemas.microsoft.com/office/powerpoint/2010/main" val="1788106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8D880-6F57-F54E-98F7-FDC55B3AFD0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F9AFA3A-3BC6-1C4A-94C6-25540E5BAD64}"/>
              </a:ext>
            </a:extLst>
          </p:cNvPr>
          <p:cNvSpPr>
            <a:spLocks noGrp="1"/>
          </p:cNvSpPr>
          <p:nvPr>
            <p:ph idx="1"/>
          </p:nvPr>
        </p:nvSpPr>
        <p:spPr>
          <a:xfrm>
            <a:off x="838200" y="1825625"/>
            <a:ext cx="6748305" cy="4351338"/>
          </a:xfrm>
        </p:spPr>
        <p:txBody>
          <a:bodyPr>
            <a:normAutofit fontScale="77500" lnSpcReduction="20000"/>
          </a:bodyPr>
          <a:lstStyle/>
          <a:p>
            <a:r>
              <a:rPr lang="fr-FR" b="1" dirty="0">
                <a:solidFill>
                  <a:schemeClr val="accent4">
                    <a:lumMod val="75000"/>
                  </a:schemeClr>
                </a:solidFill>
              </a:rPr>
              <a:t>Les enzymes transforment l’amidon en sucres</a:t>
            </a:r>
            <a:endParaRPr lang="fr-FR" sz="3100" b="1" dirty="0">
              <a:solidFill>
                <a:schemeClr val="accent4">
                  <a:lumMod val="75000"/>
                </a:schemeClr>
              </a:solidFill>
            </a:endParaRPr>
          </a:p>
          <a:p>
            <a:pPr lvl="1"/>
            <a:r>
              <a:rPr lang="fr-FR" sz="3100" b="1" dirty="0">
                <a:solidFill>
                  <a:schemeClr val="accent4">
                    <a:lumMod val="75000"/>
                  </a:schemeClr>
                </a:solidFill>
              </a:rPr>
              <a:t>La bêta-amylase : </a:t>
            </a:r>
            <a:r>
              <a:rPr lang="fr-FR" sz="3100" b="1" dirty="0">
                <a:solidFill>
                  <a:schemeClr val="bg1">
                    <a:lumMod val="95000"/>
                  </a:schemeClr>
                </a:solidFill>
              </a:rPr>
              <a:t>va transformer l’amidon en sucres fermentescibles c’est le sucre qui va être transformé par les levures en alcool et en CO2</a:t>
            </a:r>
          </a:p>
          <a:p>
            <a:pPr lvl="1"/>
            <a:r>
              <a:rPr lang="fr-FR" sz="3100" b="1" dirty="0">
                <a:solidFill>
                  <a:schemeClr val="accent4">
                    <a:lumMod val="75000"/>
                  </a:schemeClr>
                </a:solidFill>
              </a:rPr>
              <a:t>L’alpha-amylase : </a:t>
            </a:r>
            <a:r>
              <a:rPr lang="fr-FR" sz="3100" b="1" dirty="0">
                <a:solidFill>
                  <a:schemeClr val="bg1">
                    <a:lumMod val="95000"/>
                  </a:schemeClr>
                </a:solidFill>
              </a:rPr>
              <a:t>va transformer l’amidon en sucres non fermentescibles c’est le sucre qui ne sera pas transformé par les levures mais qui va rester dans la bière et qui va donner du corps et de la rondeur</a:t>
            </a:r>
          </a:p>
          <a:p>
            <a:r>
              <a:rPr lang="fr-FR" b="1" dirty="0">
                <a:solidFill>
                  <a:schemeClr val="accent4">
                    <a:lumMod val="75000"/>
                  </a:schemeClr>
                </a:solidFill>
              </a:rPr>
              <a:t>Pour faire une bière équilibrée on a besoin de ces 2 types de sucres donc les paliers de </a:t>
            </a:r>
            <a:r>
              <a:rPr lang="fr-FR" b="1" dirty="0" err="1">
                <a:solidFill>
                  <a:schemeClr val="accent4">
                    <a:lumMod val="75000"/>
                  </a:schemeClr>
                </a:solidFill>
              </a:rPr>
              <a:t>t</a:t>
            </a:r>
            <a:r>
              <a:rPr lang="fr-FR" b="1" dirty="0">
                <a:solidFill>
                  <a:schemeClr val="accent4">
                    <a:lumMod val="75000"/>
                  </a:schemeClr>
                </a:solidFill>
              </a:rPr>
              <a:t>° de brassage sont importants.</a:t>
            </a:r>
          </a:p>
          <a:p>
            <a:pPr marL="0" indent="0">
              <a:buNone/>
            </a:pPr>
            <a:endParaRPr lang="fr-FR" b="1" dirty="0">
              <a:solidFill>
                <a:schemeClr val="accent4">
                  <a:lumMod val="75000"/>
                </a:schemeClr>
              </a:solidFill>
            </a:endParaRPr>
          </a:p>
          <a:p>
            <a:r>
              <a:rPr lang="fr-FR" b="1" dirty="0">
                <a:solidFill>
                  <a:schemeClr val="accent4">
                    <a:lumMod val="75000"/>
                  </a:schemeClr>
                </a:solidFill>
              </a:rPr>
              <a:t>Malt très torréfié = </a:t>
            </a:r>
            <a:r>
              <a:rPr lang="fr-FR" b="1" dirty="0">
                <a:solidFill>
                  <a:schemeClr val="bg1">
                    <a:lumMod val="95000"/>
                  </a:schemeClr>
                </a:solidFill>
              </a:rPr>
              <a:t>peu d’enzymes</a:t>
            </a:r>
            <a:endParaRPr lang="fr-FR" dirty="0">
              <a:solidFill>
                <a:schemeClr val="bg1">
                  <a:lumMod val="95000"/>
                </a:schemeClr>
              </a:solidFill>
            </a:endParaRPr>
          </a:p>
          <a:p>
            <a:pPr>
              <a:buClr>
                <a:schemeClr val="accent4">
                  <a:lumMod val="75000"/>
                </a:schemeClr>
              </a:buClr>
            </a:pPr>
            <a:endParaRPr lang="fr-FR" dirty="0">
              <a:solidFill>
                <a:schemeClr val="bg1">
                  <a:lumMod val="95000"/>
                </a:schemeClr>
              </a:solidFill>
            </a:endParaRPr>
          </a:p>
          <a:p>
            <a:endParaRPr lang="fr-FR" dirty="0"/>
          </a:p>
        </p:txBody>
      </p:sp>
      <p:sp>
        <p:nvSpPr>
          <p:cNvPr id="4" name="Titre 1">
            <a:extLst>
              <a:ext uri="{FF2B5EF4-FFF2-40B4-BE49-F238E27FC236}">
                <a16:creationId xmlns:a16="http://schemas.microsoft.com/office/drawing/2014/main" id="{4E018519-0F46-D84E-ADA1-52BB7960A3D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accent4">
                    <a:lumMod val="75000"/>
                  </a:schemeClr>
                </a:solidFill>
              </a:rPr>
              <a:t>Les enzymes</a:t>
            </a:r>
          </a:p>
        </p:txBody>
      </p:sp>
      <p:cxnSp>
        <p:nvCxnSpPr>
          <p:cNvPr id="5" name="Connecteur droit 4">
            <a:extLst>
              <a:ext uri="{FF2B5EF4-FFF2-40B4-BE49-F238E27FC236}">
                <a16:creationId xmlns:a16="http://schemas.microsoft.com/office/drawing/2014/main" id="{7E224035-7C2C-3047-9EAE-F0E9D9C8D96B}"/>
              </a:ext>
            </a:extLst>
          </p:cNvPr>
          <p:cNvCxnSpPr>
            <a:cxnSpLocks/>
          </p:cNvCxnSpPr>
          <p:nvPr/>
        </p:nvCxnSpPr>
        <p:spPr>
          <a:xfrm>
            <a:off x="49428" y="1359243"/>
            <a:ext cx="6042454"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2C2FCF54-5829-A84B-82EF-3795BD14D4B7}"/>
              </a:ext>
            </a:extLst>
          </p:cNvPr>
          <p:cNvCxnSpPr>
            <a:cxnSpLocks/>
          </p:cNvCxnSpPr>
          <p:nvPr/>
        </p:nvCxnSpPr>
        <p:spPr>
          <a:xfrm>
            <a:off x="9770038" y="0"/>
            <a:ext cx="0" cy="685800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540988E9-3911-7E38-6745-88D0375FB1FA}"/>
              </a:ext>
            </a:extLst>
          </p:cNvPr>
          <p:cNvPicPr>
            <a:picLocks noChangeAspect="1"/>
          </p:cNvPicPr>
          <p:nvPr/>
        </p:nvPicPr>
        <p:blipFill rotWithShape="1">
          <a:blip r:embed="rId3"/>
          <a:srcRect l="5482" r="2209"/>
          <a:stretch/>
        </p:blipFill>
        <p:spPr>
          <a:xfrm>
            <a:off x="7680980" y="2640"/>
            <a:ext cx="4461587" cy="6701610"/>
          </a:xfrm>
          <a:prstGeom prst="rect">
            <a:avLst/>
          </a:prstGeom>
        </p:spPr>
      </p:pic>
    </p:spTree>
    <p:extLst>
      <p:ext uri="{BB962C8B-B14F-4D97-AF65-F5344CB8AC3E}">
        <p14:creationId xmlns:p14="http://schemas.microsoft.com/office/powerpoint/2010/main" val="1156425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8D880-6F57-F54E-98F7-FDC55B3AFD0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F9AFA3A-3BC6-1C4A-94C6-25540E5BAD64}"/>
              </a:ext>
            </a:extLst>
          </p:cNvPr>
          <p:cNvSpPr>
            <a:spLocks noGrp="1"/>
          </p:cNvSpPr>
          <p:nvPr>
            <p:ph idx="1"/>
          </p:nvPr>
        </p:nvSpPr>
        <p:spPr>
          <a:xfrm>
            <a:off x="491994" y="1875866"/>
            <a:ext cx="6401173" cy="4351338"/>
          </a:xfrm>
        </p:spPr>
        <p:txBody>
          <a:bodyPr>
            <a:normAutofit fontScale="92500" lnSpcReduction="10000"/>
          </a:bodyPr>
          <a:lstStyle/>
          <a:p>
            <a:r>
              <a:rPr lang="fr-FR" b="1" dirty="0">
                <a:solidFill>
                  <a:schemeClr val="accent4">
                    <a:lumMod val="75000"/>
                  </a:schemeClr>
                </a:solidFill>
              </a:rPr>
              <a:t>En </a:t>
            </a:r>
            <a:r>
              <a:rPr lang="fr-FR" b="1" dirty="0" err="1">
                <a:solidFill>
                  <a:schemeClr val="accent4">
                    <a:lumMod val="75000"/>
                  </a:schemeClr>
                </a:solidFill>
              </a:rPr>
              <a:t>T</a:t>
            </a:r>
            <a:r>
              <a:rPr lang="fr-FR" b="1" dirty="0">
                <a:solidFill>
                  <a:schemeClr val="accent4">
                    <a:lumMod val="75000"/>
                  </a:schemeClr>
                </a:solidFill>
              </a:rPr>
              <a:t>° </a:t>
            </a:r>
            <a:r>
              <a:rPr lang="fr-FR" b="1" dirty="0" err="1">
                <a:solidFill>
                  <a:schemeClr val="accent4">
                    <a:lumMod val="75000"/>
                  </a:schemeClr>
                </a:solidFill>
              </a:rPr>
              <a:t>monopalier</a:t>
            </a:r>
            <a:r>
              <a:rPr lang="fr-FR" b="1" dirty="0">
                <a:solidFill>
                  <a:schemeClr val="accent4">
                    <a:lumMod val="75000"/>
                  </a:schemeClr>
                </a:solidFill>
              </a:rPr>
              <a:t> : </a:t>
            </a:r>
            <a:r>
              <a:rPr lang="fr-FR" b="1" dirty="0">
                <a:solidFill>
                  <a:schemeClr val="bg1">
                    <a:lumMod val="95000"/>
                  </a:schemeClr>
                </a:solidFill>
              </a:rPr>
              <a:t>1 seul palier de </a:t>
            </a:r>
            <a:r>
              <a:rPr lang="fr-FR" b="1" dirty="0" err="1">
                <a:solidFill>
                  <a:schemeClr val="bg1">
                    <a:lumMod val="95000"/>
                  </a:schemeClr>
                </a:solidFill>
              </a:rPr>
              <a:t>T</a:t>
            </a:r>
            <a:r>
              <a:rPr lang="fr-FR" b="1" dirty="0">
                <a:solidFill>
                  <a:schemeClr val="bg1">
                    <a:lumMod val="95000"/>
                  </a:schemeClr>
                </a:solidFill>
              </a:rPr>
              <a:t>° pendant l’empatage autour de 66-67° (</a:t>
            </a:r>
            <a:r>
              <a:rPr lang="fr-FR" b="1" dirty="0" err="1">
                <a:solidFill>
                  <a:schemeClr val="bg1">
                    <a:lumMod val="95000"/>
                  </a:schemeClr>
                </a:solidFill>
              </a:rPr>
              <a:t>T</a:t>
            </a:r>
            <a:r>
              <a:rPr lang="fr-FR" b="1" dirty="0">
                <a:solidFill>
                  <a:schemeClr val="bg1">
                    <a:lumMod val="95000"/>
                  </a:schemeClr>
                </a:solidFill>
              </a:rPr>
              <a:t>° idéale où les 2 enzymes vont travailler de façon similaire) pendant 45 minutes- 1h  </a:t>
            </a:r>
            <a:r>
              <a:rPr lang="fr-FR" dirty="0">
                <a:solidFill>
                  <a:schemeClr val="bg1">
                    <a:lumMod val="95000"/>
                  </a:schemeClr>
                </a:solidFill>
              </a:rPr>
              <a:t>(temps nécessaire pour que les enzymes transforment tout l’amidon en sucres)</a:t>
            </a:r>
          </a:p>
          <a:p>
            <a:r>
              <a:rPr lang="fr-FR" b="1" dirty="0">
                <a:solidFill>
                  <a:schemeClr val="accent4">
                    <a:lumMod val="75000"/>
                  </a:schemeClr>
                </a:solidFill>
              </a:rPr>
              <a:t>Il existe aussi un brassage en </a:t>
            </a:r>
            <a:r>
              <a:rPr lang="fr-FR" b="1" dirty="0" err="1">
                <a:solidFill>
                  <a:schemeClr val="accent4">
                    <a:lumMod val="75000"/>
                  </a:schemeClr>
                </a:solidFill>
              </a:rPr>
              <a:t>multipaliers</a:t>
            </a:r>
            <a:r>
              <a:rPr lang="fr-FR" b="1" dirty="0">
                <a:solidFill>
                  <a:schemeClr val="accent4">
                    <a:lumMod val="75000"/>
                  </a:schemeClr>
                </a:solidFill>
              </a:rPr>
              <a:t> : </a:t>
            </a:r>
            <a:r>
              <a:rPr lang="fr-FR" sz="2600" b="1" dirty="0">
                <a:solidFill>
                  <a:schemeClr val="bg1">
                    <a:lumMod val="95000"/>
                  </a:schemeClr>
                </a:solidFill>
              </a:rPr>
              <a:t>la béta-Amylase a un pic d’activité autour de 61° (</a:t>
            </a:r>
            <a:r>
              <a:rPr lang="fr-FR" sz="2600" dirty="0">
                <a:solidFill>
                  <a:schemeClr val="bg1">
                    <a:lumMod val="95000"/>
                  </a:schemeClr>
                </a:solidFill>
              </a:rPr>
              <a:t>on extrait plus de sucres fermentescibles</a:t>
            </a:r>
            <a:r>
              <a:rPr lang="fr-FR" sz="2600" b="1" dirty="0">
                <a:solidFill>
                  <a:schemeClr val="bg1">
                    <a:lumMod val="95000"/>
                  </a:schemeClr>
                </a:solidFill>
              </a:rPr>
              <a:t>) , l’alpha-amylase a un pic d’activité autour de 70° (</a:t>
            </a:r>
            <a:r>
              <a:rPr lang="fr-FR" sz="2600" dirty="0">
                <a:solidFill>
                  <a:schemeClr val="bg1">
                    <a:lumMod val="95000"/>
                  </a:schemeClr>
                </a:solidFill>
              </a:rPr>
              <a:t>on extrait plus de sucres non fermentescibles</a:t>
            </a:r>
            <a:r>
              <a:rPr lang="fr-FR" sz="2600" b="1" dirty="0">
                <a:solidFill>
                  <a:schemeClr val="bg1">
                    <a:lumMod val="95000"/>
                  </a:schemeClr>
                </a:solidFill>
              </a:rPr>
              <a:t>)  =&gt; on travaille plus sur le corps qu’on veut donner à la bière</a:t>
            </a:r>
          </a:p>
          <a:p>
            <a:endParaRPr lang="fr-FR" b="1" dirty="0">
              <a:solidFill>
                <a:schemeClr val="accent4">
                  <a:lumMod val="75000"/>
                </a:schemeClr>
              </a:solidFill>
            </a:endParaRPr>
          </a:p>
          <a:p>
            <a:endParaRPr lang="fr-FR" b="1" dirty="0">
              <a:solidFill>
                <a:schemeClr val="accent4">
                  <a:lumMod val="75000"/>
                </a:schemeClr>
              </a:solidFill>
            </a:endParaRPr>
          </a:p>
          <a:p>
            <a:pPr>
              <a:buClr>
                <a:schemeClr val="accent4">
                  <a:lumMod val="75000"/>
                </a:schemeClr>
              </a:buClr>
            </a:pPr>
            <a:endParaRPr lang="fr-FR" dirty="0">
              <a:solidFill>
                <a:schemeClr val="bg1">
                  <a:lumMod val="95000"/>
                </a:schemeClr>
              </a:solidFill>
            </a:endParaRPr>
          </a:p>
          <a:p>
            <a:endParaRPr lang="fr-FR" dirty="0"/>
          </a:p>
        </p:txBody>
      </p:sp>
      <p:sp>
        <p:nvSpPr>
          <p:cNvPr id="4" name="Titre 1">
            <a:extLst>
              <a:ext uri="{FF2B5EF4-FFF2-40B4-BE49-F238E27FC236}">
                <a16:creationId xmlns:a16="http://schemas.microsoft.com/office/drawing/2014/main" id="{4E018519-0F46-D84E-ADA1-52BB7960A3D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accent4">
                    <a:lumMod val="75000"/>
                  </a:schemeClr>
                </a:solidFill>
              </a:rPr>
              <a:t>Les paliers de </a:t>
            </a:r>
            <a:r>
              <a:rPr lang="fr-FR" b="1" dirty="0" err="1">
                <a:solidFill>
                  <a:schemeClr val="accent4">
                    <a:lumMod val="75000"/>
                  </a:schemeClr>
                </a:solidFill>
              </a:rPr>
              <a:t>T</a:t>
            </a:r>
            <a:r>
              <a:rPr lang="fr-FR" b="1" dirty="0">
                <a:solidFill>
                  <a:schemeClr val="accent4">
                    <a:lumMod val="75000"/>
                  </a:schemeClr>
                </a:solidFill>
              </a:rPr>
              <a:t>°</a:t>
            </a:r>
          </a:p>
        </p:txBody>
      </p:sp>
      <p:cxnSp>
        <p:nvCxnSpPr>
          <p:cNvPr id="5" name="Connecteur droit 4">
            <a:extLst>
              <a:ext uri="{FF2B5EF4-FFF2-40B4-BE49-F238E27FC236}">
                <a16:creationId xmlns:a16="http://schemas.microsoft.com/office/drawing/2014/main" id="{7E224035-7C2C-3047-9EAE-F0E9D9C8D96B}"/>
              </a:ext>
            </a:extLst>
          </p:cNvPr>
          <p:cNvCxnSpPr>
            <a:cxnSpLocks/>
          </p:cNvCxnSpPr>
          <p:nvPr/>
        </p:nvCxnSpPr>
        <p:spPr>
          <a:xfrm>
            <a:off x="49428" y="1359243"/>
            <a:ext cx="6042454"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2C2FCF54-5829-A84B-82EF-3795BD14D4B7}"/>
              </a:ext>
            </a:extLst>
          </p:cNvPr>
          <p:cNvCxnSpPr>
            <a:cxnSpLocks/>
          </p:cNvCxnSpPr>
          <p:nvPr/>
        </p:nvCxnSpPr>
        <p:spPr>
          <a:xfrm>
            <a:off x="9770038" y="0"/>
            <a:ext cx="0" cy="685800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C56B2B10-50D9-0924-FD8C-1939B812B071}"/>
              </a:ext>
            </a:extLst>
          </p:cNvPr>
          <p:cNvPicPr>
            <a:picLocks noChangeAspect="1"/>
          </p:cNvPicPr>
          <p:nvPr/>
        </p:nvPicPr>
        <p:blipFill rotWithShape="1">
          <a:blip r:embed="rId3"/>
          <a:srcRect l="14606" t="6740" r="7842" b="7692"/>
          <a:stretch/>
        </p:blipFill>
        <p:spPr>
          <a:xfrm>
            <a:off x="7442173" y="105104"/>
            <a:ext cx="4655730" cy="6647791"/>
          </a:xfrm>
          <a:prstGeom prst="rect">
            <a:avLst/>
          </a:prstGeom>
        </p:spPr>
      </p:pic>
    </p:spTree>
    <p:extLst>
      <p:ext uri="{BB962C8B-B14F-4D97-AF65-F5344CB8AC3E}">
        <p14:creationId xmlns:p14="http://schemas.microsoft.com/office/powerpoint/2010/main" val="4242214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8D880-6F57-F54E-98F7-FDC55B3AFD08}"/>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3F9AFA3A-3BC6-1C4A-94C6-25540E5BAD64}"/>
              </a:ext>
            </a:extLst>
          </p:cNvPr>
          <p:cNvSpPr>
            <a:spLocks noGrp="1"/>
          </p:cNvSpPr>
          <p:nvPr>
            <p:ph idx="1"/>
          </p:nvPr>
        </p:nvSpPr>
        <p:spPr>
          <a:xfrm>
            <a:off x="838201" y="1825625"/>
            <a:ext cx="8865900" cy="4351338"/>
          </a:xfrm>
        </p:spPr>
        <p:txBody>
          <a:bodyPr>
            <a:normAutofit/>
          </a:bodyPr>
          <a:lstStyle/>
          <a:p>
            <a:endParaRPr lang="fr-FR" dirty="0">
              <a:solidFill>
                <a:schemeClr val="bg2"/>
              </a:solidFill>
            </a:endParaRPr>
          </a:p>
          <a:p>
            <a:pPr>
              <a:buClr>
                <a:schemeClr val="accent4">
                  <a:lumMod val="75000"/>
                </a:schemeClr>
              </a:buClr>
            </a:pPr>
            <a:endParaRPr lang="fr-FR" dirty="0">
              <a:solidFill>
                <a:schemeClr val="bg1">
                  <a:lumMod val="95000"/>
                </a:schemeClr>
              </a:solidFill>
            </a:endParaRPr>
          </a:p>
          <a:p>
            <a:endParaRPr lang="fr-FR" dirty="0"/>
          </a:p>
        </p:txBody>
      </p:sp>
      <p:sp>
        <p:nvSpPr>
          <p:cNvPr id="4" name="Titre 1">
            <a:extLst>
              <a:ext uri="{FF2B5EF4-FFF2-40B4-BE49-F238E27FC236}">
                <a16:creationId xmlns:a16="http://schemas.microsoft.com/office/drawing/2014/main" id="{4E018519-0F46-D84E-ADA1-52BB7960A3D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accent4">
                    <a:lumMod val="75000"/>
                  </a:schemeClr>
                </a:solidFill>
              </a:rPr>
              <a:t>L’élaboration</a:t>
            </a:r>
          </a:p>
        </p:txBody>
      </p:sp>
      <p:cxnSp>
        <p:nvCxnSpPr>
          <p:cNvPr id="5" name="Connecteur droit 4">
            <a:extLst>
              <a:ext uri="{FF2B5EF4-FFF2-40B4-BE49-F238E27FC236}">
                <a16:creationId xmlns:a16="http://schemas.microsoft.com/office/drawing/2014/main" id="{7E224035-7C2C-3047-9EAE-F0E9D9C8D96B}"/>
              </a:ext>
            </a:extLst>
          </p:cNvPr>
          <p:cNvCxnSpPr>
            <a:cxnSpLocks/>
          </p:cNvCxnSpPr>
          <p:nvPr/>
        </p:nvCxnSpPr>
        <p:spPr>
          <a:xfrm>
            <a:off x="49428" y="1359243"/>
            <a:ext cx="6042454"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2C2FCF54-5829-A84B-82EF-3795BD14D4B7}"/>
              </a:ext>
            </a:extLst>
          </p:cNvPr>
          <p:cNvCxnSpPr>
            <a:cxnSpLocks/>
          </p:cNvCxnSpPr>
          <p:nvPr/>
        </p:nvCxnSpPr>
        <p:spPr>
          <a:xfrm>
            <a:off x="9770038" y="0"/>
            <a:ext cx="0" cy="685800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A7621906-CD8B-3617-9933-6A143D330ED2}"/>
              </a:ext>
            </a:extLst>
          </p:cNvPr>
          <p:cNvPicPr>
            <a:picLocks noChangeAspect="1"/>
          </p:cNvPicPr>
          <p:nvPr/>
        </p:nvPicPr>
        <p:blipFill rotWithShape="1">
          <a:blip r:embed="rId3"/>
          <a:srcRect t="6014" r="13403" b="7686"/>
          <a:stretch/>
        </p:blipFill>
        <p:spPr>
          <a:xfrm>
            <a:off x="4614102" y="174928"/>
            <a:ext cx="5156986" cy="6650924"/>
          </a:xfrm>
          <a:prstGeom prst="rect">
            <a:avLst/>
          </a:prstGeom>
        </p:spPr>
      </p:pic>
      <p:pic>
        <p:nvPicPr>
          <p:cNvPr id="13" name="Image 12">
            <a:extLst>
              <a:ext uri="{FF2B5EF4-FFF2-40B4-BE49-F238E27FC236}">
                <a16:creationId xmlns:a16="http://schemas.microsoft.com/office/drawing/2014/main" id="{8209F779-0757-698E-F973-A3AC920CA511}"/>
              </a:ext>
            </a:extLst>
          </p:cNvPr>
          <p:cNvPicPr>
            <a:picLocks noChangeAspect="1"/>
          </p:cNvPicPr>
          <p:nvPr/>
        </p:nvPicPr>
        <p:blipFill rotWithShape="1">
          <a:blip r:embed="rId4"/>
          <a:srcRect l="10212" b="4227"/>
          <a:stretch/>
        </p:blipFill>
        <p:spPr>
          <a:xfrm>
            <a:off x="412590" y="-157519"/>
            <a:ext cx="5196464" cy="7173038"/>
          </a:xfrm>
          <a:prstGeom prst="rect">
            <a:avLst/>
          </a:prstGeom>
        </p:spPr>
      </p:pic>
    </p:spTree>
    <p:extLst>
      <p:ext uri="{BB962C8B-B14F-4D97-AF65-F5344CB8AC3E}">
        <p14:creationId xmlns:p14="http://schemas.microsoft.com/office/powerpoint/2010/main" val="225169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8D880-6F57-F54E-98F7-FDC55B3AFD0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F9AFA3A-3BC6-1C4A-94C6-25540E5BAD64}"/>
              </a:ext>
            </a:extLst>
          </p:cNvPr>
          <p:cNvSpPr>
            <a:spLocks noGrp="1"/>
          </p:cNvSpPr>
          <p:nvPr>
            <p:ph idx="1"/>
          </p:nvPr>
        </p:nvSpPr>
        <p:spPr>
          <a:xfrm>
            <a:off x="838201" y="1825625"/>
            <a:ext cx="7702300" cy="4351338"/>
          </a:xfrm>
        </p:spPr>
        <p:txBody>
          <a:bodyPr>
            <a:normAutofit/>
          </a:bodyPr>
          <a:lstStyle/>
          <a:p>
            <a:r>
              <a:rPr lang="fr-FR" b="1" dirty="0">
                <a:solidFill>
                  <a:schemeClr val="accent4">
                    <a:lumMod val="75000"/>
                  </a:schemeClr>
                </a:solidFill>
              </a:rPr>
              <a:t>Parfum vert, mentholé, évoquant celui du thé matcha, avec des pointes d’agrumes, d’épices ou de fleurs.</a:t>
            </a:r>
          </a:p>
          <a:p>
            <a:r>
              <a:rPr lang="fr-FR" b="1" dirty="0">
                <a:solidFill>
                  <a:schemeClr val="accent4">
                    <a:lumMod val="75000"/>
                  </a:schemeClr>
                </a:solidFill>
              </a:rPr>
              <a:t>Il existe 2 grands types de houblons : Les amérisants et les aromatiques</a:t>
            </a:r>
          </a:p>
          <a:p>
            <a:pPr marL="0" indent="0">
              <a:buClr>
                <a:schemeClr val="accent4">
                  <a:lumMod val="75000"/>
                </a:schemeClr>
              </a:buClr>
              <a:buNone/>
            </a:pPr>
            <a:endParaRPr lang="fr-FR" dirty="0">
              <a:solidFill>
                <a:schemeClr val="bg1">
                  <a:lumMod val="95000"/>
                </a:schemeClr>
              </a:solidFill>
            </a:endParaRPr>
          </a:p>
          <a:p>
            <a:endParaRPr lang="fr-FR" dirty="0"/>
          </a:p>
        </p:txBody>
      </p:sp>
      <p:sp>
        <p:nvSpPr>
          <p:cNvPr id="4" name="Titre 1">
            <a:extLst>
              <a:ext uri="{FF2B5EF4-FFF2-40B4-BE49-F238E27FC236}">
                <a16:creationId xmlns:a16="http://schemas.microsoft.com/office/drawing/2014/main" id="{4E018519-0F46-D84E-ADA1-52BB7960A3D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accent4">
                    <a:lumMod val="75000"/>
                  </a:schemeClr>
                </a:solidFill>
              </a:rPr>
              <a:t>Les houblons</a:t>
            </a:r>
          </a:p>
        </p:txBody>
      </p:sp>
      <p:cxnSp>
        <p:nvCxnSpPr>
          <p:cNvPr id="5" name="Connecteur droit 4">
            <a:extLst>
              <a:ext uri="{FF2B5EF4-FFF2-40B4-BE49-F238E27FC236}">
                <a16:creationId xmlns:a16="http://schemas.microsoft.com/office/drawing/2014/main" id="{7E224035-7C2C-3047-9EAE-F0E9D9C8D96B}"/>
              </a:ext>
            </a:extLst>
          </p:cNvPr>
          <p:cNvCxnSpPr>
            <a:cxnSpLocks/>
          </p:cNvCxnSpPr>
          <p:nvPr/>
        </p:nvCxnSpPr>
        <p:spPr>
          <a:xfrm>
            <a:off x="49428" y="1359243"/>
            <a:ext cx="6042454"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2C2FCF54-5829-A84B-82EF-3795BD14D4B7}"/>
              </a:ext>
            </a:extLst>
          </p:cNvPr>
          <p:cNvCxnSpPr>
            <a:cxnSpLocks/>
          </p:cNvCxnSpPr>
          <p:nvPr/>
        </p:nvCxnSpPr>
        <p:spPr>
          <a:xfrm>
            <a:off x="9770038" y="0"/>
            <a:ext cx="0" cy="685800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09C6F85C-9AB9-E44F-ED07-5A80CCEA4C89}"/>
              </a:ext>
            </a:extLst>
          </p:cNvPr>
          <p:cNvPicPr>
            <a:picLocks noChangeAspect="1"/>
          </p:cNvPicPr>
          <p:nvPr/>
        </p:nvPicPr>
        <p:blipFill rotWithShape="1">
          <a:blip r:embed="rId3"/>
          <a:srcRect l="12730" t="8134" r="16696" b="5323"/>
          <a:stretch/>
        </p:blipFill>
        <p:spPr>
          <a:xfrm>
            <a:off x="8540502" y="241872"/>
            <a:ext cx="3739890" cy="5935091"/>
          </a:xfrm>
          <a:prstGeom prst="rect">
            <a:avLst/>
          </a:prstGeom>
        </p:spPr>
      </p:pic>
    </p:spTree>
    <p:extLst>
      <p:ext uri="{BB962C8B-B14F-4D97-AF65-F5344CB8AC3E}">
        <p14:creationId xmlns:p14="http://schemas.microsoft.com/office/powerpoint/2010/main" val="1872144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4E018519-0F46-D84E-ADA1-52BB7960A3D6}"/>
              </a:ext>
            </a:extLst>
          </p:cNvPr>
          <p:cNvSpPr txBox="1">
            <a:spLocks/>
          </p:cNvSpPr>
          <p:nvPr/>
        </p:nvSpPr>
        <p:spPr>
          <a:xfrm>
            <a:off x="448235" y="26687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accent4">
                    <a:lumMod val="75000"/>
                  </a:schemeClr>
                </a:solidFill>
              </a:rPr>
              <a:t>Les houblons amérisants</a:t>
            </a:r>
          </a:p>
        </p:txBody>
      </p:sp>
      <p:cxnSp>
        <p:nvCxnSpPr>
          <p:cNvPr id="5" name="Connecteur droit 4">
            <a:extLst>
              <a:ext uri="{FF2B5EF4-FFF2-40B4-BE49-F238E27FC236}">
                <a16:creationId xmlns:a16="http://schemas.microsoft.com/office/drawing/2014/main" id="{7E224035-7C2C-3047-9EAE-F0E9D9C8D96B}"/>
              </a:ext>
            </a:extLst>
          </p:cNvPr>
          <p:cNvCxnSpPr>
            <a:cxnSpLocks/>
          </p:cNvCxnSpPr>
          <p:nvPr/>
        </p:nvCxnSpPr>
        <p:spPr>
          <a:xfrm>
            <a:off x="49428" y="1359243"/>
            <a:ext cx="6042454"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2C2FCF54-5829-A84B-82EF-3795BD14D4B7}"/>
              </a:ext>
            </a:extLst>
          </p:cNvPr>
          <p:cNvCxnSpPr>
            <a:cxnSpLocks/>
          </p:cNvCxnSpPr>
          <p:nvPr/>
        </p:nvCxnSpPr>
        <p:spPr>
          <a:xfrm>
            <a:off x="9770038" y="0"/>
            <a:ext cx="0" cy="685800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29CE8ED8-8273-1444-ADCE-4407000F71B5}"/>
              </a:ext>
            </a:extLst>
          </p:cNvPr>
          <p:cNvPicPr>
            <a:picLocks noChangeAspect="1"/>
          </p:cNvPicPr>
          <p:nvPr/>
        </p:nvPicPr>
        <p:blipFill rotWithShape="1">
          <a:blip r:embed="rId3"/>
          <a:srcRect l="8763" r="8937"/>
          <a:stretch/>
        </p:blipFill>
        <p:spPr>
          <a:xfrm>
            <a:off x="9835977" y="0"/>
            <a:ext cx="3772460" cy="6858000"/>
          </a:xfrm>
          <a:prstGeom prst="rect">
            <a:avLst/>
          </a:prstGeom>
        </p:spPr>
      </p:pic>
      <p:sp>
        <p:nvSpPr>
          <p:cNvPr id="12" name="Espace réservé du contenu 2">
            <a:extLst>
              <a:ext uri="{FF2B5EF4-FFF2-40B4-BE49-F238E27FC236}">
                <a16:creationId xmlns:a16="http://schemas.microsoft.com/office/drawing/2014/main" id="{A11CF578-75C5-09D9-6DB7-FBFF0101ACBA}"/>
              </a:ext>
            </a:extLst>
          </p:cNvPr>
          <p:cNvSpPr>
            <a:spLocks noGrp="1"/>
          </p:cNvSpPr>
          <p:nvPr>
            <p:ph idx="1"/>
          </p:nvPr>
        </p:nvSpPr>
        <p:spPr>
          <a:xfrm>
            <a:off x="838201" y="1825625"/>
            <a:ext cx="8865900" cy="4351338"/>
          </a:xfrm>
        </p:spPr>
        <p:txBody>
          <a:bodyPr>
            <a:normAutofit fontScale="77500" lnSpcReduction="20000"/>
          </a:bodyPr>
          <a:lstStyle/>
          <a:p>
            <a:r>
              <a:rPr lang="fr-FR" b="1" dirty="0">
                <a:solidFill>
                  <a:schemeClr val="accent4">
                    <a:lumMod val="75000"/>
                  </a:schemeClr>
                </a:solidFill>
              </a:rPr>
              <a:t>Ils sont choisis pour leur fort taux en acide alpha (de 9 à 15%) et par conséquent leur potentiel en amertume</a:t>
            </a:r>
          </a:p>
          <a:p>
            <a:r>
              <a:rPr lang="fr-FR" b="1" dirty="0">
                <a:solidFill>
                  <a:schemeClr val="accent4">
                    <a:lumMod val="75000"/>
                  </a:schemeClr>
                </a:solidFill>
              </a:rPr>
              <a:t>On les ajoute dans le moût en ébullition pour leur permettre de libérer le maximum d’acides alpha.</a:t>
            </a:r>
          </a:p>
          <a:p>
            <a:r>
              <a:rPr lang="fr-FR" b="1" dirty="0" err="1">
                <a:solidFill>
                  <a:schemeClr val="accent4">
                    <a:lumMod val="75000"/>
                  </a:schemeClr>
                </a:solidFill>
              </a:rPr>
              <a:t>Northern</a:t>
            </a:r>
            <a:r>
              <a:rPr lang="fr-FR" b="1" dirty="0">
                <a:solidFill>
                  <a:schemeClr val="accent4">
                    <a:lumMod val="75000"/>
                  </a:schemeClr>
                </a:solidFill>
              </a:rPr>
              <a:t> Brewer (anglais) : </a:t>
            </a:r>
            <a:r>
              <a:rPr lang="fr-FR" b="1" dirty="0">
                <a:solidFill>
                  <a:schemeClr val="bg1">
                    <a:lumMod val="95000"/>
                  </a:schemeClr>
                </a:solidFill>
              </a:rPr>
              <a:t>7 à 10 % d’acides alpha , agrumes, herbacé, boisé</a:t>
            </a:r>
          </a:p>
          <a:p>
            <a:r>
              <a:rPr lang="fr-FR" b="1" dirty="0">
                <a:solidFill>
                  <a:schemeClr val="accent4">
                    <a:lumMod val="75000"/>
                  </a:schemeClr>
                </a:solidFill>
              </a:rPr>
              <a:t>Chinook (américain) : </a:t>
            </a:r>
            <a:r>
              <a:rPr lang="fr-FR" b="1" dirty="0">
                <a:solidFill>
                  <a:schemeClr val="bg1">
                    <a:lumMod val="95000"/>
                  </a:schemeClr>
                </a:solidFill>
              </a:rPr>
              <a:t>10 à 14 % d’acides alpha, épic, agrumes, résineux</a:t>
            </a:r>
          </a:p>
          <a:p>
            <a:r>
              <a:rPr lang="fr-FR" b="1" dirty="0">
                <a:solidFill>
                  <a:schemeClr val="accent4">
                    <a:lumMod val="75000"/>
                  </a:schemeClr>
                </a:solidFill>
              </a:rPr>
              <a:t>Galena (américain) : </a:t>
            </a:r>
            <a:r>
              <a:rPr lang="fr-FR" b="1" dirty="0">
                <a:solidFill>
                  <a:schemeClr val="bg1">
                    <a:lumMod val="95000"/>
                  </a:schemeClr>
                </a:solidFill>
              </a:rPr>
              <a:t>11 à 14 % d’acides alpha, fruité (pêche), boisé, herbacé </a:t>
            </a:r>
          </a:p>
          <a:p>
            <a:r>
              <a:rPr lang="fr-FR" b="1" dirty="0">
                <a:solidFill>
                  <a:schemeClr val="accent4">
                    <a:lumMod val="75000"/>
                  </a:schemeClr>
                </a:solidFill>
              </a:rPr>
              <a:t>Colombus (américain) : </a:t>
            </a:r>
            <a:r>
              <a:rPr lang="fr-FR" b="1" dirty="0">
                <a:solidFill>
                  <a:schemeClr val="bg1">
                    <a:lumMod val="95000"/>
                  </a:schemeClr>
                </a:solidFill>
              </a:rPr>
              <a:t>14 à 16 % d’acides alpha, herbacé, résineux, agrumes </a:t>
            </a:r>
          </a:p>
          <a:p>
            <a:r>
              <a:rPr lang="fr-FR" b="1" dirty="0">
                <a:solidFill>
                  <a:schemeClr val="accent4">
                    <a:lumMod val="75000"/>
                  </a:schemeClr>
                </a:solidFill>
              </a:rPr>
              <a:t>Aramis (français) : </a:t>
            </a:r>
            <a:r>
              <a:rPr lang="fr-FR" b="1" dirty="0">
                <a:solidFill>
                  <a:schemeClr val="bg1">
                    <a:lumMod val="95000"/>
                  </a:schemeClr>
                </a:solidFill>
              </a:rPr>
              <a:t>8 à 8,5% d’acides alpha, épicé, herbacé, agrumes</a:t>
            </a:r>
          </a:p>
        </p:txBody>
      </p:sp>
    </p:spTree>
    <p:extLst>
      <p:ext uri="{BB962C8B-B14F-4D97-AF65-F5344CB8AC3E}">
        <p14:creationId xmlns:p14="http://schemas.microsoft.com/office/powerpoint/2010/main" val="2448313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4E018519-0F46-D84E-ADA1-52BB7960A3D6}"/>
              </a:ext>
            </a:extLst>
          </p:cNvPr>
          <p:cNvSpPr txBox="1">
            <a:spLocks/>
          </p:cNvSpPr>
          <p:nvPr/>
        </p:nvSpPr>
        <p:spPr>
          <a:xfrm>
            <a:off x="300319"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accent4">
                    <a:lumMod val="75000"/>
                  </a:schemeClr>
                </a:solidFill>
              </a:rPr>
              <a:t>Les houblons aromatiques</a:t>
            </a:r>
          </a:p>
        </p:txBody>
      </p:sp>
      <p:cxnSp>
        <p:nvCxnSpPr>
          <p:cNvPr id="5" name="Connecteur droit 4">
            <a:extLst>
              <a:ext uri="{FF2B5EF4-FFF2-40B4-BE49-F238E27FC236}">
                <a16:creationId xmlns:a16="http://schemas.microsoft.com/office/drawing/2014/main" id="{7E224035-7C2C-3047-9EAE-F0E9D9C8D96B}"/>
              </a:ext>
            </a:extLst>
          </p:cNvPr>
          <p:cNvCxnSpPr>
            <a:cxnSpLocks/>
          </p:cNvCxnSpPr>
          <p:nvPr/>
        </p:nvCxnSpPr>
        <p:spPr>
          <a:xfrm>
            <a:off x="49428" y="1359243"/>
            <a:ext cx="6042454"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2C2FCF54-5829-A84B-82EF-3795BD14D4B7}"/>
              </a:ext>
            </a:extLst>
          </p:cNvPr>
          <p:cNvCxnSpPr>
            <a:cxnSpLocks/>
          </p:cNvCxnSpPr>
          <p:nvPr/>
        </p:nvCxnSpPr>
        <p:spPr>
          <a:xfrm>
            <a:off x="9770038" y="0"/>
            <a:ext cx="0" cy="685800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29CE8ED8-8273-1444-ADCE-4407000F71B5}"/>
              </a:ext>
            </a:extLst>
          </p:cNvPr>
          <p:cNvPicPr>
            <a:picLocks noChangeAspect="1"/>
          </p:cNvPicPr>
          <p:nvPr/>
        </p:nvPicPr>
        <p:blipFill rotWithShape="1">
          <a:blip r:embed="rId3"/>
          <a:srcRect l="8763" r="8937"/>
          <a:stretch/>
        </p:blipFill>
        <p:spPr>
          <a:xfrm>
            <a:off x="9835977" y="0"/>
            <a:ext cx="3772460" cy="6858000"/>
          </a:xfrm>
          <a:prstGeom prst="rect">
            <a:avLst/>
          </a:prstGeom>
        </p:spPr>
      </p:pic>
      <p:sp>
        <p:nvSpPr>
          <p:cNvPr id="12" name="Espace réservé du contenu 2">
            <a:extLst>
              <a:ext uri="{FF2B5EF4-FFF2-40B4-BE49-F238E27FC236}">
                <a16:creationId xmlns:a16="http://schemas.microsoft.com/office/drawing/2014/main" id="{A11CF578-75C5-09D9-6DB7-FBFF0101ACBA}"/>
              </a:ext>
            </a:extLst>
          </p:cNvPr>
          <p:cNvSpPr>
            <a:spLocks noGrp="1"/>
          </p:cNvSpPr>
          <p:nvPr>
            <p:ph idx="1"/>
          </p:nvPr>
        </p:nvSpPr>
        <p:spPr>
          <a:xfrm>
            <a:off x="838201" y="1825625"/>
            <a:ext cx="8865900" cy="4351338"/>
          </a:xfrm>
        </p:spPr>
        <p:txBody>
          <a:bodyPr>
            <a:normAutofit fontScale="62500" lnSpcReduction="20000"/>
          </a:bodyPr>
          <a:lstStyle/>
          <a:p>
            <a:r>
              <a:rPr lang="fr-FR" b="1" dirty="0">
                <a:solidFill>
                  <a:schemeClr val="accent4">
                    <a:lumMod val="75000"/>
                  </a:schemeClr>
                </a:solidFill>
              </a:rPr>
              <a:t>Ils sont également amers (le houblon l’est, c’est sa nature !) mais ils restent avant tout marqués par des notes aromatiques plus intenses : florales, fruitées, épicées, herbacées, terreuses, boisées, etc… on parle ici de houblons nobles.</a:t>
            </a:r>
          </a:p>
          <a:p>
            <a:r>
              <a:rPr lang="fr-FR" b="1" dirty="0">
                <a:solidFill>
                  <a:schemeClr val="accent4">
                    <a:lumMod val="75000"/>
                  </a:schemeClr>
                </a:solidFill>
              </a:rPr>
              <a:t>Leur teneur en huiles essentielles et la palette de saveurs qui en découle, permettent de parfumer la bière.</a:t>
            </a:r>
          </a:p>
          <a:p>
            <a:r>
              <a:rPr lang="fr-FR" b="1" dirty="0">
                <a:solidFill>
                  <a:schemeClr val="accent4">
                    <a:lumMod val="75000"/>
                  </a:schemeClr>
                </a:solidFill>
              </a:rPr>
              <a:t>Comme les essences sont très volatiles, on les ajoute souvent à la toute fin d’ébullition du moût ou à cru, lors de la fermentation secondaire (dry </a:t>
            </a:r>
            <a:r>
              <a:rPr lang="fr-FR" b="1" dirty="0" err="1">
                <a:solidFill>
                  <a:schemeClr val="accent4">
                    <a:lumMod val="75000"/>
                  </a:schemeClr>
                </a:solidFill>
              </a:rPr>
              <a:t>hopping</a:t>
            </a:r>
            <a:r>
              <a:rPr lang="fr-FR" b="1" dirty="0">
                <a:solidFill>
                  <a:schemeClr val="accent4">
                    <a:lumMod val="75000"/>
                  </a:schemeClr>
                </a:solidFill>
              </a:rPr>
              <a:t>).</a:t>
            </a:r>
          </a:p>
          <a:p>
            <a:r>
              <a:rPr lang="fr-FR" b="1" dirty="0">
                <a:solidFill>
                  <a:schemeClr val="accent4">
                    <a:lumMod val="75000"/>
                  </a:schemeClr>
                </a:solidFill>
              </a:rPr>
              <a:t>Ces variétés détiennent pour la plupart un taux d’acides alpha plus bas que les houblons amérisants (de 3 à 8%).</a:t>
            </a:r>
          </a:p>
          <a:p>
            <a:r>
              <a:rPr lang="fr-FR" b="1" dirty="0" err="1">
                <a:solidFill>
                  <a:schemeClr val="accent4">
                    <a:lumMod val="75000"/>
                  </a:schemeClr>
                </a:solidFill>
              </a:rPr>
              <a:t>east</a:t>
            </a:r>
            <a:r>
              <a:rPr lang="fr-FR" b="1" dirty="0">
                <a:solidFill>
                  <a:schemeClr val="accent4">
                    <a:lumMod val="75000"/>
                  </a:schemeClr>
                </a:solidFill>
              </a:rPr>
              <a:t> </a:t>
            </a:r>
            <a:r>
              <a:rPr lang="fr-FR" b="1" dirty="0" err="1">
                <a:solidFill>
                  <a:schemeClr val="accent4">
                    <a:lumMod val="75000"/>
                  </a:schemeClr>
                </a:solidFill>
              </a:rPr>
              <a:t>kent</a:t>
            </a:r>
            <a:r>
              <a:rPr lang="fr-FR" b="1" dirty="0">
                <a:solidFill>
                  <a:schemeClr val="accent4">
                    <a:lumMod val="75000"/>
                  </a:schemeClr>
                </a:solidFill>
              </a:rPr>
              <a:t> </a:t>
            </a:r>
            <a:r>
              <a:rPr lang="fr-FR" b="1" dirty="0" err="1">
                <a:solidFill>
                  <a:schemeClr val="accent4">
                    <a:lumMod val="75000"/>
                  </a:schemeClr>
                </a:solidFill>
              </a:rPr>
              <a:t>goldings</a:t>
            </a:r>
            <a:r>
              <a:rPr lang="fr-FR" b="1" dirty="0">
                <a:solidFill>
                  <a:schemeClr val="accent4">
                    <a:lumMod val="75000"/>
                  </a:schemeClr>
                </a:solidFill>
              </a:rPr>
              <a:t> (anglais) : </a:t>
            </a:r>
            <a:r>
              <a:rPr lang="fr-FR" b="1" dirty="0">
                <a:solidFill>
                  <a:schemeClr val="bg1">
                    <a:lumMod val="95000"/>
                  </a:schemeClr>
                </a:solidFill>
              </a:rPr>
              <a:t>4 à 6 % d’acides alpha, terreux, agrumes </a:t>
            </a:r>
          </a:p>
          <a:p>
            <a:r>
              <a:rPr lang="fr-FR" b="1" dirty="0" err="1">
                <a:solidFill>
                  <a:schemeClr val="accent4">
                    <a:lumMod val="75000"/>
                  </a:schemeClr>
                </a:solidFill>
              </a:rPr>
              <a:t>Saaz</a:t>
            </a:r>
            <a:r>
              <a:rPr lang="fr-FR" b="1" dirty="0">
                <a:solidFill>
                  <a:schemeClr val="accent4">
                    <a:lumMod val="75000"/>
                  </a:schemeClr>
                </a:solidFill>
              </a:rPr>
              <a:t> (Rep. Tchèque): </a:t>
            </a:r>
            <a:r>
              <a:rPr lang="fr-FR" b="1" dirty="0">
                <a:solidFill>
                  <a:schemeClr val="bg1">
                    <a:lumMod val="95000"/>
                  </a:schemeClr>
                </a:solidFill>
              </a:rPr>
              <a:t>2 à 6 % d’acides alpha, floral, herbacé, fruité</a:t>
            </a:r>
          </a:p>
          <a:p>
            <a:r>
              <a:rPr lang="fr-FR" b="1" dirty="0">
                <a:solidFill>
                  <a:schemeClr val="accent4">
                    <a:lumMod val="75000"/>
                  </a:schemeClr>
                </a:solidFill>
              </a:rPr>
              <a:t>Cascade (américain): </a:t>
            </a:r>
            <a:r>
              <a:rPr lang="fr-FR" b="1" dirty="0">
                <a:solidFill>
                  <a:schemeClr val="bg1">
                    <a:lumMod val="95000"/>
                  </a:schemeClr>
                </a:solidFill>
              </a:rPr>
              <a:t>4 à 7 % d’acides alpha, agrumes, résineux</a:t>
            </a:r>
          </a:p>
          <a:p>
            <a:r>
              <a:rPr lang="fr-FR" b="1" dirty="0">
                <a:solidFill>
                  <a:schemeClr val="accent4">
                    <a:lumMod val="75000"/>
                  </a:schemeClr>
                </a:solidFill>
              </a:rPr>
              <a:t>Mosaic (américain) : </a:t>
            </a:r>
            <a:r>
              <a:rPr lang="fr-FR" b="1" dirty="0">
                <a:solidFill>
                  <a:schemeClr val="bg1">
                    <a:lumMod val="95000"/>
                  </a:schemeClr>
                </a:solidFill>
              </a:rPr>
              <a:t>10 à 13,5 % d’acides alpha, herbacé,  et terreux, fleurs, agrumes, papaye, fruit tropicaux, mangue, tangerine (</a:t>
            </a:r>
            <a:r>
              <a:rPr lang="fr-FR" b="1" dirty="0">
                <a:solidFill>
                  <a:srgbClr val="00B0F0"/>
                </a:solidFill>
              </a:rPr>
              <a:t>IPA)</a:t>
            </a:r>
            <a:endParaRPr lang="fr-FR" b="1" dirty="0">
              <a:solidFill>
                <a:schemeClr val="bg1">
                  <a:lumMod val="95000"/>
                </a:schemeClr>
              </a:solidFill>
            </a:endParaRPr>
          </a:p>
          <a:p>
            <a:r>
              <a:rPr lang="fr-FR" b="1" dirty="0" err="1">
                <a:solidFill>
                  <a:schemeClr val="accent4">
                    <a:lumMod val="75000"/>
                  </a:schemeClr>
                </a:solidFill>
              </a:rPr>
              <a:t>Goldings</a:t>
            </a:r>
            <a:r>
              <a:rPr lang="fr-FR" b="1" dirty="0">
                <a:solidFill>
                  <a:schemeClr val="accent4">
                    <a:lumMod val="75000"/>
                  </a:schemeClr>
                </a:solidFill>
              </a:rPr>
              <a:t> (anglais): </a:t>
            </a:r>
            <a:r>
              <a:rPr lang="fr-FR" b="1" dirty="0">
                <a:solidFill>
                  <a:schemeClr val="bg1">
                    <a:lumMod val="95000"/>
                  </a:schemeClr>
                </a:solidFill>
              </a:rPr>
              <a:t>4 à 6 % d’acides alpha, floral, herbacé, épicé</a:t>
            </a:r>
          </a:p>
          <a:p>
            <a:r>
              <a:rPr lang="fr-FR" b="1" dirty="0" err="1">
                <a:solidFill>
                  <a:schemeClr val="accent4">
                    <a:lumMod val="75000"/>
                  </a:schemeClr>
                </a:solidFill>
              </a:rPr>
              <a:t>Citra</a:t>
            </a:r>
            <a:r>
              <a:rPr lang="fr-FR" b="1" dirty="0">
                <a:solidFill>
                  <a:schemeClr val="accent4">
                    <a:lumMod val="75000"/>
                  </a:schemeClr>
                </a:solidFill>
              </a:rPr>
              <a:t> (américain) : </a:t>
            </a:r>
            <a:r>
              <a:rPr lang="fr-FR" b="1" dirty="0">
                <a:solidFill>
                  <a:schemeClr val="bg1">
                    <a:lumMod val="95000"/>
                  </a:schemeClr>
                </a:solidFill>
              </a:rPr>
              <a:t>10 à 12 % d’acides alpha, fruité (pêche), agrumes</a:t>
            </a:r>
          </a:p>
          <a:p>
            <a:pPr marL="0" indent="0">
              <a:buNone/>
            </a:pPr>
            <a:endParaRPr lang="fr-FR" dirty="0">
              <a:solidFill>
                <a:schemeClr val="bg1">
                  <a:lumMod val="95000"/>
                </a:schemeClr>
              </a:solidFill>
            </a:endParaRPr>
          </a:p>
        </p:txBody>
      </p:sp>
    </p:spTree>
    <p:extLst>
      <p:ext uri="{BB962C8B-B14F-4D97-AF65-F5344CB8AC3E}">
        <p14:creationId xmlns:p14="http://schemas.microsoft.com/office/powerpoint/2010/main" val="3330444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8D880-6F57-F54E-98F7-FDC55B3AFD08}"/>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3F9AFA3A-3BC6-1C4A-94C6-25540E5BAD64}"/>
              </a:ext>
            </a:extLst>
          </p:cNvPr>
          <p:cNvSpPr>
            <a:spLocks noGrp="1"/>
          </p:cNvSpPr>
          <p:nvPr>
            <p:ph idx="1"/>
          </p:nvPr>
        </p:nvSpPr>
        <p:spPr>
          <a:xfrm>
            <a:off x="838201" y="1825625"/>
            <a:ext cx="8865900" cy="4351338"/>
          </a:xfrm>
        </p:spPr>
        <p:txBody>
          <a:bodyPr>
            <a:normAutofit/>
          </a:bodyPr>
          <a:lstStyle/>
          <a:p>
            <a:endParaRPr lang="fr-FR" dirty="0">
              <a:solidFill>
                <a:schemeClr val="bg2"/>
              </a:solidFill>
            </a:endParaRPr>
          </a:p>
          <a:p>
            <a:pPr>
              <a:buClr>
                <a:schemeClr val="accent4">
                  <a:lumMod val="75000"/>
                </a:schemeClr>
              </a:buClr>
            </a:pPr>
            <a:endParaRPr lang="fr-FR" dirty="0">
              <a:solidFill>
                <a:schemeClr val="bg1">
                  <a:lumMod val="95000"/>
                </a:schemeClr>
              </a:solidFill>
            </a:endParaRPr>
          </a:p>
          <a:p>
            <a:endParaRPr lang="fr-FR" dirty="0"/>
          </a:p>
        </p:txBody>
      </p:sp>
      <p:sp>
        <p:nvSpPr>
          <p:cNvPr id="4" name="Titre 1">
            <a:extLst>
              <a:ext uri="{FF2B5EF4-FFF2-40B4-BE49-F238E27FC236}">
                <a16:creationId xmlns:a16="http://schemas.microsoft.com/office/drawing/2014/main" id="{4E018519-0F46-D84E-ADA1-52BB7960A3D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accent4">
                    <a:lumMod val="75000"/>
                  </a:schemeClr>
                </a:solidFill>
              </a:rPr>
              <a:t>L’élaboration</a:t>
            </a:r>
          </a:p>
        </p:txBody>
      </p:sp>
      <p:cxnSp>
        <p:nvCxnSpPr>
          <p:cNvPr id="5" name="Connecteur droit 4">
            <a:extLst>
              <a:ext uri="{FF2B5EF4-FFF2-40B4-BE49-F238E27FC236}">
                <a16:creationId xmlns:a16="http://schemas.microsoft.com/office/drawing/2014/main" id="{7E224035-7C2C-3047-9EAE-F0E9D9C8D96B}"/>
              </a:ext>
            </a:extLst>
          </p:cNvPr>
          <p:cNvCxnSpPr>
            <a:cxnSpLocks/>
          </p:cNvCxnSpPr>
          <p:nvPr/>
        </p:nvCxnSpPr>
        <p:spPr>
          <a:xfrm>
            <a:off x="49428" y="1359243"/>
            <a:ext cx="6042454"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2C2FCF54-5829-A84B-82EF-3795BD14D4B7}"/>
              </a:ext>
            </a:extLst>
          </p:cNvPr>
          <p:cNvCxnSpPr>
            <a:cxnSpLocks/>
          </p:cNvCxnSpPr>
          <p:nvPr/>
        </p:nvCxnSpPr>
        <p:spPr>
          <a:xfrm>
            <a:off x="9770038" y="0"/>
            <a:ext cx="0" cy="685800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A7621906-CD8B-3617-9933-6A143D330ED2}"/>
              </a:ext>
            </a:extLst>
          </p:cNvPr>
          <p:cNvPicPr>
            <a:picLocks noChangeAspect="1"/>
          </p:cNvPicPr>
          <p:nvPr/>
        </p:nvPicPr>
        <p:blipFill rotWithShape="1">
          <a:blip r:embed="rId3"/>
          <a:srcRect t="6014" r="13403" b="7686"/>
          <a:stretch/>
        </p:blipFill>
        <p:spPr>
          <a:xfrm>
            <a:off x="4614102" y="174928"/>
            <a:ext cx="5156986" cy="6650924"/>
          </a:xfrm>
          <a:prstGeom prst="rect">
            <a:avLst/>
          </a:prstGeom>
        </p:spPr>
      </p:pic>
      <p:pic>
        <p:nvPicPr>
          <p:cNvPr id="13" name="Image 12">
            <a:extLst>
              <a:ext uri="{FF2B5EF4-FFF2-40B4-BE49-F238E27FC236}">
                <a16:creationId xmlns:a16="http://schemas.microsoft.com/office/drawing/2014/main" id="{8209F779-0757-698E-F973-A3AC920CA511}"/>
              </a:ext>
            </a:extLst>
          </p:cNvPr>
          <p:cNvPicPr>
            <a:picLocks noChangeAspect="1"/>
          </p:cNvPicPr>
          <p:nvPr/>
        </p:nvPicPr>
        <p:blipFill rotWithShape="1">
          <a:blip r:embed="rId4"/>
          <a:srcRect l="10212" b="4227"/>
          <a:stretch/>
        </p:blipFill>
        <p:spPr>
          <a:xfrm>
            <a:off x="412590" y="-157519"/>
            <a:ext cx="5196464" cy="7173038"/>
          </a:xfrm>
          <a:prstGeom prst="rect">
            <a:avLst/>
          </a:prstGeom>
        </p:spPr>
      </p:pic>
    </p:spTree>
    <p:extLst>
      <p:ext uri="{BB962C8B-B14F-4D97-AF65-F5344CB8AC3E}">
        <p14:creationId xmlns:p14="http://schemas.microsoft.com/office/powerpoint/2010/main" val="1713999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8D880-6F57-F54E-98F7-FDC55B3AFD08}"/>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3F9AFA3A-3BC6-1C4A-94C6-25540E5BAD64}"/>
              </a:ext>
            </a:extLst>
          </p:cNvPr>
          <p:cNvSpPr>
            <a:spLocks noGrp="1"/>
          </p:cNvSpPr>
          <p:nvPr>
            <p:ph idx="1"/>
          </p:nvPr>
        </p:nvSpPr>
        <p:spPr>
          <a:xfrm>
            <a:off x="85843" y="1825625"/>
            <a:ext cx="4338710" cy="4351338"/>
          </a:xfrm>
        </p:spPr>
        <p:txBody>
          <a:bodyPr>
            <a:normAutofit lnSpcReduction="10000"/>
          </a:bodyPr>
          <a:lstStyle/>
          <a:p>
            <a:r>
              <a:rPr lang="fr-FR" b="1" dirty="0">
                <a:solidFill>
                  <a:schemeClr val="accent4">
                    <a:lumMod val="75000"/>
                  </a:schemeClr>
                </a:solidFill>
              </a:rPr>
              <a:t>La Ale</a:t>
            </a:r>
            <a:r>
              <a:rPr lang="fr-FR" dirty="0">
                <a:solidFill>
                  <a:schemeClr val="bg1">
                    <a:lumMod val="95000"/>
                  </a:schemeClr>
                </a:solidFill>
              </a:rPr>
              <a:t> : </a:t>
            </a:r>
            <a:r>
              <a:rPr lang="fr-FR" dirty="0">
                <a:solidFill>
                  <a:schemeClr val="bg2"/>
                </a:solidFill>
              </a:rPr>
              <a:t>bière de fermentation haute</a:t>
            </a:r>
          </a:p>
          <a:p>
            <a:pPr lvl="1"/>
            <a:r>
              <a:rPr lang="fr-FR" dirty="0">
                <a:solidFill>
                  <a:schemeClr val="bg2"/>
                </a:solidFill>
              </a:rPr>
              <a:t>Pale Ale</a:t>
            </a:r>
          </a:p>
          <a:p>
            <a:pPr lvl="1"/>
            <a:r>
              <a:rPr lang="fr-FR" dirty="0" err="1">
                <a:solidFill>
                  <a:schemeClr val="bg2"/>
                </a:solidFill>
              </a:rPr>
              <a:t>Indian</a:t>
            </a:r>
            <a:r>
              <a:rPr lang="fr-FR" dirty="0">
                <a:solidFill>
                  <a:schemeClr val="bg2"/>
                </a:solidFill>
              </a:rPr>
              <a:t> Pale Ale (IPA)</a:t>
            </a:r>
          </a:p>
          <a:p>
            <a:pPr lvl="1"/>
            <a:r>
              <a:rPr lang="fr-FR" dirty="0">
                <a:solidFill>
                  <a:schemeClr val="bg2"/>
                </a:solidFill>
              </a:rPr>
              <a:t>Bières de froment</a:t>
            </a:r>
          </a:p>
          <a:p>
            <a:pPr lvl="1"/>
            <a:r>
              <a:rPr lang="fr-FR" dirty="0">
                <a:solidFill>
                  <a:schemeClr val="bg2"/>
                </a:solidFill>
              </a:rPr>
              <a:t>Bières rousses</a:t>
            </a:r>
          </a:p>
          <a:p>
            <a:pPr lvl="1"/>
            <a:r>
              <a:rPr lang="fr-FR" dirty="0">
                <a:solidFill>
                  <a:schemeClr val="bg2"/>
                </a:solidFill>
              </a:rPr>
              <a:t>Triple</a:t>
            </a:r>
          </a:p>
          <a:p>
            <a:pPr lvl="1"/>
            <a:r>
              <a:rPr lang="fr-FR" dirty="0">
                <a:solidFill>
                  <a:schemeClr val="bg2"/>
                </a:solidFill>
              </a:rPr>
              <a:t>Bières brunes</a:t>
            </a:r>
          </a:p>
          <a:p>
            <a:pPr lvl="1"/>
            <a:r>
              <a:rPr lang="fr-FR" dirty="0" err="1">
                <a:solidFill>
                  <a:schemeClr val="bg2"/>
                </a:solidFill>
              </a:rPr>
              <a:t>Barley</a:t>
            </a:r>
            <a:r>
              <a:rPr lang="fr-FR" dirty="0">
                <a:solidFill>
                  <a:schemeClr val="bg2"/>
                </a:solidFill>
              </a:rPr>
              <a:t> </a:t>
            </a:r>
            <a:r>
              <a:rPr lang="fr-FR" dirty="0" err="1">
                <a:solidFill>
                  <a:schemeClr val="bg2"/>
                </a:solidFill>
              </a:rPr>
              <a:t>wine</a:t>
            </a:r>
            <a:endParaRPr lang="fr-FR" dirty="0">
              <a:solidFill>
                <a:schemeClr val="bg2"/>
              </a:solidFill>
            </a:endParaRPr>
          </a:p>
          <a:p>
            <a:pPr lvl="1"/>
            <a:r>
              <a:rPr lang="fr-FR" dirty="0">
                <a:solidFill>
                  <a:schemeClr val="bg2"/>
                </a:solidFill>
              </a:rPr>
              <a:t>Porter</a:t>
            </a:r>
          </a:p>
          <a:p>
            <a:pPr lvl="1"/>
            <a:r>
              <a:rPr lang="fr-FR" dirty="0">
                <a:solidFill>
                  <a:schemeClr val="bg2"/>
                </a:solidFill>
              </a:rPr>
              <a:t>Stout</a:t>
            </a:r>
          </a:p>
          <a:p>
            <a:pPr marL="0" indent="0">
              <a:buClr>
                <a:schemeClr val="accent4">
                  <a:lumMod val="75000"/>
                </a:schemeClr>
              </a:buClr>
              <a:buNone/>
            </a:pPr>
            <a:endParaRPr lang="fr-FR" dirty="0">
              <a:solidFill>
                <a:schemeClr val="bg1">
                  <a:lumMod val="95000"/>
                </a:schemeClr>
              </a:solidFill>
            </a:endParaRPr>
          </a:p>
          <a:p>
            <a:endParaRPr lang="fr-FR" dirty="0"/>
          </a:p>
        </p:txBody>
      </p:sp>
      <p:sp>
        <p:nvSpPr>
          <p:cNvPr id="4" name="Titre 1">
            <a:extLst>
              <a:ext uri="{FF2B5EF4-FFF2-40B4-BE49-F238E27FC236}">
                <a16:creationId xmlns:a16="http://schemas.microsoft.com/office/drawing/2014/main" id="{4E018519-0F46-D84E-ADA1-52BB7960A3D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accent4">
                    <a:lumMod val="75000"/>
                  </a:schemeClr>
                </a:solidFill>
              </a:rPr>
              <a:t>Les différents types de bière</a:t>
            </a:r>
          </a:p>
        </p:txBody>
      </p:sp>
      <p:cxnSp>
        <p:nvCxnSpPr>
          <p:cNvPr id="5" name="Connecteur droit 4">
            <a:extLst>
              <a:ext uri="{FF2B5EF4-FFF2-40B4-BE49-F238E27FC236}">
                <a16:creationId xmlns:a16="http://schemas.microsoft.com/office/drawing/2014/main" id="{7E224035-7C2C-3047-9EAE-F0E9D9C8D96B}"/>
              </a:ext>
            </a:extLst>
          </p:cNvPr>
          <p:cNvCxnSpPr>
            <a:cxnSpLocks/>
          </p:cNvCxnSpPr>
          <p:nvPr/>
        </p:nvCxnSpPr>
        <p:spPr>
          <a:xfrm>
            <a:off x="49428" y="1359243"/>
            <a:ext cx="6042454"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7" name="Espace réservé du contenu 2">
            <a:extLst>
              <a:ext uri="{FF2B5EF4-FFF2-40B4-BE49-F238E27FC236}">
                <a16:creationId xmlns:a16="http://schemas.microsoft.com/office/drawing/2014/main" id="{3035BD36-4DE4-2014-8394-893036483A63}"/>
              </a:ext>
            </a:extLst>
          </p:cNvPr>
          <p:cNvSpPr txBox="1">
            <a:spLocks/>
          </p:cNvSpPr>
          <p:nvPr/>
        </p:nvSpPr>
        <p:spPr>
          <a:xfrm>
            <a:off x="3443367" y="1795141"/>
            <a:ext cx="433871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solidFill>
                  <a:schemeClr val="accent4">
                    <a:lumMod val="75000"/>
                  </a:schemeClr>
                </a:solidFill>
              </a:rPr>
              <a:t>La </a:t>
            </a:r>
            <a:r>
              <a:rPr lang="fr-FR" b="1" dirty="0" err="1">
                <a:solidFill>
                  <a:schemeClr val="accent4">
                    <a:lumMod val="75000"/>
                  </a:schemeClr>
                </a:solidFill>
              </a:rPr>
              <a:t>Lager</a:t>
            </a:r>
            <a:r>
              <a:rPr lang="fr-FR" dirty="0">
                <a:solidFill>
                  <a:schemeClr val="bg2"/>
                </a:solidFill>
              </a:rPr>
              <a:t> : bière de fermentation basse</a:t>
            </a:r>
          </a:p>
          <a:p>
            <a:pPr lvl="1"/>
            <a:r>
              <a:rPr lang="fr-FR" dirty="0">
                <a:solidFill>
                  <a:schemeClr val="bg2"/>
                </a:solidFill>
              </a:rPr>
              <a:t>Pale </a:t>
            </a:r>
            <a:r>
              <a:rPr lang="fr-FR" dirty="0" err="1">
                <a:solidFill>
                  <a:schemeClr val="bg2"/>
                </a:solidFill>
              </a:rPr>
              <a:t>lager</a:t>
            </a:r>
            <a:endParaRPr lang="fr-FR" dirty="0">
              <a:solidFill>
                <a:schemeClr val="bg2"/>
              </a:solidFill>
            </a:endParaRPr>
          </a:p>
          <a:p>
            <a:pPr lvl="1"/>
            <a:r>
              <a:rPr lang="fr-FR" dirty="0" err="1">
                <a:solidFill>
                  <a:schemeClr val="bg2"/>
                </a:solidFill>
              </a:rPr>
              <a:t>Pilsner</a:t>
            </a:r>
            <a:r>
              <a:rPr lang="fr-FR" dirty="0">
                <a:solidFill>
                  <a:schemeClr val="bg2"/>
                </a:solidFill>
              </a:rPr>
              <a:t> (ou </a:t>
            </a:r>
            <a:r>
              <a:rPr lang="fr-FR" dirty="0" err="1">
                <a:solidFill>
                  <a:schemeClr val="bg2"/>
                </a:solidFill>
              </a:rPr>
              <a:t>pils</a:t>
            </a:r>
            <a:r>
              <a:rPr lang="fr-FR" dirty="0">
                <a:solidFill>
                  <a:schemeClr val="bg2"/>
                </a:solidFill>
              </a:rPr>
              <a:t>)</a:t>
            </a:r>
          </a:p>
          <a:p>
            <a:pPr lvl="1"/>
            <a:r>
              <a:rPr lang="fr-FR" dirty="0">
                <a:solidFill>
                  <a:schemeClr val="bg2"/>
                </a:solidFill>
              </a:rPr>
              <a:t>Dortmund et </a:t>
            </a:r>
            <a:r>
              <a:rPr lang="fr-FR" dirty="0" err="1">
                <a:solidFill>
                  <a:schemeClr val="bg2"/>
                </a:solidFill>
              </a:rPr>
              <a:t>Helles</a:t>
            </a:r>
            <a:endParaRPr lang="fr-FR" dirty="0">
              <a:solidFill>
                <a:schemeClr val="bg2"/>
              </a:solidFill>
            </a:endParaRPr>
          </a:p>
          <a:p>
            <a:pPr lvl="1"/>
            <a:r>
              <a:rPr lang="fr-FR" dirty="0" err="1">
                <a:solidFill>
                  <a:schemeClr val="bg2"/>
                </a:solidFill>
              </a:rPr>
              <a:t>Budweiser</a:t>
            </a:r>
            <a:endParaRPr lang="fr-FR" dirty="0">
              <a:solidFill>
                <a:schemeClr val="bg2"/>
              </a:solidFill>
            </a:endParaRPr>
          </a:p>
          <a:p>
            <a:pPr lvl="1"/>
            <a:r>
              <a:rPr lang="fr-FR" dirty="0">
                <a:solidFill>
                  <a:schemeClr val="bg2"/>
                </a:solidFill>
              </a:rPr>
              <a:t>Bock</a:t>
            </a:r>
          </a:p>
          <a:p>
            <a:pPr lvl="1"/>
            <a:r>
              <a:rPr lang="fr-FR" dirty="0" err="1">
                <a:solidFill>
                  <a:schemeClr val="bg2"/>
                </a:solidFill>
              </a:rPr>
              <a:t>Dunkel</a:t>
            </a:r>
            <a:endParaRPr lang="fr-FR" dirty="0">
              <a:solidFill>
                <a:schemeClr val="bg2"/>
              </a:solidFill>
            </a:endParaRPr>
          </a:p>
          <a:p>
            <a:pPr lvl="1"/>
            <a:r>
              <a:rPr lang="fr-FR" dirty="0" err="1">
                <a:solidFill>
                  <a:schemeClr val="bg2"/>
                </a:solidFill>
              </a:rPr>
              <a:t>Oktoberfestbier</a:t>
            </a:r>
            <a:endParaRPr lang="fr-FR" dirty="0">
              <a:solidFill>
                <a:schemeClr val="bg2"/>
              </a:solidFill>
            </a:endParaRPr>
          </a:p>
          <a:p>
            <a:pPr lvl="1"/>
            <a:r>
              <a:rPr lang="fr-FR" dirty="0" err="1">
                <a:solidFill>
                  <a:schemeClr val="bg2"/>
                </a:solidFill>
              </a:rPr>
              <a:t>Schwarzbier</a:t>
            </a:r>
            <a:r>
              <a:rPr lang="fr-FR" dirty="0">
                <a:solidFill>
                  <a:schemeClr val="bg2"/>
                </a:solidFill>
              </a:rPr>
              <a:t> (</a:t>
            </a:r>
            <a:r>
              <a:rPr lang="fr-FR" dirty="0" err="1">
                <a:solidFill>
                  <a:schemeClr val="bg2"/>
                </a:solidFill>
              </a:rPr>
              <a:t>lager</a:t>
            </a:r>
            <a:r>
              <a:rPr lang="fr-FR" dirty="0">
                <a:solidFill>
                  <a:schemeClr val="bg2"/>
                </a:solidFill>
              </a:rPr>
              <a:t> noire)</a:t>
            </a:r>
          </a:p>
          <a:p>
            <a:pPr>
              <a:buClr>
                <a:schemeClr val="accent4">
                  <a:lumMod val="75000"/>
                </a:schemeClr>
              </a:buClr>
            </a:pPr>
            <a:endParaRPr lang="fr-FR" dirty="0">
              <a:solidFill>
                <a:schemeClr val="bg1">
                  <a:lumMod val="95000"/>
                </a:schemeClr>
              </a:solidFill>
            </a:endParaRPr>
          </a:p>
          <a:p>
            <a:endParaRPr lang="fr-FR" dirty="0"/>
          </a:p>
        </p:txBody>
      </p:sp>
      <p:sp>
        <p:nvSpPr>
          <p:cNvPr id="8" name="Espace réservé du contenu 2">
            <a:extLst>
              <a:ext uri="{FF2B5EF4-FFF2-40B4-BE49-F238E27FC236}">
                <a16:creationId xmlns:a16="http://schemas.microsoft.com/office/drawing/2014/main" id="{BD7AAFBE-8493-0776-1FBF-62D582DEDEBB}"/>
              </a:ext>
            </a:extLst>
          </p:cNvPr>
          <p:cNvSpPr txBox="1">
            <a:spLocks/>
          </p:cNvSpPr>
          <p:nvPr/>
        </p:nvSpPr>
        <p:spPr>
          <a:xfrm>
            <a:off x="7634268" y="1899594"/>
            <a:ext cx="433871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solidFill>
                  <a:schemeClr val="accent4">
                    <a:lumMod val="75000"/>
                  </a:schemeClr>
                </a:solidFill>
              </a:rPr>
              <a:t>Les Lambics</a:t>
            </a:r>
            <a:r>
              <a:rPr lang="fr-FR" dirty="0">
                <a:solidFill>
                  <a:schemeClr val="bg2"/>
                </a:solidFill>
              </a:rPr>
              <a:t> : bière de fermentation spontanée</a:t>
            </a:r>
          </a:p>
          <a:p>
            <a:pPr lvl="1"/>
            <a:r>
              <a:rPr lang="fr-FR" dirty="0">
                <a:solidFill>
                  <a:schemeClr val="bg2"/>
                </a:solidFill>
              </a:rPr>
              <a:t>Lambic (belge) </a:t>
            </a:r>
            <a:r>
              <a:rPr lang="fr-FR" sz="1600" dirty="0" err="1">
                <a:solidFill>
                  <a:schemeClr val="bg2"/>
                </a:solidFill>
              </a:rPr>
              <a:t>viellie</a:t>
            </a:r>
            <a:r>
              <a:rPr lang="fr-FR" sz="1600" dirty="0">
                <a:solidFill>
                  <a:schemeClr val="bg2"/>
                </a:solidFill>
              </a:rPr>
              <a:t> 3 ans en fût de chêne (acide, fruité, peu pétillante et peu mousseuse</a:t>
            </a:r>
          </a:p>
          <a:p>
            <a:pPr lvl="1"/>
            <a:r>
              <a:rPr lang="fr-FR" dirty="0" err="1">
                <a:solidFill>
                  <a:schemeClr val="bg2"/>
                </a:solidFill>
              </a:rPr>
              <a:t>Geuze</a:t>
            </a:r>
            <a:endParaRPr lang="fr-FR" dirty="0">
              <a:solidFill>
                <a:schemeClr val="bg2"/>
              </a:solidFill>
            </a:endParaRPr>
          </a:p>
          <a:p>
            <a:pPr lvl="1"/>
            <a:r>
              <a:rPr lang="fr-FR" dirty="0">
                <a:solidFill>
                  <a:schemeClr val="bg2"/>
                </a:solidFill>
              </a:rPr>
              <a:t>Faro</a:t>
            </a:r>
          </a:p>
          <a:p>
            <a:pPr lvl="1"/>
            <a:r>
              <a:rPr lang="fr-FR" dirty="0" err="1">
                <a:solidFill>
                  <a:schemeClr val="bg2"/>
                </a:solidFill>
              </a:rPr>
              <a:t>Kriek</a:t>
            </a:r>
            <a:r>
              <a:rPr lang="fr-FR" dirty="0">
                <a:solidFill>
                  <a:schemeClr val="bg2"/>
                </a:solidFill>
              </a:rPr>
              <a:t> et Lambics aux fruits </a:t>
            </a:r>
            <a:r>
              <a:rPr lang="fr-FR" sz="1400" dirty="0">
                <a:solidFill>
                  <a:schemeClr val="bg2"/>
                </a:solidFill>
              </a:rPr>
              <a:t>(lambic jeune réalisé avec des fruits  entiers (</a:t>
            </a:r>
            <a:r>
              <a:rPr lang="fr-FR" sz="1400" dirty="0" err="1">
                <a:solidFill>
                  <a:schemeClr val="bg2"/>
                </a:solidFill>
              </a:rPr>
              <a:t>kriek</a:t>
            </a:r>
            <a:r>
              <a:rPr lang="fr-FR" sz="1400" dirty="0">
                <a:solidFill>
                  <a:schemeClr val="bg2"/>
                </a:solidFill>
              </a:rPr>
              <a:t> =cerise en flamand), peu sucré, à ne pas confondre avec les bières industrielles aromatisées aux fruits</a:t>
            </a:r>
          </a:p>
          <a:p>
            <a:pPr>
              <a:buClr>
                <a:schemeClr val="accent4">
                  <a:lumMod val="75000"/>
                </a:schemeClr>
              </a:buClr>
            </a:pPr>
            <a:endParaRPr lang="fr-FR" dirty="0">
              <a:solidFill>
                <a:schemeClr val="bg1">
                  <a:lumMod val="95000"/>
                </a:schemeClr>
              </a:solidFill>
            </a:endParaRPr>
          </a:p>
          <a:p>
            <a:endParaRPr lang="fr-FR" dirty="0"/>
          </a:p>
        </p:txBody>
      </p:sp>
    </p:spTree>
    <p:extLst>
      <p:ext uri="{BB962C8B-B14F-4D97-AF65-F5344CB8AC3E}">
        <p14:creationId xmlns:p14="http://schemas.microsoft.com/office/powerpoint/2010/main" val="2889782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343E08-43A5-4F42-B1A2-7CE2CC705359}"/>
              </a:ext>
            </a:extLst>
          </p:cNvPr>
          <p:cNvSpPr>
            <a:spLocks noGrp="1"/>
          </p:cNvSpPr>
          <p:nvPr>
            <p:ph type="title"/>
          </p:nvPr>
        </p:nvSpPr>
        <p:spPr/>
        <p:txBody>
          <a:bodyPr/>
          <a:lstStyle/>
          <a:p>
            <a:r>
              <a:rPr lang="fr-FR" b="1" dirty="0">
                <a:solidFill>
                  <a:schemeClr val="accent4">
                    <a:lumMod val="75000"/>
                  </a:schemeClr>
                </a:solidFill>
              </a:rPr>
              <a:t>La bière dans l’histoire</a:t>
            </a:r>
          </a:p>
        </p:txBody>
      </p:sp>
      <p:cxnSp>
        <p:nvCxnSpPr>
          <p:cNvPr id="4" name="Connecteur droit 3">
            <a:extLst>
              <a:ext uri="{FF2B5EF4-FFF2-40B4-BE49-F238E27FC236}">
                <a16:creationId xmlns:a16="http://schemas.microsoft.com/office/drawing/2014/main" id="{0924959A-BA0F-F74B-B039-40329BD4FA5C}"/>
              </a:ext>
            </a:extLst>
          </p:cNvPr>
          <p:cNvCxnSpPr>
            <a:cxnSpLocks/>
          </p:cNvCxnSpPr>
          <p:nvPr/>
        </p:nvCxnSpPr>
        <p:spPr>
          <a:xfrm>
            <a:off x="9770038" y="0"/>
            <a:ext cx="0" cy="685800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60DC72A3-A561-6B4A-A3FC-BCB3AC9FE241}"/>
              </a:ext>
            </a:extLst>
          </p:cNvPr>
          <p:cNvCxnSpPr>
            <a:cxnSpLocks/>
          </p:cNvCxnSpPr>
          <p:nvPr/>
        </p:nvCxnSpPr>
        <p:spPr>
          <a:xfrm>
            <a:off x="49428" y="1359243"/>
            <a:ext cx="6042454"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Espace réservé du contenu 20">
            <a:hlinkClick r:id="rId3"/>
            <a:extLst>
              <a:ext uri="{FF2B5EF4-FFF2-40B4-BE49-F238E27FC236}">
                <a16:creationId xmlns:a16="http://schemas.microsoft.com/office/drawing/2014/main" id="{9662AC3F-0669-6947-E492-51AB82AEDD73}"/>
              </a:ext>
            </a:extLst>
          </p:cNvPr>
          <p:cNvPicPr>
            <a:picLocks noGrp="1" noChangeAspect="1"/>
          </p:cNvPicPr>
          <p:nvPr>
            <p:ph idx="1"/>
          </p:nvPr>
        </p:nvPicPr>
        <p:blipFill rotWithShape="1">
          <a:blip r:embed="rId4"/>
          <a:srcRect b="3833"/>
          <a:stretch/>
        </p:blipFill>
        <p:spPr>
          <a:xfrm>
            <a:off x="10244065" y="0"/>
            <a:ext cx="1353511" cy="6659986"/>
          </a:xfrm>
        </p:spPr>
      </p:pic>
      <p:sp>
        <p:nvSpPr>
          <p:cNvPr id="23" name="Espace réservé du contenu 2">
            <a:extLst>
              <a:ext uri="{FF2B5EF4-FFF2-40B4-BE49-F238E27FC236}">
                <a16:creationId xmlns:a16="http://schemas.microsoft.com/office/drawing/2014/main" id="{500B4242-C3A2-C18E-33A3-092C66930B71}"/>
              </a:ext>
            </a:extLst>
          </p:cNvPr>
          <p:cNvSpPr txBox="1">
            <a:spLocks/>
          </p:cNvSpPr>
          <p:nvPr/>
        </p:nvSpPr>
        <p:spPr>
          <a:xfrm>
            <a:off x="838200" y="1825625"/>
            <a:ext cx="845779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accent4">
                  <a:lumMod val="75000"/>
                </a:schemeClr>
              </a:buClr>
            </a:pPr>
            <a:r>
              <a:rPr lang="fr-FR" b="1" dirty="0">
                <a:solidFill>
                  <a:schemeClr val="accent4">
                    <a:lumMod val="75000"/>
                  </a:schemeClr>
                </a:solidFill>
              </a:rPr>
              <a:t>8000 av. J.-C </a:t>
            </a:r>
            <a:r>
              <a:rPr lang="fr-FR" dirty="0">
                <a:solidFill>
                  <a:schemeClr val="bg1">
                    <a:lumMod val="95000"/>
                  </a:schemeClr>
                </a:solidFill>
              </a:rPr>
              <a:t>: l’orge et l’épeautre commencent à être cultivées en Mésopotamie.</a:t>
            </a:r>
          </a:p>
          <a:p>
            <a:pPr>
              <a:buClr>
                <a:schemeClr val="accent4">
                  <a:lumMod val="75000"/>
                </a:schemeClr>
              </a:buClr>
            </a:pPr>
            <a:r>
              <a:rPr lang="fr-FR" b="1" dirty="0">
                <a:solidFill>
                  <a:schemeClr val="accent4">
                    <a:lumMod val="75000"/>
                  </a:schemeClr>
                </a:solidFill>
              </a:rPr>
              <a:t>8ème après. J.-C</a:t>
            </a:r>
            <a:r>
              <a:rPr lang="fr-FR" dirty="0">
                <a:solidFill>
                  <a:schemeClr val="bg1">
                    <a:lumMod val="95000"/>
                  </a:schemeClr>
                </a:solidFill>
              </a:rPr>
              <a:t> </a:t>
            </a:r>
            <a:r>
              <a:rPr lang="fr-FR" b="1" dirty="0">
                <a:solidFill>
                  <a:schemeClr val="accent4">
                    <a:lumMod val="75000"/>
                  </a:schemeClr>
                </a:solidFill>
              </a:rPr>
              <a:t>Les rois et les moines </a:t>
            </a:r>
            <a:r>
              <a:rPr lang="fr-FR" dirty="0">
                <a:solidFill>
                  <a:schemeClr val="bg1">
                    <a:lumMod val="95000"/>
                  </a:schemeClr>
                </a:solidFill>
              </a:rPr>
              <a:t>: la légende raconte que le roi Dagobert créa le premier monastère pour fabriquer la cervoise. </a:t>
            </a:r>
          </a:p>
          <a:p>
            <a:pPr>
              <a:buClr>
                <a:schemeClr val="accent4">
                  <a:lumMod val="75000"/>
                </a:schemeClr>
              </a:buClr>
            </a:pPr>
            <a:r>
              <a:rPr lang="fr-FR" b="1" dirty="0">
                <a:solidFill>
                  <a:schemeClr val="accent4">
                    <a:lumMod val="75000"/>
                  </a:schemeClr>
                </a:solidFill>
              </a:rPr>
              <a:t>XIXe siècle - Louis Pasteur</a:t>
            </a:r>
            <a:r>
              <a:rPr lang="fr-FR" dirty="0">
                <a:solidFill>
                  <a:schemeClr val="bg1">
                    <a:lumMod val="95000"/>
                  </a:schemeClr>
                </a:solidFill>
              </a:rPr>
              <a:t> : il entreprend en 1857 des travaux sur la bière et découvre des micro-organismes vivants, les levures sauvages et les bactéries, responsables des altérations du goût. En chauffant la bière, elle devient stable : la pasteurisation est née.</a:t>
            </a:r>
          </a:p>
          <a:p>
            <a:pPr marL="0" indent="0">
              <a:buClr>
                <a:schemeClr val="accent4">
                  <a:lumMod val="75000"/>
                </a:schemeClr>
              </a:buClr>
              <a:buFont typeface="Arial" panose="020B0604020202020204" pitchFamily="34" charset="0"/>
              <a:buNone/>
            </a:pPr>
            <a:endParaRPr lang="fr-FR" dirty="0">
              <a:solidFill>
                <a:schemeClr val="bg1">
                  <a:lumMod val="95000"/>
                </a:schemeClr>
              </a:solidFill>
            </a:endParaRPr>
          </a:p>
          <a:p>
            <a:endParaRPr lang="fr-FR" dirty="0"/>
          </a:p>
        </p:txBody>
      </p:sp>
    </p:spTree>
    <p:extLst>
      <p:ext uri="{BB962C8B-B14F-4D97-AF65-F5344CB8AC3E}">
        <p14:creationId xmlns:p14="http://schemas.microsoft.com/office/powerpoint/2010/main" val="148543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F9AFA3A-3BC6-1C4A-94C6-25540E5BAD64}"/>
              </a:ext>
            </a:extLst>
          </p:cNvPr>
          <p:cNvSpPr>
            <a:spLocks noGrp="1"/>
          </p:cNvSpPr>
          <p:nvPr>
            <p:ph idx="1"/>
          </p:nvPr>
        </p:nvSpPr>
        <p:spPr>
          <a:xfrm>
            <a:off x="838200" y="1825625"/>
            <a:ext cx="8931833" cy="2235387"/>
          </a:xfrm>
        </p:spPr>
        <p:txBody>
          <a:bodyPr>
            <a:normAutofit fontScale="77500" lnSpcReduction="20000"/>
          </a:bodyPr>
          <a:lstStyle/>
          <a:p>
            <a:r>
              <a:rPr lang="fr-FR" b="1" dirty="0">
                <a:solidFill>
                  <a:schemeClr val="accent4">
                    <a:lumMod val="75000"/>
                  </a:schemeClr>
                </a:solidFill>
              </a:rPr>
              <a:t>Blanche : </a:t>
            </a:r>
            <a:r>
              <a:rPr lang="fr-FR" b="1" dirty="0" err="1">
                <a:solidFill>
                  <a:schemeClr val="bg2"/>
                </a:solidFill>
              </a:rPr>
              <a:t>Wheat</a:t>
            </a:r>
            <a:r>
              <a:rPr lang="fr-FR" b="1" dirty="0">
                <a:solidFill>
                  <a:schemeClr val="bg2"/>
                </a:solidFill>
              </a:rPr>
              <a:t> Ale</a:t>
            </a:r>
          </a:p>
          <a:p>
            <a:pPr lvl="1"/>
            <a:r>
              <a:rPr lang="fr-FR" dirty="0">
                <a:solidFill>
                  <a:schemeClr val="bg2"/>
                </a:solidFill>
              </a:rPr>
              <a:t>Lieu de brassage : Brasserie l’effet Papillon Mérignac 33</a:t>
            </a:r>
          </a:p>
          <a:p>
            <a:pPr lvl="1"/>
            <a:r>
              <a:rPr lang="fr-FR" dirty="0">
                <a:solidFill>
                  <a:schemeClr val="bg2"/>
                </a:solidFill>
              </a:rPr>
              <a:t>Type de bière : Blanche</a:t>
            </a:r>
          </a:p>
          <a:p>
            <a:pPr lvl="1"/>
            <a:r>
              <a:rPr lang="fr-FR" dirty="0">
                <a:solidFill>
                  <a:schemeClr val="bg2"/>
                </a:solidFill>
              </a:rPr>
              <a:t>Degré d’alcool : 5,1°</a:t>
            </a:r>
          </a:p>
          <a:p>
            <a:pPr lvl="1"/>
            <a:r>
              <a:rPr lang="fr-FR" dirty="0">
                <a:solidFill>
                  <a:schemeClr val="bg2"/>
                </a:solidFill>
              </a:rPr>
              <a:t>Malts : Pilsen, froment. Fermentation haute</a:t>
            </a:r>
          </a:p>
          <a:p>
            <a:pPr lvl="1"/>
            <a:r>
              <a:rPr lang="fr-FR" dirty="0">
                <a:solidFill>
                  <a:schemeClr val="bg2"/>
                </a:solidFill>
              </a:rPr>
              <a:t>Houblon amérisant : </a:t>
            </a:r>
            <a:r>
              <a:rPr lang="fr-FR" dirty="0" err="1">
                <a:solidFill>
                  <a:schemeClr val="bg2"/>
                </a:solidFill>
              </a:rPr>
              <a:t>pekko</a:t>
            </a:r>
            <a:endParaRPr lang="fr-FR" dirty="0">
              <a:solidFill>
                <a:schemeClr val="bg2"/>
              </a:solidFill>
            </a:endParaRPr>
          </a:p>
          <a:p>
            <a:pPr lvl="1"/>
            <a:r>
              <a:rPr lang="fr-FR" dirty="0">
                <a:solidFill>
                  <a:schemeClr val="bg2"/>
                </a:solidFill>
              </a:rPr>
              <a:t>Houblon aromatique : </a:t>
            </a:r>
            <a:r>
              <a:rPr lang="fr-FR" dirty="0" err="1">
                <a:solidFill>
                  <a:schemeClr val="bg2"/>
                </a:solidFill>
              </a:rPr>
              <a:t>mosaïc</a:t>
            </a:r>
            <a:endParaRPr lang="fr-FR" dirty="0">
              <a:solidFill>
                <a:schemeClr val="bg2"/>
              </a:solidFill>
            </a:endParaRPr>
          </a:p>
          <a:p>
            <a:pPr lvl="1"/>
            <a:r>
              <a:rPr lang="fr-FR" dirty="0">
                <a:solidFill>
                  <a:schemeClr val="bg2"/>
                </a:solidFill>
              </a:rPr>
              <a:t>Levure : AY4 </a:t>
            </a:r>
          </a:p>
          <a:p>
            <a:endParaRPr lang="fr-FR" b="1" dirty="0">
              <a:solidFill>
                <a:schemeClr val="accent4">
                  <a:lumMod val="75000"/>
                </a:schemeClr>
              </a:solidFill>
            </a:endParaRPr>
          </a:p>
          <a:p>
            <a:pPr marL="0" indent="0">
              <a:buClr>
                <a:schemeClr val="accent4">
                  <a:lumMod val="75000"/>
                </a:schemeClr>
              </a:buClr>
              <a:buNone/>
            </a:pPr>
            <a:endParaRPr lang="fr-FR" dirty="0">
              <a:solidFill>
                <a:schemeClr val="bg1">
                  <a:lumMod val="95000"/>
                </a:schemeClr>
              </a:solidFill>
            </a:endParaRPr>
          </a:p>
          <a:p>
            <a:endParaRPr lang="fr-FR" dirty="0"/>
          </a:p>
        </p:txBody>
      </p:sp>
      <p:sp>
        <p:nvSpPr>
          <p:cNvPr id="4" name="Titre 1">
            <a:extLst>
              <a:ext uri="{FF2B5EF4-FFF2-40B4-BE49-F238E27FC236}">
                <a16:creationId xmlns:a16="http://schemas.microsoft.com/office/drawing/2014/main" id="{4E018519-0F46-D84E-ADA1-52BB7960A3D6}"/>
              </a:ext>
            </a:extLst>
          </p:cNvPr>
          <p:cNvSpPr txBox="1">
            <a:spLocks/>
          </p:cNvSpPr>
          <p:nvPr/>
        </p:nvSpPr>
        <p:spPr>
          <a:xfrm>
            <a:off x="354108"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accent4">
                    <a:lumMod val="75000"/>
                  </a:schemeClr>
                </a:solidFill>
              </a:rPr>
              <a:t>Dégustation</a:t>
            </a:r>
          </a:p>
        </p:txBody>
      </p:sp>
      <p:cxnSp>
        <p:nvCxnSpPr>
          <p:cNvPr id="5" name="Connecteur droit 4">
            <a:extLst>
              <a:ext uri="{FF2B5EF4-FFF2-40B4-BE49-F238E27FC236}">
                <a16:creationId xmlns:a16="http://schemas.microsoft.com/office/drawing/2014/main" id="{7E224035-7C2C-3047-9EAE-F0E9D9C8D96B}"/>
              </a:ext>
            </a:extLst>
          </p:cNvPr>
          <p:cNvCxnSpPr>
            <a:cxnSpLocks/>
          </p:cNvCxnSpPr>
          <p:nvPr/>
        </p:nvCxnSpPr>
        <p:spPr>
          <a:xfrm>
            <a:off x="49428" y="1359243"/>
            <a:ext cx="6042454"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2C2FCF54-5829-A84B-82EF-3795BD14D4B7}"/>
              </a:ext>
            </a:extLst>
          </p:cNvPr>
          <p:cNvCxnSpPr>
            <a:cxnSpLocks/>
          </p:cNvCxnSpPr>
          <p:nvPr/>
        </p:nvCxnSpPr>
        <p:spPr>
          <a:xfrm>
            <a:off x="9770038" y="0"/>
            <a:ext cx="0" cy="685800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E656ED2D-0C90-04F5-99F0-9900D5BFB445}"/>
              </a:ext>
            </a:extLst>
          </p:cNvPr>
          <p:cNvPicPr>
            <a:picLocks noChangeAspect="1"/>
          </p:cNvPicPr>
          <p:nvPr/>
        </p:nvPicPr>
        <p:blipFill>
          <a:blip r:embed="rId3"/>
          <a:stretch>
            <a:fillRect/>
          </a:stretch>
        </p:blipFill>
        <p:spPr>
          <a:xfrm>
            <a:off x="10558811" y="5276153"/>
            <a:ext cx="1219200" cy="1244600"/>
          </a:xfrm>
          <a:prstGeom prst="rect">
            <a:avLst/>
          </a:prstGeom>
        </p:spPr>
      </p:pic>
      <p:pic>
        <p:nvPicPr>
          <p:cNvPr id="17" name="Image 16">
            <a:extLst>
              <a:ext uri="{FF2B5EF4-FFF2-40B4-BE49-F238E27FC236}">
                <a16:creationId xmlns:a16="http://schemas.microsoft.com/office/drawing/2014/main" id="{5E3F1102-2A17-3C1F-EA06-C9A94D4C7A29}"/>
              </a:ext>
            </a:extLst>
          </p:cNvPr>
          <p:cNvPicPr>
            <a:picLocks noChangeAspect="1"/>
          </p:cNvPicPr>
          <p:nvPr/>
        </p:nvPicPr>
        <p:blipFill>
          <a:blip r:embed="rId4"/>
          <a:stretch>
            <a:fillRect/>
          </a:stretch>
        </p:blipFill>
        <p:spPr>
          <a:xfrm>
            <a:off x="10332669" y="365125"/>
            <a:ext cx="2108200" cy="4762500"/>
          </a:xfrm>
          <a:prstGeom prst="rect">
            <a:avLst/>
          </a:prstGeom>
        </p:spPr>
      </p:pic>
      <p:grpSp>
        <p:nvGrpSpPr>
          <p:cNvPr id="22" name="Groupe 21">
            <a:extLst>
              <a:ext uri="{FF2B5EF4-FFF2-40B4-BE49-F238E27FC236}">
                <a16:creationId xmlns:a16="http://schemas.microsoft.com/office/drawing/2014/main" id="{BEECF621-72BE-EA4E-A5AA-D32FC8C66000}"/>
              </a:ext>
            </a:extLst>
          </p:cNvPr>
          <p:cNvGrpSpPr/>
          <p:nvPr/>
        </p:nvGrpSpPr>
        <p:grpSpPr>
          <a:xfrm>
            <a:off x="856440" y="4204702"/>
            <a:ext cx="8944916" cy="2329937"/>
            <a:chOff x="1219509" y="3962656"/>
            <a:chExt cx="8944916" cy="2329937"/>
          </a:xfrm>
        </p:grpSpPr>
        <p:sp>
          <p:nvSpPr>
            <p:cNvPr id="16" name="Espace réservé du contenu 2">
              <a:extLst>
                <a:ext uri="{FF2B5EF4-FFF2-40B4-BE49-F238E27FC236}">
                  <a16:creationId xmlns:a16="http://schemas.microsoft.com/office/drawing/2014/main" id="{46CA9F1B-B868-4B44-9998-1CE18A1C4B53}"/>
                </a:ext>
              </a:extLst>
            </p:cNvPr>
            <p:cNvSpPr txBox="1">
              <a:spLocks/>
            </p:cNvSpPr>
            <p:nvPr/>
          </p:nvSpPr>
          <p:spPr>
            <a:xfrm>
              <a:off x="1232592" y="3962656"/>
              <a:ext cx="8931833" cy="232993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solidFill>
                    <a:schemeClr val="bg2"/>
                  </a:solidFill>
                </a:rPr>
                <a:t>       : robe jaune pâle, trouble, fine mousse blanche</a:t>
              </a:r>
            </a:p>
            <a:p>
              <a:pPr marL="457200" lvl="1" indent="0">
                <a:buNone/>
              </a:pPr>
              <a:r>
                <a:rPr lang="fr-FR" dirty="0">
                  <a:solidFill>
                    <a:schemeClr val="bg2"/>
                  </a:solidFill>
                </a:rPr>
                <a:t>: arômes de fruits jaunes, agrumes, citron, blé, levure, notes                                 résineuses.  </a:t>
              </a:r>
            </a:p>
            <a:p>
              <a:pPr marL="457200" lvl="1" indent="0">
                <a:buNone/>
              </a:pPr>
              <a:r>
                <a:rPr lang="fr-FR" dirty="0">
                  <a:solidFill>
                    <a:schemeClr val="bg2"/>
                  </a:solidFill>
                </a:rPr>
                <a:t>: fraiche et légèrement acidulée, notes d’agrumes, céréales, fruits jaunes, notes végétales, finalement légèrement épicée fleurie, résineuse</a:t>
              </a:r>
            </a:p>
            <a:p>
              <a:pPr marL="457200" lvl="1" indent="0">
                <a:buNone/>
              </a:pPr>
              <a:endParaRPr lang="fr-FR" dirty="0">
                <a:solidFill>
                  <a:schemeClr val="bg2"/>
                </a:solidFill>
              </a:endParaRPr>
            </a:p>
            <a:p>
              <a:pPr marL="457200" lvl="1" indent="0">
                <a:buNone/>
              </a:pPr>
              <a:r>
                <a:rPr lang="fr-FR" dirty="0">
                  <a:solidFill>
                    <a:schemeClr val="bg2"/>
                  </a:solidFill>
                </a:rPr>
                <a:t>Prix : 4,00€ (33cl)</a:t>
              </a:r>
            </a:p>
            <a:p>
              <a:endParaRPr lang="fr-FR" b="1" dirty="0">
                <a:solidFill>
                  <a:schemeClr val="accent4">
                    <a:lumMod val="75000"/>
                  </a:schemeClr>
                </a:solidFill>
              </a:endParaRPr>
            </a:p>
            <a:p>
              <a:pPr marL="0" indent="0">
                <a:buClr>
                  <a:schemeClr val="accent4">
                    <a:lumMod val="75000"/>
                  </a:schemeClr>
                </a:buClr>
                <a:buFont typeface="Arial" panose="020B0604020202020204" pitchFamily="34" charset="0"/>
                <a:buNone/>
              </a:pPr>
              <a:endParaRPr lang="fr-FR" dirty="0">
                <a:solidFill>
                  <a:schemeClr val="bg1">
                    <a:lumMod val="95000"/>
                  </a:schemeClr>
                </a:solidFill>
              </a:endParaRPr>
            </a:p>
            <a:p>
              <a:endParaRPr lang="fr-FR" dirty="0"/>
            </a:p>
          </p:txBody>
        </p:sp>
        <p:pic>
          <p:nvPicPr>
            <p:cNvPr id="11" name="Image 10">
              <a:extLst>
                <a:ext uri="{FF2B5EF4-FFF2-40B4-BE49-F238E27FC236}">
                  <a16:creationId xmlns:a16="http://schemas.microsoft.com/office/drawing/2014/main" id="{97DA8977-6514-5A4F-A986-4E3D005C47B0}"/>
                </a:ext>
              </a:extLst>
            </p:cNvPr>
            <p:cNvPicPr>
              <a:picLocks noChangeAspect="1"/>
            </p:cNvPicPr>
            <p:nvPr/>
          </p:nvPicPr>
          <p:blipFill>
            <a:blip r:embed="rId5"/>
            <a:stretch>
              <a:fillRect/>
            </a:stretch>
          </p:blipFill>
          <p:spPr>
            <a:xfrm>
              <a:off x="1232592" y="4002997"/>
              <a:ext cx="355600" cy="355600"/>
            </a:xfrm>
            <a:prstGeom prst="rect">
              <a:avLst/>
            </a:prstGeom>
          </p:spPr>
        </p:pic>
        <p:pic>
          <p:nvPicPr>
            <p:cNvPr id="19" name="Image 18">
              <a:extLst>
                <a:ext uri="{FF2B5EF4-FFF2-40B4-BE49-F238E27FC236}">
                  <a16:creationId xmlns:a16="http://schemas.microsoft.com/office/drawing/2014/main" id="{5976801E-DD9E-784E-8378-BD9183F1602C}"/>
                </a:ext>
              </a:extLst>
            </p:cNvPr>
            <p:cNvPicPr>
              <a:picLocks noChangeAspect="1"/>
            </p:cNvPicPr>
            <p:nvPr/>
          </p:nvPicPr>
          <p:blipFill>
            <a:blip r:embed="rId6"/>
            <a:stretch>
              <a:fillRect/>
            </a:stretch>
          </p:blipFill>
          <p:spPr>
            <a:xfrm>
              <a:off x="1232592" y="4450053"/>
              <a:ext cx="355600" cy="355600"/>
            </a:xfrm>
            <a:prstGeom prst="rect">
              <a:avLst/>
            </a:prstGeom>
          </p:spPr>
        </p:pic>
        <p:pic>
          <p:nvPicPr>
            <p:cNvPr id="21" name="Image 20">
              <a:extLst>
                <a:ext uri="{FF2B5EF4-FFF2-40B4-BE49-F238E27FC236}">
                  <a16:creationId xmlns:a16="http://schemas.microsoft.com/office/drawing/2014/main" id="{DDE9FDB2-342E-984A-A851-D8F69582333A}"/>
                </a:ext>
              </a:extLst>
            </p:cNvPr>
            <p:cNvPicPr>
              <a:picLocks noChangeAspect="1"/>
            </p:cNvPicPr>
            <p:nvPr/>
          </p:nvPicPr>
          <p:blipFill>
            <a:blip r:embed="rId7"/>
            <a:stretch>
              <a:fillRect/>
            </a:stretch>
          </p:blipFill>
          <p:spPr>
            <a:xfrm>
              <a:off x="1219509" y="4994274"/>
              <a:ext cx="355600" cy="266700"/>
            </a:xfrm>
            <a:prstGeom prst="rect">
              <a:avLst/>
            </a:prstGeom>
          </p:spPr>
        </p:pic>
      </p:grpSp>
    </p:spTree>
    <p:extLst>
      <p:ext uri="{BB962C8B-B14F-4D97-AF65-F5344CB8AC3E}">
        <p14:creationId xmlns:p14="http://schemas.microsoft.com/office/powerpoint/2010/main" val="63495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8D880-6F57-F54E-98F7-FDC55B3AFD0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F9AFA3A-3BC6-1C4A-94C6-25540E5BAD64}"/>
              </a:ext>
            </a:extLst>
          </p:cNvPr>
          <p:cNvSpPr>
            <a:spLocks noGrp="1"/>
          </p:cNvSpPr>
          <p:nvPr>
            <p:ph idx="1"/>
          </p:nvPr>
        </p:nvSpPr>
        <p:spPr>
          <a:xfrm>
            <a:off x="838200" y="1825625"/>
            <a:ext cx="8931833" cy="2598457"/>
          </a:xfrm>
        </p:spPr>
        <p:txBody>
          <a:bodyPr>
            <a:normAutofit/>
          </a:bodyPr>
          <a:lstStyle/>
          <a:p>
            <a:r>
              <a:rPr lang="fr-FR" b="1" dirty="0">
                <a:solidFill>
                  <a:schemeClr val="accent4">
                    <a:lumMod val="75000"/>
                  </a:schemeClr>
                </a:solidFill>
              </a:rPr>
              <a:t>Blonde : </a:t>
            </a:r>
            <a:r>
              <a:rPr lang="fr-FR" b="1" dirty="0">
                <a:solidFill>
                  <a:schemeClr val="bg2"/>
                </a:solidFill>
              </a:rPr>
              <a:t>Bitter Ale</a:t>
            </a:r>
          </a:p>
          <a:p>
            <a:pPr lvl="1"/>
            <a:r>
              <a:rPr lang="fr-FR" dirty="0">
                <a:solidFill>
                  <a:schemeClr val="bg2"/>
                </a:solidFill>
              </a:rPr>
              <a:t>Lieu de brassage : Brasserie La Rainette Chazelles 16</a:t>
            </a:r>
          </a:p>
          <a:p>
            <a:pPr lvl="1"/>
            <a:r>
              <a:rPr lang="fr-FR" dirty="0">
                <a:solidFill>
                  <a:schemeClr val="bg2"/>
                </a:solidFill>
              </a:rPr>
              <a:t>Type de bière : Pale Ale</a:t>
            </a:r>
          </a:p>
          <a:p>
            <a:pPr lvl="1"/>
            <a:r>
              <a:rPr lang="fr-FR" dirty="0">
                <a:solidFill>
                  <a:schemeClr val="bg2"/>
                </a:solidFill>
              </a:rPr>
              <a:t>Degré d’alcool : 4,9°</a:t>
            </a:r>
          </a:p>
          <a:p>
            <a:pPr lvl="1"/>
            <a:r>
              <a:rPr lang="fr-FR" dirty="0">
                <a:solidFill>
                  <a:schemeClr val="bg2"/>
                </a:solidFill>
              </a:rPr>
              <a:t>Malts :  orge, blé. Fermentation haute</a:t>
            </a:r>
          </a:p>
          <a:p>
            <a:pPr lvl="1"/>
            <a:r>
              <a:rPr lang="fr-FR" dirty="0">
                <a:solidFill>
                  <a:schemeClr val="bg2"/>
                </a:solidFill>
              </a:rPr>
              <a:t>Houblons : </a:t>
            </a:r>
            <a:r>
              <a:rPr lang="fr-FR" dirty="0" err="1">
                <a:solidFill>
                  <a:schemeClr val="bg2"/>
                </a:solidFill>
              </a:rPr>
              <a:t>strisselspalt</a:t>
            </a:r>
            <a:r>
              <a:rPr lang="fr-FR" dirty="0">
                <a:solidFill>
                  <a:schemeClr val="bg2"/>
                </a:solidFill>
              </a:rPr>
              <a:t>, challenger</a:t>
            </a:r>
          </a:p>
          <a:p>
            <a:endParaRPr lang="fr-FR" b="1" dirty="0">
              <a:solidFill>
                <a:schemeClr val="accent4">
                  <a:lumMod val="75000"/>
                </a:schemeClr>
              </a:solidFill>
            </a:endParaRPr>
          </a:p>
          <a:p>
            <a:pPr marL="0" indent="0">
              <a:buClr>
                <a:schemeClr val="accent4">
                  <a:lumMod val="75000"/>
                </a:schemeClr>
              </a:buClr>
              <a:buNone/>
            </a:pPr>
            <a:endParaRPr lang="fr-FR" dirty="0">
              <a:solidFill>
                <a:schemeClr val="bg1">
                  <a:lumMod val="95000"/>
                </a:schemeClr>
              </a:solidFill>
            </a:endParaRPr>
          </a:p>
          <a:p>
            <a:endParaRPr lang="fr-FR" dirty="0"/>
          </a:p>
        </p:txBody>
      </p:sp>
      <p:sp>
        <p:nvSpPr>
          <p:cNvPr id="4" name="Titre 1">
            <a:extLst>
              <a:ext uri="{FF2B5EF4-FFF2-40B4-BE49-F238E27FC236}">
                <a16:creationId xmlns:a16="http://schemas.microsoft.com/office/drawing/2014/main" id="{4E018519-0F46-D84E-ADA1-52BB7960A3D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accent4">
                    <a:lumMod val="75000"/>
                  </a:schemeClr>
                </a:solidFill>
              </a:rPr>
              <a:t>Dégustation</a:t>
            </a:r>
          </a:p>
        </p:txBody>
      </p:sp>
      <p:cxnSp>
        <p:nvCxnSpPr>
          <p:cNvPr id="5" name="Connecteur droit 4">
            <a:extLst>
              <a:ext uri="{FF2B5EF4-FFF2-40B4-BE49-F238E27FC236}">
                <a16:creationId xmlns:a16="http://schemas.microsoft.com/office/drawing/2014/main" id="{7E224035-7C2C-3047-9EAE-F0E9D9C8D96B}"/>
              </a:ext>
            </a:extLst>
          </p:cNvPr>
          <p:cNvCxnSpPr>
            <a:cxnSpLocks/>
          </p:cNvCxnSpPr>
          <p:nvPr/>
        </p:nvCxnSpPr>
        <p:spPr>
          <a:xfrm>
            <a:off x="49428" y="1359243"/>
            <a:ext cx="6042454"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2C2FCF54-5829-A84B-82EF-3795BD14D4B7}"/>
              </a:ext>
            </a:extLst>
          </p:cNvPr>
          <p:cNvCxnSpPr>
            <a:cxnSpLocks/>
          </p:cNvCxnSpPr>
          <p:nvPr/>
        </p:nvCxnSpPr>
        <p:spPr>
          <a:xfrm>
            <a:off x="9770038" y="0"/>
            <a:ext cx="0" cy="685800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69207699-ACC5-0E4D-B469-277264C8628E}"/>
              </a:ext>
            </a:extLst>
          </p:cNvPr>
          <p:cNvSpPr txBox="1"/>
          <p:nvPr/>
        </p:nvSpPr>
        <p:spPr>
          <a:xfrm>
            <a:off x="2651760" y="2129246"/>
            <a:ext cx="184731" cy="369332"/>
          </a:xfrm>
          <a:prstGeom prst="rect">
            <a:avLst/>
          </a:prstGeom>
          <a:noFill/>
        </p:spPr>
        <p:txBody>
          <a:bodyPr wrap="none" rtlCol="0">
            <a:spAutoFit/>
          </a:bodyPr>
          <a:lstStyle/>
          <a:p>
            <a:endParaRPr lang="fr-FR" dirty="0"/>
          </a:p>
        </p:txBody>
      </p:sp>
      <p:pic>
        <p:nvPicPr>
          <p:cNvPr id="9" name="Image 8">
            <a:extLst>
              <a:ext uri="{FF2B5EF4-FFF2-40B4-BE49-F238E27FC236}">
                <a16:creationId xmlns:a16="http://schemas.microsoft.com/office/drawing/2014/main" id="{A6AEEC38-4135-4030-EF75-85EF61AFA393}"/>
              </a:ext>
            </a:extLst>
          </p:cNvPr>
          <p:cNvPicPr>
            <a:picLocks noChangeAspect="1"/>
          </p:cNvPicPr>
          <p:nvPr/>
        </p:nvPicPr>
        <p:blipFill>
          <a:blip r:embed="rId3"/>
          <a:stretch>
            <a:fillRect/>
          </a:stretch>
        </p:blipFill>
        <p:spPr>
          <a:xfrm>
            <a:off x="10360025" y="5817069"/>
            <a:ext cx="1089737" cy="675806"/>
          </a:xfrm>
          <a:prstGeom prst="rect">
            <a:avLst/>
          </a:prstGeom>
        </p:spPr>
      </p:pic>
      <p:grpSp>
        <p:nvGrpSpPr>
          <p:cNvPr id="12" name="Groupe 11">
            <a:extLst>
              <a:ext uri="{FF2B5EF4-FFF2-40B4-BE49-F238E27FC236}">
                <a16:creationId xmlns:a16="http://schemas.microsoft.com/office/drawing/2014/main" id="{F89A0FA1-ED64-A64C-8CDE-38A8EE2D7EBD}"/>
              </a:ext>
            </a:extLst>
          </p:cNvPr>
          <p:cNvGrpSpPr/>
          <p:nvPr/>
        </p:nvGrpSpPr>
        <p:grpSpPr>
          <a:xfrm>
            <a:off x="856440" y="4688794"/>
            <a:ext cx="8944916" cy="2329937"/>
            <a:chOff x="1219509" y="3962656"/>
            <a:chExt cx="8944916" cy="2329937"/>
          </a:xfrm>
        </p:grpSpPr>
        <p:sp>
          <p:nvSpPr>
            <p:cNvPr id="16" name="Espace réservé du contenu 2">
              <a:extLst>
                <a:ext uri="{FF2B5EF4-FFF2-40B4-BE49-F238E27FC236}">
                  <a16:creationId xmlns:a16="http://schemas.microsoft.com/office/drawing/2014/main" id="{3717BF00-B662-214C-AE02-D19CC5A6C61C}"/>
                </a:ext>
              </a:extLst>
            </p:cNvPr>
            <p:cNvSpPr txBox="1">
              <a:spLocks/>
            </p:cNvSpPr>
            <p:nvPr/>
          </p:nvSpPr>
          <p:spPr>
            <a:xfrm>
              <a:off x="1232592" y="3962656"/>
              <a:ext cx="8931833" cy="23299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solidFill>
                    <a:schemeClr val="bg2"/>
                  </a:solidFill>
                </a:rPr>
                <a:t>       : robe jaune pâle, fine mousse blanche</a:t>
              </a:r>
            </a:p>
            <a:p>
              <a:pPr marL="457200" lvl="1" indent="0">
                <a:buNone/>
              </a:pPr>
              <a:r>
                <a:rPr lang="fr-FR" dirty="0">
                  <a:solidFill>
                    <a:schemeClr val="bg2"/>
                  </a:solidFill>
                </a:rPr>
                <a:t>: arômes de fruits jaunes, agrumes, citron, blé </a:t>
              </a:r>
            </a:p>
            <a:p>
              <a:pPr marL="457200" lvl="1" indent="0">
                <a:buNone/>
              </a:pPr>
              <a:r>
                <a:rPr lang="fr-FR" dirty="0">
                  <a:solidFill>
                    <a:schemeClr val="bg2"/>
                  </a:solidFill>
                </a:rPr>
                <a:t>: fraiche, légère et désaltérante</a:t>
              </a:r>
            </a:p>
            <a:p>
              <a:pPr marL="457200" lvl="1" indent="0">
                <a:buNone/>
              </a:pPr>
              <a:endParaRPr lang="fr-FR" dirty="0">
                <a:solidFill>
                  <a:schemeClr val="bg2"/>
                </a:solidFill>
              </a:endParaRPr>
            </a:p>
            <a:p>
              <a:pPr marL="457200" lvl="1" indent="0">
                <a:buNone/>
              </a:pPr>
              <a:r>
                <a:rPr lang="fr-FR" dirty="0">
                  <a:solidFill>
                    <a:schemeClr val="bg2"/>
                  </a:solidFill>
                </a:rPr>
                <a:t>Prix : 7,90€ (75cl)</a:t>
              </a:r>
            </a:p>
            <a:p>
              <a:endParaRPr lang="fr-FR" b="1" dirty="0">
                <a:solidFill>
                  <a:schemeClr val="accent4">
                    <a:lumMod val="75000"/>
                  </a:schemeClr>
                </a:solidFill>
              </a:endParaRPr>
            </a:p>
            <a:p>
              <a:pPr marL="0" indent="0">
                <a:buClr>
                  <a:schemeClr val="accent4">
                    <a:lumMod val="75000"/>
                  </a:schemeClr>
                </a:buClr>
                <a:buFont typeface="Arial" panose="020B0604020202020204" pitchFamily="34" charset="0"/>
                <a:buNone/>
              </a:pPr>
              <a:endParaRPr lang="fr-FR" dirty="0">
                <a:solidFill>
                  <a:schemeClr val="bg1">
                    <a:lumMod val="95000"/>
                  </a:schemeClr>
                </a:solidFill>
              </a:endParaRPr>
            </a:p>
            <a:p>
              <a:endParaRPr lang="fr-FR" dirty="0"/>
            </a:p>
          </p:txBody>
        </p:sp>
        <p:pic>
          <p:nvPicPr>
            <p:cNvPr id="17" name="Image 16">
              <a:extLst>
                <a:ext uri="{FF2B5EF4-FFF2-40B4-BE49-F238E27FC236}">
                  <a16:creationId xmlns:a16="http://schemas.microsoft.com/office/drawing/2014/main" id="{BD02A544-63A8-5D43-8715-B05250DEED31}"/>
                </a:ext>
              </a:extLst>
            </p:cNvPr>
            <p:cNvPicPr>
              <a:picLocks noChangeAspect="1"/>
            </p:cNvPicPr>
            <p:nvPr/>
          </p:nvPicPr>
          <p:blipFill>
            <a:blip r:embed="rId4"/>
            <a:stretch>
              <a:fillRect/>
            </a:stretch>
          </p:blipFill>
          <p:spPr>
            <a:xfrm>
              <a:off x="1232592" y="4002997"/>
              <a:ext cx="355600" cy="355600"/>
            </a:xfrm>
            <a:prstGeom prst="rect">
              <a:avLst/>
            </a:prstGeom>
          </p:spPr>
        </p:pic>
        <p:pic>
          <p:nvPicPr>
            <p:cNvPr id="18" name="Image 17">
              <a:extLst>
                <a:ext uri="{FF2B5EF4-FFF2-40B4-BE49-F238E27FC236}">
                  <a16:creationId xmlns:a16="http://schemas.microsoft.com/office/drawing/2014/main" id="{C2E45AF1-9A85-D349-8835-E2EC44A72536}"/>
                </a:ext>
              </a:extLst>
            </p:cNvPr>
            <p:cNvPicPr>
              <a:picLocks noChangeAspect="1"/>
            </p:cNvPicPr>
            <p:nvPr/>
          </p:nvPicPr>
          <p:blipFill>
            <a:blip r:embed="rId5"/>
            <a:stretch>
              <a:fillRect/>
            </a:stretch>
          </p:blipFill>
          <p:spPr>
            <a:xfrm>
              <a:off x="1232592" y="4450053"/>
              <a:ext cx="355600" cy="355600"/>
            </a:xfrm>
            <a:prstGeom prst="rect">
              <a:avLst/>
            </a:prstGeom>
          </p:spPr>
        </p:pic>
        <p:pic>
          <p:nvPicPr>
            <p:cNvPr id="19" name="Image 18">
              <a:extLst>
                <a:ext uri="{FF2B5EF4-FFF2-40B4-BE49-F238E27FC236}">
                  <a16:creationId xmlns:a16="http://schemas.microsoft.com/office/drawing/2014/main" id="{E0FFB91C-35F8-FF4F-9323-786B4DAEFAE9}"/>
                </a:ext>
              </a:extLst>
            </p:cNvPr>
            <p:cNvPicPr>
              <a:picLocks noChangeAspect="1"/>
            </p:cNvPicPr>
            <p:nvPr/>
          </p:nvPicPr>
          <p:blipFill>
            <a:blip r:embed="rId6"/>
            <a:stretch>
              <a:fillRect/>
            </a:stretch>
          </p:blipFill>
          <p:spPr>
            <a:xfrm>
              <a:off x="1219509" y="4846357"/>
              <a:ext cx="355600" cy="266700"/>
            </a:xfrm>
            <a:prstGeom prst="rect">
              <a:avLst/>
            </a:prstGeom>
          </p:spPr>
        </p:pic>
      </p:grpSp>
      <p:pic>
        <p:nvPicPr>
          <p:cNvPr id="10" name="Image 9">
            <a:extLst>
              <a:ext uri="{FF2B5EF4-FFF2-40B4-BE49-F238E27FC236}">
                <a16:creationId xmlns:a16="http://schemas.microsoft.com/office/drawing/2014/main" id="{7E501E1B-A97C-6345-B444-1CE4D16E5A0D}"/>
              </a:ext>
            </a:extLst>
          </p:cNvPr>
          <p:cNvPicPr>
            <a:picLocks noChangeAspect="1"/>
          </p:cNvPicPr>
          <p:nvPr/>
        </p:nvPicPr>
        <p:blipFill>
          <a:blip r:embed="rId7"/>
          <a:stretch>
            <a:fillRect/>
          </a:stretch>
        </p:blipFill>
        <p:spPr>
          <a:xfrm>
            <a:off x="9387360" y="0"/>
            <a:ext cx="3101135" cy="6389407"/>
          </a:xfrm>
          <a:prstGeom prst="rect">
            <a:avLst/>
          </a:prstGeom>
        </p:spPr>
      </p:pic>
    </p:spTree>
    <p:extLst>
      <p:ext uri="{BB962C8B-B14F-4D97-AF65-F5344CB8AC3E}">
        <p14:creationId xmlns:p14="http://schemas.microsoft.com/office/powerpoint/2010/main" val="103083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8D880-6F57-F54E-98F7-FDC55B3AFD0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F9AFA3A-3BC6-1C4A-94C6-25540E5BAD64}"/>
              </a:ext>
            </a:extLst>
          </p:cNvPr>
          <p:cNvSpPr>
            <a:spLocks noGrp="1"/>
          </p:cNvSpPr>
          <p:nvPr>
            <p:ph idx="1"/>
          </p:nvPr>
        </p:nvSpPr>
        <p:spPr>
          <a:xfrm>
            <a:off x="838201" y="1825625"/>
            <a:ext cx="8865900" cy="2558116"/>
          </a:xfrm>
        </p:spPr>
        <p:txBody>
          <a:bodyPr>
            <a:normAutofit/>
          </a:bodyPr>
          <a:lstStyle/>
          <a:p>
            <a:r>
              <a:rPr lang="fr-FR" b="1" dirty="0">
                <a:solidFill>
                  <a:schemeClr val="accent4">
                    <a:lumMod val="75000"/>
                  </a:schemeClr>
                </a:solidFill>
              </a:rPr>
              <a:t>Ambrée</a:t>
            </a:r>
            <a:r>
              <a:rPr lang="fr-FR" dirty="0">
                <a:solidFill>
                  <a:schemeClr val="accent4">
                    <a:lumMod val="75000"/>
                  </a:schemeClr>
                </a:solidFill>
              </a:rPr>
              <a:t> : </a:t>
            </a:r>
            <a:r>
              <a:rPr lang="fr-FR" dirty="0">
                <a:solidFill>
                  <a:schemeClr val="bg2"/>
                </a:solidFill>
              </a:rPr>
              <a:t>Mont des Cats</a:t>
            </a:r>
          </a:p>
          <a:p>
            <a:pPr lvl="1"/>
            <a:r>
              <a:rPr lang="fr-FR" dirty="0">
                <a:solidFill>
                  <a:schemeClr val="bg2"/>
                </a:solidFill>
              </a:rPr>
              <a:t>Lieu de brassage : trappiste française brassée dans une abbaye</a:t>
            </a:r>
          </a:p>
          <a:p>
            <a:pPr lvl="1"/>
            <a:r>
              <a:rPr lang="fr-FR" dirty="0">
                <a:solidFill>
                  <a:schemeClr val="bg2"/>
                </a:solidFill>
              </a:rPr>
              <a:t>Type de bière : Ambrée, Amber Ale</a:t>
            </a:r>
          </a:p>
          <a:p>
            <a:pPr lvl="1"/>
            <a:r>
              <a:rPr lang="fr-FR" dirty="0">
                <a:solidFill>
                  <a:schemeClr val="bg2"/>
                </a:solidFill>
              </a:rPr>
              <a:t>Degré d’alcool : 7,6°</a:t>
            </a:r>
          </a:p>
          <a:p>
            <a:pPr lvl="1"/>
            <a:r>
              <a:rPr lang="fr-FR" dirty="0">
                <a:solidFill>
                  <a:schemeClr val="bg2"/>
                </a:solidFill>
              </a:rPr>
              <a:t>Malts : orge, froment. Fermentation haute</a:t>
            </a:r>
          </a:p>
          <a:p>
            <a:pPr lvl="1"/>
            <a:r>
              <a:rPr lang="fr-FR" dirty="0">
                <a:solidFill>
                  <a:schemeClr val="bg2"/>
                </a:solidFill>
              </a:rPr>
              <a:t>Houblons : non communiqué</a:t>
            </a:r>
          </a:p>
          <a:p>
            <a:pPr marL="457200" lvl="1" indent="0">
              <a:buNone/>
            </a:pPr>
            <a:endParaRPr lang="fr-FR" dirty="0">
              <a:solidFill>
                <a:schemeClr val="accent4">
                  <a:lumMod val="75000"/>
                </a:schemeClr>
              </a:solidFill>
            </a:endParaRPr>
          </a:p>
          <a:p>
            <a:endParaRPr lang="fr-FR" dirty="0">
              <a:solidFill>
                <a:schemeClr val="accent4">
                  <a:lumMod val="75000"/>
                </a:schemeClr>
              </a:solidFill>
            </a:endParaRPr>
          </a:p>
          <a:p>
            <a:pPr>
              <a:buClr>
                <a:schemeClr val="accent4">
                  <a:lumMod val="75000"/>
                </a:schemeClr>
              </a:buClr>
            </a:pPr>
            <a:endParaRPr lang="fr-FR" dirty="0">
              <a:solidFill>
                <a:schemeClr val="bg1">
                  <a:lumMod val="95000"/>
                </a:schemeClr>
              </a:solidFill>
            </a:endParaRPr>
          </a:p>
          <a:p>
            <a:endParaRPr lang="fr-FR" dirty="0"/>
          </a:p>
        </p:txBody>
      </p:sp>
      <p:sp>
        <p:nvSpPr>
          <p:cNvPr id="4" name="Titre 1">
            <a:extLst>
              <a:ext uri="{FF2B5EF4-FFF2-40B4-BE49-F238E27FC236}">
                <a16:creationId xmlns:a16="http://schemas.microsoft.com/office/drawing/2014/main" id="{4E018519-0F46-D84E-ADA1-52BB7960A3D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accent4">
                    <a:lumMod val="75000"/>
                  </a:schemeClr>
                </a:solidFill>
              </a:rPr>
              <a:t>Dégustation</a:t>
            </a:r>
          </a:p>
        </p:txBody>
      </p:sp>
      <p:cxnSp>
        <p:nvCxnSpPr>
          <p:cNvPr id="5" name="Connecteur droit 4">
            <a:extLst>
              <a:ext uri="{FF2B5EF4-FFF2-40B4-BE49-F238E27FC236}">
                <a16:creationId xmlns:a16="http://schemas.microsoft.com/office/drawing/2014/main" id="{7E224035-7C2C-3047-9EAE-F0E9D9C8D96B}"/>
              </a:ext>
            </a:extLst>
          </p:cNvPr>
          <p:cNvCxnSpPr>
            <a:cxnSpLocks/>
          </p:cNvCxnSpPr>
          <p:nvPr/>
        </p:nvCxnSpPr>
        <p:spPr>
          <a:xfrm>
            <a:off x="49428" y="1359243"/>
            <a:ext cx="6042454"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2C2FCF54-5829-A84B-82EF-3795BD14D4B7}"/>
              </a:ext>
            </a:extLst>
          </p:cNvPr>
          <p:cNvCxnSpPr>
            <a:cxnSpLocks/>
          </p:cNvCxnSpPr>
          <p:nvPr/>
        </p:nvCxnSpPr>
        <p:spPr>
          <a:xfrm>
            <a:off x="9770038" y="0"/>
            <a:ext cx="0" cy="685800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69207699-ACC5-0E4D-B469-277264C8628E}"/>
              </a:ext>
            </a:extLst>
          </p:cNvPr>
          <p:cNvSpPr txBox="1"/>
          <p:nvPr/>
        </p:nvSpPr>
        <p:spPr>
          <a:xfrm>
            <a:off x="2651760" y="2129246"/>
            <a:ext cx="184731" cy="369332"/>
          </a:xfrm>
          <a:prstGeom prst="rect">
            <a:avLst/>
          </a:prstGeom>
          <a:noFill/>
        </p:spPr>
        <p:txBody>
          <a:bodyPr wrap="none" rtlCol="0">
            <a:spAutoFit/>
          </a:bodyPr>
          <a:lstStyle/>
          <a:p>
            <a:endParaRPr lang="fr-FR" dirty="0"/>
          </a:p>
        </p:txBody>
      </p:sp>
      <p:pic>
        <p:nvPicPr>
          <p:cNvPr id="9" name="Image 8">
            <a:extLst>
              <a:ext uri="{FF2B5EF4-FFF2-40B4-BE49-F238E27FC236}">
                <a16:creationId xmlns:a16="http://schemas.microsoft.com/office/drawing/2014/main" id="{7B0FDF74-2E92-FF42-8BB8-AE3DDC539424}"/>
              </a:ext>
            </a:extLst>
          </p:cNvPr>
          <p:cNvPicPr>
            <a:picLocks noChangeAspect="1"/>
          </p:cNvPicPr>
          <p:nvPr/>
        </p:nvPicPr>
        <p:blipFill rotWithShape="1">
          <a:blip r:embed="rId3"/>
          <a:srcRect l="30115" r="28537"/>
          <a:stretch/>
        </p:blipFill>
        <p:spPr>
          <a:xfrm>
            <a:off x="9721568" y="18867"/>
            <a:ext cx="2625634" cy="6350000"/>
          </a:xfrm>
          <a:prstGeom prst="rect">
            <a:avLst/>
          </a:prstGeom>
        </p:spPr>
      </p:pic>
      <p:grpSp>
        <p:nvGrpSpPr>
          <p:cNvPr id="12" name="Groupe 11">
            <a:extLst>
              <a:ext uri="{FF2B5EF4-FFF2-40B4-BE49-F238E27FC236}">
                <a16:creationId xmlns:a16="http://schemas.microsoft.com/office/drawing/2014/main" id="{1E7F1E6B-7852-AC4D-8A66-2DEF98810FD9}"/>
              </a:ext>
            </a:extLst>
          </p:cNvPr>
          <p:cNvGrpSpPr/>
          <p:nvPr/>
        </p:nvGrpSpPr>
        <p:grpSpPr>
          <a:xfrm>
            <a:off x="891988" y="4433301"/>
            <a:ext cx="8878050" cy="2424699"/>
            <a:chOff x="1219509" y="3962656"/>
            <a:chExt cx="8944916" cy="2329937"/>
          </a:xfrm>
        </p:grpSpPr>
        <p:sp>
          <p:nvSpPr>
            <p:cNvPr id="13" name="Espace réservé du contenu 2">
              <a:extLst>
                <a:ext uri="{FF2B5EF4-FFF2-40B4-BE49-F238E27FC236}">
                  <a16:creationId xmlns:a16="http://schemas.microsoft.com/office/drawing/2014/main" id="{7934B3A7-2985-E644-8B09-6A2E22C04F31}"/>
                </a:ext>
              </a:extLst>
            </p:cNvPr>
            <p:cNvSpPr txBox="1">
              <a:spLocks/>
            </p:cNvSpPr>
            <p:nvPr/>
          </p:nvSpPr>
          <p:spPr>
            <a:xfrm>
              <a:off x="1232592" y="3962656"/>
              <a:ext cx="8931833" cy="232993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solidFill>
                    <a:schemeClr val="bg2"/>
                  </a:solidFill>
                </a:rPr>
                <a:t>       : Robe ambrée, col de mousse blanche épais</a:t>
              </a:r>
            </a:p>
            <a:p>
              <a:pPr marL="457200" lvl="1" indent="0">
                <a:buNone/>
              </a:pPr>
              <a:r>
                <a:rPr lang="fr-FR" dirty="0">
                  <a:solidFill>
                    <a:schemeClr val="bg2"/>
                  </a:solidFill>
                </a:rPr>
                <a:t>: Arômes de malt grillé, caramel, fruits, levures, houblons</a:t>
              </a:r>
            </a:p>
            <a:p>
              <a:pPr marL="457200" lvl="1" indent="0">
                <a:buNone/>
              </a:pPr>
              <a:r>
                <a:rPr lang="fr-FR" dirty="0">
                  <a:solidFill>
                    <a:schemeClr val="bg2"/>
                  </a:solidFill>
                </a:rPr>
                <a:t>: Ronde et douce, notes de caramel et de malt grillé, fruits secs, levures, houblons frais, finale légèrement amère</a:t>
              </a:r>
            </a:p>
            <a:p>
              <a:pPr marL="457200" lvl="1" indent="0">
                <a:buNone/>
              </a:pPr>
              <a:r>
                <a:rPr lang="fr-FR" dirty="0">
                  <a:solidFill>
                    <a:schemeClr val="accent1">
                      <a:lumMod val="60000"/>
                      <a:lumOff val="40000"/>
                    </a:schemeClr>
                  </a:solidFill>
                </a:rPr>
                <a:t>IBU : 34</a:t>
              </a:r>
            </a:p>
            <a:p>
              <a:pPr marL="457200" lvl="1" indent="0">
                <a:buNone/>
              </a:pPr>
              <a:r>
                <a:rPr lang="fr-FR" dirty="0">
                  <a:solidFill>
                    <a:schemeClr val="accent1">
                      <a:lumMod val="60000"/>
                      <a:lumOff val="40000"/>
                    </a:schemeClr>
                  </a:solidFill>
                </a:rPr>
                <a:t>EBC : 10</a:t>
              </a:r>
            </a:p>
            <a:p>
              <a:pPr marL="457200" lvl="1" indent="0">
                <a:buNone/>
              </a:pPr>
              <a:r>
                <a:rPr lang="fr-FR" dirty="0">
                  <a:solidFill>
                    <a:schemeClr val="bg2"/>
                  </a:solidFill>
                </a:rPr>
                <a:t>Prix : 3,30€ (33cl)</a:t>
              </a:r>
            </a:p>
            <a:p>
              <a:endParaRPr lang="fr-FR" b="1" dirty="0">
                <a:solidFill>
                  <a:schemeClr val="accent4">
                    <a:lumMod val="75000"/>
                  </a:schemeClr>
                </a:solidFill>
              </a:endParaRPr>
            </a:p>
            <a:p>
              <a:pPr marL="0" indent="0">
                <a:buClr>
                  <a:schemeClr val="accent4">
                    <a:lumMod val="75000"/>
                  </a:schemeClr>
                </a:buClr>
                <a:buFont typeface="Arial" panose="020B0604020202020204" pitchFamily="34" charset="0"/>
                <a:buNone/>
              </a:pPr>
              <a:endParaRPr lang="fr-FR" dirty="0">
                <a:solidFill>
                  <a:schemeClr val="bg1">
                    <a:lumMod val="95000"/>
                  </a:schemeClr>
                </a:solidFill>
              </a:endParaRPr>
            </a:p>
            <a:p>
              <a:endParaRPr lang="fr-FR" dirty="0"/>
            </a:p>
          </p:txBody>
        </p:sp>
        <p:pic>
          <p:nvPicPr>
            <p:cNvPr id="14" name="Image 13">
              <a:extLst>
                <a:ext uri="{FF2B5EF4-FFF2-40B4-BE49-F238E27FC236}">
                  <a16:creationId xmlns:a16="http://schemas.microsoft.com/office/drawing/2014/main" id="{6F7D882A-AC9C-634E-A6CB-C9D6DB03AEBC}"/>
                </a:ext>
              </a:extLst>
            </p:cNvPr>
            <p:cNvPicPr>
              <a:picLocks noChangeAspect="1"/>
            </p:cNvPicPr>
            <p:nvPr/>
          </p:nvPicPr>
          <p:blipFill>
            <a:blip r:embed="rId4"/>
            <a:stretch>
              <a:fillRect/>
            </a:stretch>
          </p:blipFill>
          <p:spPr>
            <a:xfrm>
              <a:off x="1232592" y="4002997"/>
              <a:ext cx="355600" cy="355600"/>
            </a:xfrm>
            <a:prstGeom prst="rect">
              <a:avLst/>
            </a:prstGeom>
          </p:spPr>
        </p:pic>
        <p:pic>
          <p:nvPicPr>
            <p:cNvPr id="15" name="Image 14">
              <a:extLst>
                <a:ext uri="{FF2B5EF4-FFF2-40B4-BE49-F238E27FC236}">
                  <a16:creationId xmlns:a16="http://schemas.microsoft.com/office/drawing/2014/main" id="{E7D0D935-FFCB-2449-9908-19E362DF3EF0}"/>
                </a:ext>
              </a:extLst>
            </p:cNvPr>
            <p:cNvPicPr>
              <a:picLocks noChangeAspect="1"/>
            </p:cNvPicPr>
            <p:nvPr/>
          </p:nvPicPr>
          <p:blipFill>
            <a:blip r:embed="rId5"/>
            <a:stretch>
              <a:fillRect/>
            </a:stretch>
          </p:blipFill>
          <p:spPr>
            <a:xfrm>
              <a:off x="1232592" y="4450053"/>
              <a:ext cx="355600" cy="355600"/>
            </a:xfrm>
            <a:prstGeom prst="rect">
              <a:avLst/>
            </a:prstGeom>
          </p:spPr>
        </p:pic>
        <p:pic>
          <p:nvPicPr>
            <p:cNvPr id="16" name="Image 15">
              <a:extLst>
                <a:ext uri="{FF2B5EF4-FFF2-40B4-BE49-F238E27FC236}">
                  <a16:creationId xmlns:a16="http://schemas.microsoft.com/office/drawing/2014/main" id="{DF7781A1-0F5A-4F4B-A121-21F09B7E03DA}"/>
                </a:ext>
              </a:extLst>
            </p:cNvPr>
            <p:cNvPicPr>
              <a:picLocks noChangeAspect="1"/>
            </p:cNvPicPr>
            <p:nvPr/>
          </p:nvPicPr>
          <p:blipFill>
            <a:blip r:embed="rId6"/>
            <a:stretch>
              <a:fillRect/>
            </a:stretch>
          </p:blipFill>
          <p:spPr>
            <a:xfrm>
              <a:off x="1219509" y="4846357"/>
              <a:ext cx="355600" cy="266700"/>
            </a:xfrm>
            <a:prstGeom prst="rect">
              <a:avLst/>
            </a:prstGeom>
          </p:spPr>
        </p:pic>
      </p:grpSp>
    </p:spTree>
    <p:extLst>
      <p:ext uri="{BB962C8B-B14F-4D97-AF65-F5344CB8AC3E}">
        <p14:creationId xmlns:p14="http://schemas.microsoft.com/office/powerpoint/2010/main" val="161461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8D880-6F57-F54E-98F7-FDC55B3AFD0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F9AFA3A-3BC6-1C4A-94C6-25540E5BAD64}"/>
              </a:ext>
            </a:extLst>
          </p:cNvPr>
          <p:cNvSpPr>
            <a:spLocks noGrp="1"/>
          </p:cNvSpPr>
          <p:nvPr>
            <p:ph idx="1"/>
          </p:nvPr>
        </p:nvSpPr>
        <p:spPr>
          <a:xfrm>
            <a:off x="838201" y="1825625"/>
            <a:ext cx="8865900" cy="2181599"/>
          </a:xfrm>
        </p:spPr>
        <p:txBody>
          <a:bodyPr>
            <a:normAutofit fontScale="92500" lnSpcReduction="20000"/>
          </a:bodyPr>
          <a:lstStyle/>
          <a:p>
            <a:r>
              <a:rPr lang="fr-FR" b="1" dirty="0">
                <a:solidFill>
                  <a:schemeClr val="accent4">
                    <a:lumMod val="75000"/>
                  </a:schemeClr>
                </a:solidFill>
              </a:rPr>
              <a:t>Triple : </a:t>
            </a:r>
            <a:r>
              <a:rPr lang="fr-FR" dirty="0">
                <a:solidFill>
                  <a:schemeClr val="bg2"/>
                </a:solidFill>
              </a:rPr>
              <a:t>Cindy </a:t>
            </a:r>
            <a:r>
              <a:rPr lang="fr-FR" dirty="0" err="1">
                <a:solidFill>
                  <a:schemeClr val="bg2"/>
                </a:solidFill>
              </a:rPr>
              <a:t>Bunny</a:t>
            </a:r>
            <a:endParaRPr lang="fr-FR" dirty="0">
              <a:solidFill>
                <a:schemeClr val="bg2"/>
              </a:solidFill>
            </a:endParaRPr>
          </a:p>
          <a:p>
            <a:pPr lvl="1"/>
            <a:r>
              <a:rPr lang="fr-FR" dirty="0">
                <a:solidFill>
                  <a:schemeClr val="bg2"/>
                </a:solidFill>
              </a:rPr>
              <a:t>Lieu de brassage : brasserie La Débauche (Angoulême)</a:t>
            </a:r>
          </a:p>
          <a:p>
            <a:pPr lvl="1"/>
            <a:r>
              <a:rPr lang="fr-FR" dirty="0">
                <a:solidFill>
                  <a:schemeClr val="bg2"/>
                </a:solidFill>
              </a:rPr>
              <a:t>Type de bière : Triple</a:t>
            </a:r>
          </a:p>
          <a:p>
            <a:pPr lvl="1"/>
            <a:r>
              <a:rPr lang="fr-FR" dirty="0">
                <a:solidFill>
                  <a:schemeClr val="bg2"/>
                </a:solidFill>
              </a:rPr>
              <a:t>Degré d’alcool : 8,5°</a:t>
            </a:r>
          </a:p>
          <a:p>
            <a:pPr lvl="1"/>
            <a:r>
              <a:rPr lang="fr-FR" dirty="0">
                <a:solidFill>
                  <a:schemeClr val="bg2"/>
                </a:solidFill>
              </a:rPr>
              <a:t>Malts : orge et blé</a:t>
            </a:r>
          </a:p>
          <a:p>
            <a:pPr lvl="1"/>
            <a:r>
              <a:rPr lang="fr-FR" dirty="0">
                <a:solidFill>
                  <a:schemeClr val="bg2"/>
                </a:solidFill>
              </a:rPr>
              <a:t>Houblons : cascade, </a:t>
            </a:r>
            <a:r>
              <a:rPr lang="fr-FR" dirty="0" err="1">
                <a:solidFill>
                  <a:schemeClr val="bg2"/>
                </a:solidFill>
              </a:rPr>
              <a:t>columbus</a:t>
            </a:r>
            <a:r>
              <a:rPr lang="fr-FR" dirty="0">
                <a:solidFill>
                  <a:schemeClr val="bg2"/>
                </a:solidFill>
              </a:rPr>
              <a:t> (uniquement amérisant)</a:t>
            </a:r>
          </a:p>
          <a:p>
            <a:pPr marL="457200" lvl="1" indent="0">
              <a:buNone/>
            </a:pPr>
            <a:r>
              <a:rPr lang="fr-FR" dirty="0">
                <a:solidFill>
                  <a:schemeClr val="bg2"/>
                </a:solidFill>
              </a:rPr>
              <a:t>       </a:t>
            </a:r>
            <a:endParaRPr lang="fr-FR" dirty="0">
              <a:solidFill>
                <a:schemeClr val="accent4">
                  <a:lumMod val="75000"/>
                </a:schemeClr>
              </a:solidFill>
            </a:endParaRPr>
          </a:p>
          <a:p>
            <a:pPr>
              <a:buClr>
                <a:schemeClr val="accent4">
                  <a:lumMod val="75000"/>
                </a:schemeClr>
              </a:buClr>
            </a:pPr>
            <a:endParaRPr lang="fr-FR" dirty="0">
              <a:solidFill>
                <a:schemeClr val="bg1">
                  <a:lumMod val="95000"/>
                </a:schemeClr>
              </a:solidFill>
            </a:endParaRPr>
          </a:p>
          <a:p>
            <a:endParaRPr lang="fr-FR" dirty="0"/>
          </a:p>
        </p:txBody>
      </p:sp>
      <p:sp>
        <p:nvSpPr>
          <p:cNvPr id="4" name="Titre 1">
            <a:extLst>
              <a:ext uri="{FF2B5EF4-FFF2-40B4-BE49-F238E27FC236}">
                <a16:creationId xmlns:a16="http://schemas.microsoft.com/office/drawing/2014/main" id="{4E018519-0F46-D84E-ADA1-52BB7960A3D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accent4">
                    <a:lumMod val="75000"/>
                  </a:schemeClr>
                </a:solidFill>
              </a:rPr>
              <a:t>Dégustation</a:t>
            </a:r>
          </a:p>
        </p:txBody>
      </p:sp>
      <p:cxnSp>
        <p:nvCxnSpPr>
          <p:cNvPr id="5" name="Connecteur droit 4">
            <a:extLst>
              <a:ext uri="{FF2B5EF4-FFF2-40B4-BE49-F238E27FC236}">
                <a16:creationId xmlns:a16="http://schemas.microsoft.com/office/drawing/2014/main" id="{7E224035-7C2C-3047-9EAE-F0E9D9C8D96B}"/>
              </a:ext>
            </a:extLst>
          </p:cNvPr>
          <p:cNvCxnSpPr>
            <a:cxnSpLocks/>
          </p:cNvCxnSpPr>
          <p:nvPr/>
        </p:nvCxnSpPr>
        <p:spPr>
          <a:xfrm>
            <a:off x="49428" y="1359243"/>
            <a:ext cx="6042454"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2C2FCF54-5829-A84B-82EF-3795BD14D4B7}"/>
              </a:ext>
            </a:extLst>
          </p:cNvPr>
          <p:cNvCxnSpPr>
            <a:cxnSpLocks/>
          </p:cNvCxnSpPr>
          <p:nvPr/>
        </p:nvCxnSpPr>
        <p:spPr>
          <a:xfrm>
            <a:off x="9770038" y="0"/>
            <a:ext cx="0" cy="685800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69207699-ACC5-0E4D-B469-277264C8628E}"/>
              </a:ext>
            </a:extLst>
          </p:cNvPr>
          <p:cNvSpPr txBox="1"/>
          <p:nvPr/>
        </p:nvSpPr>
        <p:spPr>
          <a:xfrm>
            <a:off x="2651760" y="2129246"/>
            <a:ext cx="184731" cy="369332"/>
          </a:xfrm>
          <a:prstGeom prst="rect">
            <a:avLst/>
          </a:prstGeom>
          <a:noFill/>
        </p:spPr>
        <p:txBody>
          <a:bodyPr wrap="none" rtlCol="0">
            <a:spAutoFit/>
          </a:bodyPr>
          <a:lstStyle/>
          <a:p>
            <a:endParaRPr lang="fr-FR" dirty="0"/>
          </a:p>
        </p:txBody>
      </p:sp>
      <p:pic>
        <p:nvPicPr>
          <p:cNvPr id="8" name="Image 7">
            <a:extLst>
              <a:ext uri="{FF2B5EF4-FFF2-40B4-BE49-F238E27FC236}">
                <a16:creationId xmlns:a16="http://schemas.microsoft.com/office/drawing/2014/main" id="{1768E837-13B4-254C-B44E-A0EAA2EE1EF6}"/>
              </a:ext>
            </a:extLst>
          </p:cNvPr>
          <p:cNvPicPr>
            <a:picLocks noChangeAspect="1"/>
          </p:cNvPicPr>
          <p:nvPr/>
        </p:nvPicPr>
        <p:blipFill>
          <a:blip r:embed="rId3"/>
          <a:stretch>
            <a:fillRect/>
          </a:stretch>
        </p:blipFill>
        <p:spPr>
          <a:xfrm>
            <a:off x="9973981" y="548005"/>
            <a:ext cx="2171700" cy="4457700"/>
          </a:xfrm>
          <a:prstGeom prst="rect">
            <a:avLst/>
          </a:prstGeom>
        </p:spPr>
      </p:pic>
      <p:pic>
        <p:nvPicPr>
          <p:cNvPr id="11" name="Image 10">
            <a:extLst>
              <a:ext uri="{FF2B5EF4-FFF2-40B4-BE49-F238E27FC236}">
                <a16:creationId xmlns:a16="http://schemas.microsoft.com/office/drawing/2014/main" id="{194C49DB-66A1-284E-B649-AECB06E4A093}"/>
              </a:ext>
            </a:extLst>
          </p:cNvPr>
          <p:cNvPicPr>
            <a:picLocks noChangeAspect="1"/>
          </p:cNvPicPr>
          <p:nvPr/>
        </p:nvPicPr>
        <p:blipFill>
          <a:blip r:embed="rId4"/>
          <a:stretch>
            <a:fillRect/>
          </a:stretch>
        </p:blipFill>
        <p:spPr>
          <a:xfrm>
            <a:off x="9957819" y="5486400"/>
            <a:ext cx="2125646" cy="374650"/>
          </a:xfrm>
          <a:prstGeom prst="rect">
            <a:avLst/>
          </a:prstGeom>
        </p:spPr>
      </p:pic>
      <p:grpSp>
        <p:nvGrpSpPr>
          <p:cNvPr id="15" name="Groupe 14">
            <a:extLst>
              <a:ext uri="{FF2B5EF4-FFF2-40B4-BE49-F238E27FC236}">
                <a16:creationId xmlns:a16="http://schemas.microsoft.com/office/drawing/2014/main" id="{61A26EE5-461E-6143-8D13-0B5FDA8C204D}"/>
              </a:ext>
            </a:extLst>
          </p:cNvPr>
          <p:cNvGrpSpPr/>
          <p:nvPr/>
        </p:nvGrpSpPr>
        <p:grpSpPr>
          <a:xfrm>
            <a:off x="838200" y="3868527"/>
            <a:ext cx="8944916" cy="2329937"/>
            <a:chOff x="1219509" y="3962656"/>
            <a:chExt cx="8944916" cy="2329937"/>
          </a:xfrm>
        </p:grpSpPr>
        <p:sp>
          <p:nvSpPr>
            <p:cNvPr id="16" name="Espace réservé du contenu 2">
              <a:extLst>
                <a:ext uri="{FF2B5EF4-FFF2-40B4-BE49-F238E27FC236}">
                  <a16:creationId xmlns:a16="http://schemas.microsoft.com/office/drawing/2014/main" id="{0947F0BE-4D2C-184A-A1BB-7E648C94A55B}"/>
                </a:ext>
              </a:extLst>
            </p:cNvPr>
            <p:cNvSpPr txBox="1">
              <a:spLocks/>
            </p:cNvSpPr>
            <p:nvPr/>
          </p:nvSpPr>
          <p:spPr>
            <a:xfrm>
              <a:off x="1232592" y="3962656"/>
              <a:ext cx="8931833" cy="23299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solidFill>
                    <a:schemeClr val="bg2"/>
                  </a:solidFill>
                </a:rPr>
                <a:t>       : Robe dorée</a:t>
              </a:r>
            </a:p>
            <a:p>
              <a:pPr marL="457200" lvl="1" indent="0">
                <a:buNone/>
              </a:pPr>
              <a:r>
                <a:rPr lang="fr-FR" dirty="0">
                  <a:solidFill>
                    <a:schemeClr val="bg2"/>
                  </a:solidFill>
                </a:rPr>
                <a:t>: Arômes de malt épicé, banane, </a:t>
              </a:r>
              <a:r>
                <a:rPr lang="fr-FR" dirty="0" err="1">
                  <a:solidFill>
                    <a:schemeClr val="bg2"/>
                  </a:solidFill>
                </a:rPr>
                <a:t>fruist</a:t>
              </a:r>
              <a:r>
                <a:rPr lang="fr-FR" dirty="0">
                  <a:solidFill>
                    <a:schemeClr val="bg2"/>
                  </a:solidFill>
                </a:rPr>
                <a:t> confits, fruits mûrs.</a:t>
              </a:r>
            </a:p>
            <a:p>
              <a:pPr marL="457200" lvl="1" indent="0">
                <a:buNone/>
              </a:pPr>
              <a:r>
                <a:rPr lang="fr-FR" dirty="0">
                  <a:solidFill>
                    <a:schemeClr val="bg2"/>
                  </a:solidFill>
                </a:rPr>
                <a:t>: maltée, épicée, se dégagent des notes fruitées, de banane et de levures, typique du style Triple</a:t>
              </a:r>
            </a:p>
            <a:p>
              <a:pPr marL="457200" lvl="1" indent="0">
                <a:buNone/>
              </a:pPr>
              <a:r>
                <a:rPr lang="fr-FR" dirty="0">
                  <a:solidFill>
                    <a:schemeClr val="accent1">
                      <a:lumMod val="60000"/>
                      <a:lumOff val="40000"/>
                    </a:schemeClr>
                  </a:solidFill>
                </a:rPr>
                <a:t>IBU : 15</a:t>
              </a:r>
            </a:p>
            <a:p>
              <a:pPr marL="457200" lvl="1" indent="0">
                <a:buNone/>
              </a:pPr>
              <a:r>
                <a:rPr lang="fr-FR" dirty="0">
                  <a:solidFill>
                    <a:schemeClr val="bg2"/>
                  </a:solidFill>
                </a:rPr>
                <a:t>Prix : 3,95€ (33cl)</a:t>
              </a:r>
            </a:p>
            <a:p>
              <a:endParaRPr lang="fr-FR" b="1" dirty="0">
                <a:solidFill>
                  <a:schemeClr val="accent4">
                    <a:lumMod val="75000"/>
                  </a:schemeClr>
                </a:solidFill>
              </a:endParaRPr>
            </a:p>
            <a:p>
              <a:pPr marL="0" indent="0">
                <a:buClr>
                  <a:schemeClr val="accent4">
                    <a:lumMod val="75000"/>
                  </a:schemeClr>
                </a:buClr>
                <a:buFont typeface="Arial" panose="020B0604020202020204" pitchFamily="34" charset="0"/>
                <a:buNone/>
              </a:pPr>
              <a:endParaRPr lang="fr-FR" dirty="0">
                <a:solidFill>
                  <a:schemeClr val="bg1">
                    <a:lumMod val="95000"/>
                  </a:schemeClr>
                </a:solidFill>
              </a:endParaRPr>
            </a:p>
            <a:p>
              <a:endParaRPr lang="fr-FR" dirty="0"/>
            </a:p>
          </p:txBody>
        </p:sp>
        <p:pic>
          <p:nvPicPr>
            <p:cNvPr id="17" name="Image 16">
              <a:extLst>
                <a:ext uri="{FF2B5EF4-FFF2-40B4-BE49-F238E27FC236}">
                  <a16:creationId xmlns:a16="http://schemas.microsoft.com/office/drawing/2014/main" id="{BC668F26-E4FB-294C-B754-0D0DDFCA9973}"/>
                </a:ext>
              </a:extLst>
            </p:cNvPr>
            <p:cNvPicPr>
              <a:picLocks noChangeAspect="1"/>
            </p:cNvPicPr>
            <p:nvPr/>
          </p:nvPicPr>
          <p:blipFill>
            <a:blip r:embed="rId5"/>
            <a:stretch>
              <a:fillRect/>
            </a:stretch>
          </p:blipFill>
          <p:spPr>
            <a:xfrm>
              <a:off x="1232592" y="4002997"/>
              <a:ext cx="355600" cy="355600"/>
            </a:xfrm>
            <a:prstGeom prst="rect">
              <a:avLst/>
            </a:prstGeom>
          </p:spPr>
        </p:pic>
        <p:pic>
          <p:nvPicPr>
            <p:cNvPr id="18" name="Image 17">
              <a:extLst>
                <a:ext uri="{FF2B5EF4-FFF2-40B4-BE49-F238E27FC236}">
                  <a16:creationId xmlns:a16="http://schemas.microsoft.com/office/drawing/2014/main" id="{1DAB46E2-53AC-864E-9C9C-078D60476622}"/>
                </a:ext>
              </a:extLst>
            </p:cNvPr>
            <p:cNvPicPr>
              <a:picLocks noChangeAspect="1"/>
            </p:cNvPicPr>
            <p:nvPr/>
          </p:nvPicPr>
          <p:blipFill>
            <a:blip r:embed="rId6"/>
            <a:stretch>
              <a:fillRect/>
            </a:stretch>
          </p:blipFill>
          <p:spPr>
            <a:xfrm>
              <a:off x="1232592" y="4450053"/>
              <a:ext cx="355600" cy="355600"/>
            </a:xfrm>
            <a:prstGeom prst="rect">
              <a:avLst/>
            </a:prstGeom>
          </p:spPr>
        </p:pic>
        <p:pic>
          <p:nvPicPr>
            <p:cNvPr id="19" name="Image 18">
              <a:extLst>
                <a:ext uri="{FF2B5EF4-FFF2-40B4-BE49-F238E27FC236}">
                  <a16:creationId xmlns:a16="http://schemas.microsoft.com/office/drawing/2014/main" id="{22F0E0F0-777F-5745-B332-9EBD51BE462D}"/>
                </a:ext>
              </a:extLst>
            </p:cNvPr>
            <p:cNvPicPr>
              <a:picLocks noChangeAspect="1"/>
            </p:cNvPicPr>
            <p:nvPr/>
          </p:nvPicPr>
          <p:blipFill>
            <a:blip r:embed="rId7"/>
            <a:stretch>
              <a:fillRect/>
            </a:stretch>
          </p:blipFill>
          <p:spPr>
            <a:xfrm>
              <a:off x="1219509" y="4873251"/>
              <a:ext cx="355600" cy="266700"/>
            </a:xfrm>
            <a:prstGeom prst="rect">
              <a:avLst/>
            </a:prstGeom>
          </p:spPr>
        </p:pic>
      </p:grpSp>
    </p:spTree>
    <p:extLst>
      <p:ext uri="{BB962C8B-B14F-4D97-AF65-F5344CB8AC3E}">
        <p14:creationId xmlns:p14="http://schemas.microsoft.com/office/powerpoint/2010/main" val="421526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8D880-6F57-F54E-98F7-FDC55B3AFD0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F9AFA3A-3BC6-1C4A-94C6-25540E5BAD64}"/>
              </a:ext>
            </a:extLst>
          </p:cNvPr>
          <p:cNvSpPr>
            <a:spLocks noGrp="1"/>
          </p:cNvSpPr>
          <p:nvPr>
            <p:ph idx="1"/>
          </p:nvPr>
        </p:nvSpPr>
        <p:spPr>
          <a:xfrm>
            <a:off x="838201" y="1825625"/>
            <a:ext cx="8865900" cy="2571563"/>
          </a:xfrm>
        </p:spPr>
        <p:txBody>
          <a:bodyPr>
            <a:normAutofit/>
          </a:bodyPr>
          <a:lstStyle/>
          <a:p>
            <a:r>
              <a:rPr lang="fr-FR" b="1" dirty="0">
                <a:solidFill>
                  <a:schemeClr val="accent4">
                    <a:lumMod val="75000"/>
                  </a:schemeClr>
                </a:solidFill>
              </a:rPr>
              <a:t>Les 2 </a:t>
            </a:r>
            <a:r>
              <a:rPr lang="fr-FR" b="1" dirty="0" err="1">
                <a:solidFill>
                  <a:schemeClr val="accent4">
                    <a:lumMod val="75000"/>
                  </a:schemeClr>
                </a:solidFill>
              </a:rPr>
              <a:t>Tarsacaises</a:t>
            </a:r>
            <a:r>
              <a:rPr lang="fr-FR" b="1" dirty="0">
                <a:solidFill>
                  <a:schemeClr val="accent4">
                    <a:lumMod val="75000"/>
                  </a:schemeClr>
                </a:solidFill>
              </a:rPr>
              <a:t> : </a:t>
            </a:r>
            <a:r>
              <a:rPr lang="fr-FR" dirty="0">
                <a:solidFill>
                  <a:schemeClr val="bg2"/>
                </a:solidFill>
              </a:rPr>
              <a:t>IPA </a:t>
            </a:r>
          </a:p>
          <a:p>
            <a:pPr lvl="1"/>
            <a:r>
              <a:rPr lang="fr-FR" dirty="0">
                <a:solidFill>
                  <a:schemeClr val="bg2"/>
                </a:solidFill>
              </a:rPr>
              <a:t>Lieu de brassage : brasserie (Bordeaux)</a:t>
            </a:r>
          </a:p>
          <a:p>
            <a:pPr lvl="1"/>
            <a:r>
              <a:rPr lang="fr-FR" dirty="0">
                <a:solidFill>
                  <a:schemeClr val="bg2"/>
                </a:solidFill>
              </a:rPr>
              <a:t>Type de bière : blonde IPA</a:t>
            </a:r>
          </a:p>
          <a:p>
            <a:pPr lvl="1"/>
            <a:r>
              <a:rPr lang="fr-FR" dirty="0">
                <a:solidFill>
                  <a:schemeClr val="bg2"/>
                </a:solidFill>
              </a:rPr>
              <a:t>Degré d’alcool : non communiqué</a:t>
            </a:r>
          </a:p>
          <a:p>
            <a:pPr lvl="1"/>
            <a:r>
              <a:rPr lang="fr-FR" dirty="0">
                <a:solidFill>
                  <a:schemeClr val="bg2"/>
                </a:solidFill>
              </a:rPr>
              <a:t>Malts : Pale Ale et Abbey. Fermentation haute</a:t>
            </a:r>
          </a:p>
          <a:p>
            <a:pPr lvl="1"/>
            <a:r>
              <a:rPr lang="fr-FR" dirty="0">
                <a:solidFill>
                  <a:schemeClr val="bg2"/>
                </a:solidFill>
              </a:rPr>
              <a:t>Houblons : </a:t>
            </a:r>
            <a:r>
              <a:rPr lang="fr-FR" dirty="0" err="1">
                <a:solidFill>
                  <a:schemeClr val="bg2"/>
                </a:solidFill>
              </a:rPr>
              <a:t>colombus</a:t>
            </a:r>
            <a:r>
              <a:rPr lang="fr-FR" dirty="0">
                <a:solidFill>
                  <a:schemeClr val="bg2"/>
                </a:solidFill>
              </a:rPr>
              <a:t>, </a:t>
            </a:r>
            <a:r>
              <a:rPr lang="fr-FR" dirty="0" err="1">
                <a:solidFill>
                  <a:schemeClr val="bg2"/>
                </a:solidFill>
              </a:rPr>
              <a:t>mosaïc</a:t>
            </a:r>
            <a:r>
              <a:rPr lang="fr-FR" dirty="0">
                <a:solidFill>
                  <a:schemeClr val="bg2"/>
                </a:solidFill>
              </a:rPr>
              <a:t>, cascade</a:t>
            </a:r>
          </a:p>
          <a:p>
            <a:pPr marL="457200" lvl="1" indent="0">
              <a:buNone/>
            </a:pPr>
            <a:endParaRPr lang="fr-FR" dirty="0">
              <a:solidFill>
                <a:schemeClr val="bg2"/>
              </a:solidFill>
            </a:endParaRPr>
          </a:p>
          <a:p>
            <a:pPr marL="457200" lvl="1" indent="0">
              <a:buNone/>
            </a:pPr>
            <a:endParaRPr lang="fr-FR" dirty="0">
              <a:solidFill>
                <a:schemeClr val="accent4">
                  <a:lumMod val="75000"/>
                </a:schemeClr>
              </a:solidFill>
            </a:endParaRPr>
          </a:p>
          <a:p>
            <a:pPr lvl="1"/>
            <a:endParaRPr lang="fr-FR" dirty="0">
              <a:solidFill>
                <a:schemeClr val="accent4">
                  <a:lumMod val="75000"/>
                </a:schemeClr>
              </a:solidFill>
            </a:endParaRPr>
          </a:p>
          <a:p>
            <a:pPr marL="0" indent="0">
              <a:buNone/>
            </a:pPr>
            <a:endParaRPr lang="fr-FR" dirty="0">
              <a:solidFill>
                <a:schemeClr val="accent4">
                  <a:lumMod val="75000"/>
                </a:schemeClr>
              </a:solidFill>
            </a:endParaRPr>
          </a:p>
          <a:p>
            <a:pPr>
              <a:buClr>
                <a:schemeClr val="accent4">
                  <a:lumMod val="75000"/>
                </a:schemeClr>
              </a:buClr>
            </a:pPr>
            <a:endParaRPr lang="fr-FR" dirty="0">
              <a:solidFill>
                <a:schemeClr val="bg1">
                  <a:lumMod val="95000"/>
                </a:schemeClr>
              </a:solidFill>
            </a:endParaRPr>
          </a:p>
          <a:p>
            <a:endParaRPr lang="fr-FR" dirty="0"/>
          </a:p>
        </p:txBody>
      </p:sp>
      <p:sp>
        <p:nvSpPr>
          <p:cNvPr id="4" name="Titre 1">
            <a:extLst>
              <a:ext uri="{FF2B5EF4-FFF2-40B4-BE49-F238E27FC236}">
                <a16:creationId xmlns:a16="http://schemas.microsoft.com/office/drawing/2014/main" id="{4E018519-0F46-D84E-ADA1-52BB7960A3D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accent4">
                    <a:lumMod val="75000"/>
                  </a:schemeClr>
                </a:solidFill>
              </a:rPr>
              <a:t>Dégustation</a:t>
            </a:r>
          </a:p>
        </p:txBody>
      </p:sp>
      <p:cxnSp>
        <p:nvCxnSpPr>
          <p:cNvPr id="5" name="Connecteur droit 4">
            <a:extLst>
              <a:ext uri="{FF2B5EF4-FFF2-40B4-BE49-F238E27FC236}">
                <a16:creationId xmlns:a16="http://schemas.microsoft.com/office/drawing/2014/main" id="{7E224035-7C2C-3047-9EAE-F0E9D9C8D96B}"/>
              </a:ext>
            </a:extLst>
          </p:cNvPr>
          <p:cNvCxnSpPr>
            <a:cxnSpLocks/>
          </p:cNvCxnSpPr>
          <p:nvPr/>
        </p:nvCxnSpPr>
        <p:spPr>
          <a:xfrm>
            <a:off x="49428" y="1359243"/>
            <a:ext cx="6042454"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2C2FCF54-5829-A84B-82EF-3795BD14D4B7}"/>
              </a:ext>
            </a:extLst>
          </p:cNvPr>
          <p:cNvCxnSpPr>
            <a:cxnSpLocks/>
          </p:cNvCxnSpPr>
          <p:nvPr/>
        </p:nvCxnSpPr>
        <p:spPr>
          <a:xfrm>
            <a:off x="9770038" y="0"/>
            <a:ext cx="0" cy="685800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69207699-ACC5-0E4D-B469-277264C8628E}"/>
              </a:ext>
            </a:extLst>
          </p:cNvPr>
          <p:cNvSpPr txBox="1"/>
          <p:nvPr/>
        </p:nvSpPr>
        <p:spPr>
          <a:xfrm>
            <a:off x="2651760" y="2129246"/>
            <a:ext cx="184731" cy="369332"/>
          </a:xfrm>
          <a:prstGeom prst="rect">
            <a:avLst/>
          </a:prstGeom>
          <a:noFill/>
        </p:spPr>
        <p:txBody>
          <a:bodyPr wrap="none" rtlCol="0">
            <a:spAutoFit/>
          </a:bodyPr>
          <a:lstStyle/>
          <a:p>
            <a:endParaRPr lang="fr-FR" dirty="0"/>
          </a:p>
        </p:txBody>
      </p:sp>
      <p:pic>
        <p:nvPicPr>
          <p:cNvPr id="16" name="Image 15">
            <a:extLst>
              <a:ext uri="{FF2B5EF4-FFF2-40B4-BE49-F238E27FC236}">
                <a16:creationId xmlns:a16="http://schemas.microsoft.com/office/drawing/2014/main" id="{4D7CE086-1B55-1584-EC84-3D8EDBD8F3DA}"/>
              </a:ext>
            </a:extLst>
          </p:cNvPr>
          <p:cNvPicPr>
            <a:picLocks noChangeAspect="1"/>
          </p:cNvPicPr>
          <p:nvPr/>
        </p:nvPicPr>
        <p:blipFill>
          <a:blip r:embed="rId3"/>
          <a:stretch>
            <a:fillRect/>
          </a:stretch>
        </p:blipFill>
        <p:spPr>
          <a:xfrm>
            <a:off x="9357738" y="365125"/>
            <a:ext cx="3610927" cy="4837940"/>
          </a:xfrm>
          <a:prstGeom prst="rect">
            <a:avLst/>
          </a:prstGeom>
        </p:spPr>
      </p:pic>
      <p:pic>
        <p:nvPicPr>
          <p:cNvPr id="20" name="Image 19">
            <a:extLst>
              <a:ext uri="{FF2B5EF4-FFF2-40B4-BE49-F238E27FC236}">
                <a16:creationId xmlns:a16="http://schemas.microsoft.com/office/drawing/2014/main" id="{BA7342DF-679D-DDDA-D9B7-13CD6A5ED15B}"/>
              </a:ext>
            </a:extLst>
          </p:cNvPr>
          <p:cNvPicPr>
            <a:picLocks noChangeAspect="1"/>
          </p:cNvPicPr>
          <p:nvPr/>
        </p:nvPicPr>
        <p:blipFill>
          <a:blip r:embed="rId4"/>
          <a:stretch>
            <a:fillRect/>
          </a:stretch>
        </p:blipFill>
        <p:spPr>
          <a:xfrm>
            <a:off x="10672762" y="5383649"/>
            <a:ext cx="681037" cy="681037"/>
          </a:xfrm>
          <a:prstGeom prst="rect">
            <a:avLst/>
          </a:prstGeom>
        </p:spPr>
      </p:pic>
      <p:grpSp>
        <p:nvGrpSpPr>
          <p:cNvPr id="15" name="Groupe 14">
            <a:extLst>
              <a:ext uri="{FF2B5EF4-FFF2-40B4-BE49-F238E27FC236}">
                <a16:creationId xmlns:a16="http://schemas.microsoft.com/office/drawing/2014/main" id="{3F8E1C12-8048-0845-BE97-914C0D2F889D}"/>
              </a:ext>
            </a:extLst>
          </p:cNvPr>
          <p:cNvGrpSpPr/>
          <p:nvPr/>
        </p:nvGrpSpPr>
        <p:grpSpPr>
          <a:xfrm>
            <a:off x="838200" y="4487089"/>
            <a:ext cx="8944916" cy="2329937"/>
            <a:chOff x="1219509" y="3962656"/>
            <a:chExt cx="8944916" cy="2329937"/>
          </a:xfrm>
        </p:grpSpPr>
        <p:sp>
          <p:nvSpPr>
            <p:cNvPr id="17" name="Espace réservé du contenu 2">
              <a:extLst>
                <a:ext uri="{FF2B5EF4-FFF2-40B4-BE49-F238E27FC236}">
                  <a16:creationId xmlns:a16="http://schemas.microsoft.com/office/drawing/2014/main" id="{3CB4D7D8-3E7A-4746-9260-1F2642B2064C}"/>
                </a:ext>
              </a:extLst>
            </p:cNvPr>
            <p:cNvSpPr txBox="1">
              <a:spLocks/>
            </p:cNvSpPr>
            <p:nvPr/>
          </p:nvSpPr>
          <p:spPr>
            <a:xfrm>
              <a:off x="1232592" y="3962656"/>
              <a:ext cx="8931833" cy="23299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solidFill>
                    <a:schemeClr val="bg2"/>
                  </a:solidFill>
                </a:rPr>
                <a:t>       : robe blonde, dorée, reflets orangés, mousse généreuse, trouble</a:t>
              </a:r>
            </a:p>
            <a:p>
              <a:pPr marL="457200" lvl="1" indent="0">
                <a:buNone/>
              </a:pPr>
              <a:r>
                <a:rPr lang="fr-FR" dirty="0">
                  <a:solidFill>
                    <a:schemeClr val="bg2"/>
                  </a:solidFill>
                </a:rPr>
                <a:t>: houblonné, agrumes, fruits exotiques</a:t>
              </a:r>
            </a:p>
            <a:p>
              <a:pPr marL="457200" lvl="1" indent="0">
                <a:buNone/>
              </a:pPr>
              <a:r>
                <a:rPr lang="fr-FR" dirty="0">
                  <a:solidFill>
                    <a:schemeClr val="bg2"/>
                  </a:solidFill>
                </a:rPr>
                <a:t>: saveurs houblonnées, terreuses, petit côté agrume, pamplemousse venant du cascade, il reste le résineux et le piquant du </a:t>
              </a:r>
              <a:r>
                <a:rPr lang="fr-FR" dirty="0" err="1">
                  <a:solidFill>
                    <a:schemeClr val="bg2"/>
                  </a:solidFill>
                </a:rPr>
                <a:t>mosaïc</a:t>
              </a:r>
              <a:r>
                <a:rPr lang="fr-FR" dirty="0">
                  <a:solidFill>
                    <a:schemeClr val="bg2"/>
                  </a:solidFill>
                </a:rPr>
                <a:t>, amertume prononcée</a:t>
              </a:r>
            </a:p>
            <a:p>
              <a:endParaRPr lang="fr-FR" b="1" dirty="0">
                <a:solidFill>
                  <a:schemeClr val="accent4">
                    <a:lumMod val="75000"/>
                  </a:schemeClr>
                </a:solidFill>
              </a:endParaRPr>
            </a:p>
            <a:p>
              <a:pPr marL="0" indent="0">
                <a:buClr>
                  <a:schemeClr val="accent4">
                    <a:lumMod val="75000"/>
                  </a:schemeClr>
                </a:buClr>
                <a:buFont typeface="Arial" panose="020B0604020202020204" pitchFamily="34" charset="0"/>
                <a:buNone/>
              </a:pPr>
              <a:endParaRPr lang="fr-FR" dirty="0">
                <a:solidFill>
                  <a:schemeClr val="bg1">
                    <a:lumMod val="95000"/>
                  </a:schemeClr>
                </a:solidFill>
              </a:endParaRPr>
            </a:p>
            <a:p>
              <a:endParaRPr lang="fr-FR" dirty="0"/>
            </a:p>
          </p:txBody>
        </p:sp>
        <p:pic>
          <p:nvPicPr>
            <p:cNvPr id="18" name="Image 17">
              <a:extLst>
                <a:ext uri="{FF2B5EF4-FFF2-40B4-BE49-F238E27FC236}">
                  <a16:creationId xmlns:a16="http://schemas.microsoft.com/office/drawing/2014/main" id="{756741AE-764A-C24C-8FCB-099FD2AA347A}"/>
                </a:ext>
              </a:extLst>
            </p:cNvPr>
            <p:cNvPicPr>
              <a:picLocks noChangeAspect="1"/>
            </p:cNvPicPr>
            <p:nvPr/>
          </p:nvPicPr>
          <p:blipFill>
            <a:blip r:embed="rId5"/>
            <a:stretch>
              <a:fillRect/>
            </a:stretch>
          </p:blipFill>
          <p:spPr>
            <a:xfrm>
              <a:off x="1232592" y="4002997"/>
              <a:ext cx="355600" cy="355600"/>
            </a:xfrm>
            <a:prstGeom prst="rect">
              <a:avLst/>
            </a:prstGeom>
          </p:spPr>
        </p:pic>
        <p:pic>
          <p:nvPicPr>
            <p:cNvPr id="19" name="Image 18">
              <a:extLst>
                <a:ext uri="{FF2B5EF4-FFF2-40B4-BE49-F238E27FC236}">
                  <a16:creationId xmlns:a16="http://schemas.microsoft.com/office/drawing/2014/main" id="{EF600881-CD01-1649-8756-51FAE075BA47}"/>
                </a:ext>
              </a:extLst>
            </p:cNvPr>
            <p:cNvPicPr>
              <a:picLocks noChangeAspect="1"/>
            </p:cNvPicPr>
            <p:nvPr/>
          </p:nvPicPr>
          <p:blipFill>
            <a:blip r:embed="rId6"/>
            <a:stretch>
              <a:fillRect/>
            </a:stretch>
          </p:blipFill>
          <p:spPr>
            <a:xfrm>
              <a:off x="1232592" y="4450053"/>
              <a:ext cx="355600" cy="355600"/>
            </a:xfrm>
            <a:prstGeom prst="rect">
              <a:avLst/>
            </a:prstGeom>
          </p:spPr>
        </p:pic>
        <p:pic>
          <p:nvPicPr>
            <p:cNvPr id="21" name="Image 20">
              <a:extLst>
                <a:ext uri="{FF2B5EF4-FFF2-40B4-BE49-F238E27FC236}">
                  <a16:creationId xmlns:a16="http://schemas.microsoft.com/office/drawing/2014/main" id="{4DA2FDA4-B618-9147-8114-87C4CFA9EC46}"/>
                </a:ext>
              </a:extLst>
            </p:cNvPr>
            <p:cNvPicPr>
              <a:picLocks noChangeAspect="1"/>
            </p:cNvPicPr>
            <p:nvPr/>
          </p:nvPicPr>
          <p:blipFill>
            <a:blip r:embed="rId7"/>
            <a:stretch>
              <a:fillRect/>
            </a:stretch>
          </p:blipFill>
          <p:spPr>
            <a:xfrm>
              <a:off x="1219509" y="4873251"/>
              <a:ext cx="355600" cy="266700"/>
            </a:xfrm>
            <a:prstGeom prst="rect">
              <a:avLst/>
            </a:prstGeom>
          </p:spPr>
        </p:pic>
      </p:grpSp>
    </p:spTree>
    <p:extLst>
      <p:ext uri="{BB962C8B-B14F-4D97-AF65-F5344CB8AC3E}">
        <p14:creationId xmlns:p14="http://schemas.microsoft.com/office/powerpoint/2010/main" val="229223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8D880-6F57-F54E-98F7-FDC55B3AFD08}"/>
              </a:ext>
            </a:extLst>
          </p:cNvPr>
          <p:cNvSpPr>
            <a:spLocks noGrp="1"/>
          </p:cNvSpPr>
          <p:nvPr>
            <p:ph type="title"/>
          </p:nvPr>
        </p:nvSpPr>
        <p:spPr/>
        <p:txBody>
          <a:bodyPr/>
          <a:lstStyle/>
          <a:p>
            <a:endParaRPr lang="fr-FR"/>
          </a:p>
        </p:txBody>
      </p:sp>
      <p:sp>
        <p:nvSpPr>
          <p:cNvPr id="4" name="Titre 1">
            <a:extLst>
              <a:ext uri="{FF2B5EF4-FFF2-40B4-BE49-F238E27FC236}">
                <a16:creationId xmlns:a16="http://schemas.microsoft.com/office/drawing/2014/main" id="{4E018519-0F46-D84E-ADA1-52BB7960A3D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accent4">
                    <a:lumMod val="75000"/>
                  </a:schemeClr>
                </a:solidFill>
              </a:rPr>
              <a:t>Photos de l’atelier</a:t>
            </a:r>
          </a:p>
        </p:txBody>
      </p:sp>
      <p:cxnSp>
        <p:nvCxnSpPr>
          <p:cNvPr id="5" name="Connecteur droit 4">
            <a:extLst>
              <a:ext uri="{FF2B5EF4-FFF2-40B4-BE49-F238E27FC236}">
                <a16:creationId xmlns:a16="http://schemas.microsoft.com/office/drawing/2014/main" id="{7E224035-7C2C-3047-9EAE-F0E9D9C8D96B}"/>
              </a:ext>
            </a:extLst>
          </p:cNvPr>
          <p:cNvCxnSpPr>
            <a:cxnSpLocks/>
          </p:cNvCxnSpPr>
          <p:nvPr/>
        </p:nvCxnSpPr>
        <p:spPr>
          <a:xfrm>
            <a:off x="49428" y="1359243"/>
            <a:ext cx="6042454"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69207699-ACC5-0E4D-B469-277264C8628E}"/>
              </a:ext>
            </a:extLst>
          </p:cNvPr>
          <p:cNvSpPr txBox="1"/>
          <p:nvPr/>
        </p:nvSpPr>
        <p:spPr>
          <a:xfrm>
            <a:off x="2651760" y="2129246"/>
            <a:ext cx="184731" cy="369332"/>
          </a:xfrm>
          <a:prstGeom prst="rect">
            <a:avLst/>
          </a:prstGeom>
          <a:noFill/>
        </p:spPr>
        <p:txBody>
          <a:bodyPr wrap="none" rtlCol="0">
            <a:spAutoFit/>
          </a:bodyPr>
          <a:lstStyle/>
          <a:p>
            <a:endParaRPr lang="fr-FR" dirty="0"/>
          </a:p>
        </p:txBody>
      </p:sp>
      <p:pic>
        <p:nvPicPr>
          <p:cNvPr id="11" name="Espace réservé du contenu 10">
            <a:extLst>
              <a:ext uri="{FF2B5EF4-FFF2-40B4-BE49-F238E27FC236}">
                <a16:creationId xmlns:a16="http://schemas.microsoft.com/office/drawing/2014/main" id="{BB9A9B0A-CCA9-4CAD-B52C-4C7F22B2C50B}"/>
              </a:ext>
            </a:extLst>
          </p:cNvPr>
          <p:cNvPicPr>
            <a:picLocks noGrp="1" noChangeAspect="1"/>
          </p:cNvPicPr>
          <p:nvPr>
            <p:ph idx="1"/>
          </p:nvPr>
        </p:nvPicPr>
        <p:blipFill>
          <a:blip r:embed="rId3"/>
          <a:stretch>
            <a:fillRect/>
          </a:stretch>
        </p:blipFill>
        <p:spPr>
          <a:xfrm rot="10800000">
            <a:off x="636365" y="2088010"/>
            <a:ext cx="5801784" cy="4351338"/>
          </a:xfrm>
        </p:spPr>
      </p:pic>
      <p:pic>
        <p:nvPicPr>
          <p:cNvPr id="17" name="Image 16">
            <a:extLst>
              <a:ext uri="{FF2B5EF4-FFF2-40B4-BE49-F238E27FC236}">
                <a16:creationId xmlns:a16="http://schemas.microsoft.com/office/drawing/2014/main" id="{C420E2F5-DE9A-2D7F-852B-402420946FBF}"/>
              </a:ext>
            </a:extLst>
          </p:cNvPr>
          <p:cNvPicPr>
            <a:picLocks noChangeAspect="1"/>
          </p:cNvPicPr>
          <p:nvPr/>
        </p:nvPicPr>
        <p:blipFill>
          <a:blip r:embed="rId4"/>
          <a:stretch>
            <a:fillRect/>
          </a:stretch>
        </p:blipFill>
        <p:spPr>
          <a:xfrm>
            <a:off x="7226921" y="0"/>
            <a:ext cx="3331890" cy="6858000"/>
          </a:xfrm>
          <a:prstGeom prst="rect">
            <a:avLst/>
          </a:prstGeom>
        </p:spPr>
      </p:pic>
    </p:spTree>
    <p:extLst>
      <p:ext uri="{BB962C8B-B14F-4D97-AF65-F5344CB8AC3E}">
        <p14:creationId xmlns:p14="http://schemas.microsoft.com/office/powerpoint/2010/main" val="86496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8D880-6F57-F54E-98F7-FDC55B3AFD08}"/>
              </a:ext>
            </a:extLst>
          </p:cNvPr>
          <p:cNvSpPr>
            <a:spLocks noGrp="1"/>
          </p:cNvSpPr>
          <p:nvPr>
            <p:ph type="title"/>
          </p:nvPr>
        </p:nvSpPr>
        <p:spPr/>
        <p:txBody>
          <a:bodyPr/>
          <a:lstStyle/>
          <a:p>
            <a:endParaRPr lang="fr-FR"/>
          </a:p>
        </p:txBody>
      </p:sp>
      <p:sp>
        <p:nvSpPr>
          <p:cNvPr id="4" name="Titre 1">
            <a:extLst>
              <a:ext uri="{FF2B5EF4-FFF2-40B4-BE49-F238E27FC236}">
                <a16:creationId xmlns:a16="http://schemas.microsoft.com/office/drawing/2014/main" id="{4E018519-0F46-D84E-ADA1-52BB7960A3D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accent4">
                    <a:lumMod val="75000"/>
                  </a:schemeClr>
                </a:solidFill>
              </a:rPr>
              <a:t>Photos de l’atelier</a:t>
            </a:r>
          </a:p>
        </p:txBody>
      </p:sp>
      <p:cxnSp>
        <p:nvCxnSpPr>
          <p:cNvPr id="5" name="Connecteur droit 4">
            <a:extLst>
              <a:ext uri="{FF2B5EF4-FFF2-40B4-BE49-F238E27FC236}">
                <a16:creationId xmlns:a16="http://schemas.microsoft.com/office/drawing/2014/main" id="{7E224035-7C2C-3047-9EAE-F0E9D9C8D96B}"/>
              </a:ext>
            </a:extLst>
          </p:cNvPr>
          <p:cNvCxnSpPr>
            <a:cxnSpLocks/>
          </p:cNvCxnSpPr>
          <p:nvPr/>
        </p:nvCxnSpPr>
        <p:spPr>
          <a:xfrm>
            <a:off x="49428" y="1359243"/>
            <a:ext cx="6042454"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69207699-ACC5-0E4D-B469-277264C8628E}"/>
              </a:ext>
            </a:extLst>
          </p:cNvPr>
          <p:cNvSpPr txBox="1"/>
          <p:nvPr/>
        </p:nvSpPr>
        <p:spPr>
          <a:xfrm>
            <a:off x="2651760" y="2129246"/>
            <a:ext cx="184731" cy="369332"/>
          </a:xfrm>
          <a:prstGeom prst="rect">
            <a:avLst/>
          </a:prstGeom>
          <a:noFill/>
        </p:spPr>
        <p:txBody>
          <a:bodyPr wrap="none" rtlCol="0">
            <a:spAutoFit/>
          </a:bodyPr>
          <a:lstStyle/>
          <a:p>
            <a:endParaRPr lang="fr-FR" dirty="0"/>
          </a:p>
        </p:txBody>
      </p:sp>
      <p:pic>
        <p:nvPicPr>
          <p:cNvPr id="10" name="Espace réservé du contenu 9">
            <a:extLst>
              <a:ext uri="{FF2B5EF4-FFF2-40B4-BE49-F238E27FC236}">
                <a16:creationId xmlns:a16="http://schemas.microsoft.com/office/drawing/2014/main" id="{3877AC49-5637-EC0B-397D-A0941199F58F}"/>
              </a:ext>
            </a:extLst>
          </p:cNvPr>
          <p:cNvPicPr>
            <a:picLocks noGrp="1" noChangeAspect="1"/>
          </p:cNvPicPr>
          <p:nvPr>
            <p:ph idx="1"/>
          </p:nvPr>
        </p:nvPicPr>
        <p:blipFill>
          <a:blip r:embed="rId3"/>
          <a:stretch>
            <a:fillRect/>
          </a:stretch>
        </p:blipFill>
        <p:spPr>
          <a:xfrm>
            <a:off x="584889" y="1864261"/>
            <a:ext cx="3263503" cy="4351338"/>
          </a:xfrm>
        </p:spPr>
      </p:pic>
      <p:pic>
        <p:nvPicPr>
          <p:cNvPr id="16" name="Image 15">
            <a:extLst>
              <a:ext uri="{FF2B5EF4-FFF2-40B4-BE49-F238E27FC236}">
                <a16:creationId xmlns:a16="http://schemas.microsoft.com/office/drawing/2014/main" id="{43CC1CCB-8511-B1DD-0D48-FF272CBE5B4C}"/>
              </a:ext>
            </a:extLst>
          </p:cNvPr>
          <p:cNvPicPr>
            <a:picLocks noChangeAspect="1"/>
          </p:cNvPicPr>
          <p:nvPr/>
        </p:nvPicPr>
        <p:blipFill rotWithShape="1">
          <a:blip r:embed="rId4"/>
          <a:srcRect t="7324"/>
          <a:stretch/>
        </p:blipFill>
        <p:spPr>
          <a:xfrm>
            <a:off x="4018743" y="1864261"/>
            <a:ext cx="3662465" cy="4525637"/>
          </a:xfrm>
          <a:prstGeom prst="rect">
            <a:avLst/>
          </a:prstGeom>
        </p:spPr>
      </p:pic>
      <p:pic>
        <p:nvPicPr>
          <p:cNvPr id="19" name="Image 18">
            <a:extLst>
              <a:ext uri="{FF2B5EF4-FFF2-40B4-BE49-F238E27FC236}">
                <a16:creationId xmlns:a16="http://schemas.microsoft.com/office/drawing/2014/main" id="{CFF16817-FEC5-2A63-C297-B663FC65B63D}"/>
              </a:ext>
            </a:extLst>
          </p:cNvPr>
          <p:cNvPicPr>
            <a:picLocks noChangeAspect="1"/>
          </p:cNvPicPr>
          <p:nvPr/>
        </p:nvPicPr>
        <p:blipFill rotWithShape="1">
          <a:blip r:embed="rId5"/>
          <a:srcRect t="18028"/>
          <a:stretch/>
        </p:blipFill>
        <p:spPr>
          <a:xfrm>
            <a:off x="8021910" y="1774851"/>
            <a:ext cx="2796331" cy="4718023"/>
          </a:xfrm>
          <a:prstGeom prst="rect">
            <a:avLst/>
          </a:prstGeom>
        </p:spPr>
      </p:pic>
    </p:spTree>
    <p:extLst>
      <p:ext uri="{BB962C8B-B14F-4D97-AF65-F5344CB8AC3E}">
        <p14:creationId xmlns:p14="http://schemas.microsoft.com/office/powerpoint/2010/main" val="409967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checkerboard(across)">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8D880-6F57-F54E-98F7-FDC55B3AFD08}"/>
              </a:ext>
            </a:extLst>
          </p:cNvPr>
          <p:cNvSpPr>
            <a:spLocks noGrp="1"/>
          </p:cNvSpPr>
          <p:nvPr>
            <p:ph type="title"/>
          </p:nvPr>
        </p:nvSpPr>
        <p:spPr/>
        <p:txBody>
          <a:bodyPr/>
          <a:lstStyle/>
          <a:p>
            <a:endParaRPr lang="fr-FR"/>
          </a:p>
        </p:txBody>
      </p:sp>
      <p:sp>
        <p:nvSpPr>
          <p:cNvPr id="4" name="Titre 1">
            <a:extLst>
              <a:ext uri="{FF2B5EF4-FFF2-40B4-BE49-F238E27FC236}">
                <a16:creationId xmlns:a16="http://schemas.microsoft.com/office/drawing/2014/main" id="{4E018519-0F46-D84E-ADA1-52BB7960A3D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accent4">
                    <a:lumMod val="75000"/>
                  </a:schemeClr>
                </a:solidFill>
              </a:rPr>
              <a:t>Photos de l’atelier</a:t>
            </a:r>
          </a:p>
        </p:txBody>
      </p:sp>
      <p:cxnSp>
        <p:nvCxnSpPr>
          <p:cNvPr id="5" name="Connecteur droit 4">
            <a:extLst>
              <a:ext uri="{FF2B5EF4-FFF2-40B4-BE49-F238E27FC236}">
                <a16:creationId xmlns:a16="http://schemas.microsoft.com/office/drawing/2014/main" id="{7E224035-7C2C-3047-9EAE-F0E9D9C8D96B}"/>
              </a:ext>
            </a:extLst>
          </p:cNvPr>
          <p:cNvCxnSpPr>
            <a:cxnSpLocks/>
          </p:cNvCxnSpPr>
          <p:nvPr/>
        </p:nvCxnSpPr>
        <p:spPr>
          <a:xfrm>
            <a:off x="49428" y="1359243"/>
            <a:ext cx="6042454"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69207699-ACC5-0E4D-B469-277264C8628E}"/>
              </a:ext>
            </a:extLst>
          </p:cNvPr>
          <p:cNvSpPr txBox="1"/>
          <p:nvPr/>
        </p:nvSpPr>
        <p:spPr>
          <a:xfrm>
            <a:off x="2651760" y="2129246"/>
            <a:ext cx="184731" cy="369332"/>
          </a:xfrm>
          <a:prstGeom prst="rect">
            <a:avLst/>
          </a:prstGeom>
          <a:noFill/>
        </p:spPr>
        <p:txBody>
          <a:bodyPr wrap="none" rtlCol="0">
            <a:spAutoFit/>
          </a:bodyPr>
          <a:lstStyle/>
          <a:p>
            <a:endParaRPr lang="fr-FR" dirty="0"/>
          </a:p>
        </p:txBody>
      </p:sp>
      <p:pic>
        <p:nvPicPr>
          <p:cNvPr id="11" name="Image 10">
            <a:extLst>
              <a:ext uri="{FF2B5EF4-FFF2-40B4-BE49-F238E27FC236}">
                <a16:creationId xmlns:a16="http://schemas.microsoft.com/office/drawing/2014/main" id="{0941E648-2013-4E86-0DED-F4AC9B75F4DE}"/>
              </a:ext>
            </a:extLst>
          </p:cNvPr>
          <p:cNvPicPr>
            <a:picLocks noChangeAspect="1"/>
          </p:cNvPicPr>
          <p:nvPr/>
        </p:nvPicPr>
        <p:blipFill>
          <a:blip r:embed="rId3"/>
          <a:stretch>
            <a:fillRect/>
          </a:stretch>
        </p:blipFill>
        <p:spPr>
          <a:xfrm>
            <a:off x="820939" y="1690688"/>
            <a:ext cx="2510486" cy="5167312"/>
          </a:xfrm>
          <a:prstGeom prst="rect">
            <a:avLst/>
          </a:prstGeom>
        </p:spPr>
      </p:pic>
      <p:pic>
        <p:nvPicPr>
          <p:cNvPr id="17" name="Image 16">
            <a:extLst>
              <a:ext uri="{FF2B5EF4-FFF2-40B4-BE49-F238E27FC236}">
                <a16:creationId xmlns:a16="http://schemas.microsoft.com/office/drawing/2014/main" id="{539AF57A-DEBE-A741-8C54-C1475ABD5EDB}"/>
              </a:ext>
            </a:extLst>
          </p:cNvPr>
          <p:cNvPicPr>
            <a:picLocks noChangeAspect="1"/>
          </p:cNvPicPr>
          <p:nvPr/>
        </p:nvPicPr>
        <p:blipFill rotWithShape="1">
          <a:blip r:embed="rId4"/>
          <a:srcRect l="21826" b="15396"/>
          <a:stretch/>
        </p:blipFill>
        <p:spPr>
          <a:xfrm rot="5400000">
            <a:off x="7086220" y="2177246"/>
            <a:ext cx="5167312" cy="4194196"/>
          </a:xfrm>
          <a:prstGeom prst="rect">
            <a:avLst/>
          </a:prstGeom>
        </p:spPr>
      </p:pic>
      <p:pic>
        <p:nvPicPr>
          <p:cNvPr id="20" name="Image 19">
            <a:extLst>
              <a:ext uri="{FF2B5EF4-FFF2-40B4-BE49-F238E27FC236}">
                <a16:creationId xmlns:a16="http://schemas.microsoft.com/office/drawing/2014/main" id="{414542E8-846A-81FE-146C-BBB61F07519C}"/>
              </a:ext>
            </a:extLst>
          </p:cNvPr>
          <p:cNvPicPr>
            <a:picLocks noChangeAspect="1"/>
          </p:cNvPicPr>
          <p:nvPr/>
        </p:nvPicPr>
        <p:blipFill rotWithShape="1">
          <a:blip r:embed="rId5"/>
          <a:srcRect t="8263"/>
          <a:stretch/>
        </p:blipFill>
        <p:spPr>
          <a:xfrm>
            <a:off x="4430055" y="1726356"/>
            <a:ext cx="2717720" cy="5131644"/>
          </a:xfrm>
          <a:prstGeom prst="rect">
            <a:avLst/>
          </a:prstGeom>
        </p:spPr>
      </p:pic>
    </p:spTree>
    <p:extLst>
      <p:ext uri="{BB962C8B-B14F-4D97-AF65-F5344CB8AC3E}">
        <p14:creationId xmlns:p14="http://schemas.microsoft.com/office/powerpoint/2010/main" val="162175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strips(down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8D880-6F57-F54E-98F7-FDC55B3AFD0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F9AFA3A-3BC6-1C4A-94C6-25540E5BAD64}"/>
              </a:ext>
            </a:extLst>
          </p:cNvPr>
          <p:cNvSpPr>
            <a:spLocks noGrp="1"/>
          </p:cNvSpPr>
          <p:nvPr>
            <p:ph idx="1"/>
          </p:nvPr>
        </p:nvSpPr>
        <p:spPr>
          <a:xfrm>
            <a:off x="838201" y="1825625"/>
            <a:ext cx="8865900" cy="2652246"/>
          </a:xfrm>
        </p:spPr>
        <p:txBody>
          <a:bodyPr>
            <a:normAutofit/>
          </a:bodyPr>
          <a:lstStyle/>
          <a:p>
            <a:r>
              <a:rPr lang="fr-FR" b="1" dirty="0">
                <a:solidFill>
                  <a:schemeClr val="accent4">
                    <a:lumMod val="75000"/>
                  </a:schemeClr>
                </a:solidFill>
              </a:rPr>
              <a:t>IPA : </a:t>
            </a:r>
            <a:r>
              <a:rPr lang="fr-FR" dirty="0">
                <a:solidFill>
                  <a:schemeClr val="bg2"/>
                </a:solidFill>
              </a:rPr>
              <a:t>IPA La Débauche</a:t>
            </a:r>
          </a:p>
          <a:p>
            <a:pPr lvl="1"/>
            <a:r>
              <a:rPr lang="fr-FR" dirty="0">
                <a:solidFill>
                  <a:schemeClr val="bg2"/>
                </a:solidFill>
              </a:rPr>
              <a:t>Lieu de brassage : brasserie La Débauche (Angoulême)</a:t>
            </a:r>
          </a:p>
          <a:p>
            <a:pPr lvl="1"/>
            <a:r>
              <a:rPr lang="fr-FR" dirty="0">
                <a:solidFill>
                  <a:schemeClr val="bg2"/>
                </a:solidFill>
              </a:rPr>
              <a:t>Type de bière : blonde IPA</a:t>
            </a:r>
          </a:p>
          <a:p>
            <a:pPr lvl="1"/>
            <a:r>
              <a:rPr lang="fr-FR" dirty="0">
                <a:solidFill>
                  <a:schemeClr val="bg2"/>
                </a:solidFill>
              </a:rPr>
              <a:t>Degré d’alcool : 6°</a:t>
            </a:r>
          </a:p>
          <a:p>
            <a:pPr lvl="1"/>
            <a:r>
              <a:rPr lang="fr-FR" dirty="0">
                <a:solidFill>
                  <a:schemeClr val="bg2"/>
                </a:solidFill>
              </a:rPr>
              <a:t>Malts : 100% orge. Fermentation haute</a:t>
            </a:r>
          </a:p>
          <a:p>
            <a:pPr lvl="1"/>
            <a:r>
              <a:rPr lang="fr-FR" dirty="0">
                <a:solidFill>
                  <a:schemeClr val="bg2"/>
                </a:solidFill>
              </a:rPr>
              <a:t>Houblons : </a:t>
            </a:r>
            <a:r>
              <a:rPr lang="fr-FR" dirty="0" err="1">
                <a:solidFill>
                  <a:schemeClr val="bg2"/>
                </a:solidFill>
              </a:rPr>
              <a:t>colombus</a:t>
            </a:r>
            <a:r>
              <a:rPr lang="fr-FR" dirty="0">
                <a:solidFill>
                  <a:schemeClr val="bg2"/>
                </a:solidFill>
              </a:rPr>
              <a:t>, </a:t>
            </a:r>
            <a:r>
              <a:rPr lang="fr-FR" dirty="0" err="1">
                <a:solidFill>
                  <a:schemeClr val="bg2"/>
                </a:solidFill>
              </a:rPr>
              <a:t>mosaïc</a:t>
            </a:r>
            <a:r>
              <a:rPr lang="fr-FR" dirty="0">
                <a:solidFill>
                  <a:schemeClr val="bg2"/>
                </a:solidFill>
              </a:rPr>
              <a:t>, </a:t>
            </a:r>
            <a:r>
              <a:rPr lang="fr-FR" dirty="0" err="1">
                <a:solidFill>
                  <a:schemeClr val="bg2"/>
                </a:solidFill>
              </a:rPr>
              <a:t>citra</a:t>
            </a:r>
            <a:r>
              <a:rPr lang="fr-FR" dirty="0">
                <a:solidFill>
                  <a:schemeClr val="bg2"/>
                </a:solidFill>
              </a:rPr>
              <a:t>, cascade </a:t>
            </a:r>
            <a:r>
              <a:rPr lang="fr-FR" dirty="0" err="1">
                <a:solidFill>
                  <a:schemeClr val="bg2"/>
                </a:solidFill>
              </a:rPr>
              <a:t>equinox</a:t>
            </a:r>
            <a:r>
              <a:rPr lang="fr-FR" dirty="0">
                <a:solidFill>
                  <a:schemeClr val="bg2"/>
                </a:solidFill>
              </a:rPr>
              <a:t>, </a:t>
            </a:r>
            <a:r>
              <a:rPr lang="fr-FR" dirty="0" err="1">
                <a:solidFill>
                  <a:schemeClr val="bg2"/>
                </a:solidFill>
              </a:rPr>
              <a:t>ekuanot</a:t>
            </a:r>
            <a:r>
              <a:rPr lang="fr-FR" dirty="0">
                <a:solidFill>
                  <a:schemeClr val="bg2"/>
                </a:solidFill>
              </a:rPr>
              <a:t>  </a:t>
            </a:r>
            <a:endParaRPr lang="fr-FR" dirty="0">
              <a:solidFill>
                <a:schemeClr val="accent4">
                  <a:lumMod val="75000"/>
                </a:schemeClr>
              </a:solidFill>
            </a:endParaRPr>
          </a:p>
          <a:p>
            <a:pPr marL="0" indent="0">
              <a:buNone/>
            </a:pPr>
            <a:endParaRPr lang="fr-FR" dirty="0">
              <a:solidFill>
                <a:schemeClr val="accent4">
                  <a:lumMod val="75000"/>
                </a:schemeClr>
              </a:solidFill>
            </a:endParaRPr>
          </a:p>
          <a:p>
            <a:pPr>
              <a:buClr>
                <a:schemeClr val="accent4">
                  <a:lumMod val="75000"/>
                </a:schemeClr>
              </a:buClr>
            </a:pPr>
            <a:endParaRPr lang="fr-FR" dirty="0">
              <a:solidFill>
                <a:schemeClr val="bg1">
                  <a:lumMod val="95000"/>
                </a:schemeClr>
              </a:solidFill>
            </a:endParaRPr>
          </a:p>
          <a:p>
            <a:endParaRPr lang="fr-FR" dirty="0"/>
          </a:p>
        </p:txBody>
      </p:sp>
      <p:sp>
        <p:nvSpPr>
          <p:cNvPr id="4" name="Titre 1">
            <a:extLst>
              <a:ext uri="{FF2B5EF4-FFF2-40B4-BE49-F238E27FC236}">
                <a16:creationId xmlns:a16="http://schemas.microsoft.com/office/drawing/2014/main" id="{4E018519-0F46-D84E-ADA1-52BB7960A3D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accent4">
                    <a:lumMod val="75000"/>
                  </a:schemeClr>
                </a:solidFill>
              </a:rPr>
              <a:t>Dégustation</a:t>
            </a:r>
          </a:p>
        </p:txBody>
      </p:sp>
      <p:cxnSp>
        <p:nvCxnSpPr>
          <p:cNvPr id="5" name="Connecteur droit 4">
            <a:extLst>
              <a:ext uri="{FF2B5EF4-FFF2-40B4-BE49-F238E27FC236}">
                <a16:creationId xmlns:a16="http://schemas.microsoft.com/office/drawing/2014/main" id="{7E224035-7C2C-3047-9EAE-F0E9D9C8D96B}"/>
              </a:ext>
            </a:extLst>
          </p:cNvPr>
          <p:cNvCxnSpPr>
            <a:cxnSpLocks/>
          </p:cNvCxnSpPr>
          <p:nvPr/>
        </p:nvCxnSpPr>
        <p:spPr>
          <a:xfrm>
            <a:off x="49428" y="1359243"/>
            <a:ext cx="6042454"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2C2FCF54-5829-A84B-82EF-3795BD14D4B7}"/>
              </a:ext>
            </a:extLst>
          </p:cNvPr>
          <p:cNvCxnSpPr>
            <a:cxnSpLocks/>
          </p:cNvCxnSpPr>
          <p:nvPr/>
        </p:nvCxnSpPr>
        <p:spPr>
          <a:xfrm>
            <a:off x="9770038" y="0"/>
            <a:ext cx="0" cy="685800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69207699-ACC5-0E4D-B469-277264C8628E}"/>
              </a:ext>
            </a:extLst>
          </p:cNvPr>
          <p:cNvSpPr txBox="1"/>
          <p:nvPr/>
        </p:nvSpPr>
        <p:spPr>
          <a:xfrm>
            <a:off x="2651760" y="2129246"/>
            <a:ext cx="184731" cy="369332"/>
          </a:xfrm>
          <a:prstGeom prst="rect">
            <a:avLst/>
          </a:prstGeom>
          <a:noFill/>
        </p:spPr>
        <p:txBody>
          <a:bodyPr wrap="none" rtlCol="0">
            <a:spAutoFit/>
          </a:bodyPr>
          <a:lstStyle/>
          <a:p>
            <a:endParaRPr lang="fr-FR" dirty="0"/>
          </a:p>
        </p:txBody>
      </p:sp>
      <p:pic>
        <p:nvPicPr>
          <p:cNvPr id="11" name="Image 10">
            <a:extLst>
              <a:ext uri="{FF2B5EF4-FFF2-40B4-BE49-F238E27FC236}">
                <a16:creationId xmlns:a16="http://schemas.microsoft.com/office/drawing/2014/main" id="{194C49DB-66A1-284E-B649-AECB06E4A093}"/>
              </a:ext>
            </a:extLst>
          </p:cNvPr>
          <p:cNvPicPr>
            <a:picLocks noChangeAspect="1"/>
          </p:cNvPicPr>
          <p:nvPr/>
        </p:nvPicPr>
        <p:blipFill>
          <a:blip r:embed="rId3"/>
          <a:stretch>
            <a:fillRect/>
          </a:stretch>
        </p:blipFill>
        <p:spPr>
          <a:xfrm>
            <a:off x="9957819" y="5486400"/>
            <a:ext cx="2125646" cy="374650"/>
          </a:xfrm>
          <a:prstGeom prst="rect">
            <a:avLst/>
          </a:prstGeom>
        </p:spPr>
      </p:pic>
      <p:pic>
        <p:nvPicPr>
          <p:cNvPr id="10" name="Image 9">
            <a:extLst>
              <a:ext uri="{FF2B5EF4-FFF2-40B4-BE49-F238E27FC236}">
                <a16:creationId xmlns:a16="http://schemas.microsoft.com/office/drawing/2014/main" id="{E7D92161-D4DD-E03A-0FE7-65AFEE519DB3}"/>
              </a:ext>
            </a:extLst>
          </p:cNvPr>
          <p:cNvPicPr>
            <a:picLocks noChangeAspect="1"/>
          </p:cNvPicPr>
          <p:nvPr/>
        </p:nvPicPr>
        <p:blipFill>
          <a:blip r:embed="rId4"/>
          <a:stretch>
            <a:fillRect/>
          </a:stretch>
        </p:blipFill>
        <p:spPr>
          <a:xfrm>
            <a:off x="8801974" y="797582"/>
            <a:ext cx="4386100" cy="4386100"/>
          </a:xfrm>
          <a:prstGeom prst="rect">
            <a:avLst/>
          </a:prstGeom>
        </p:spPr>
      </p:pic>
      <p:grpSp>
        <p:nvGrpSpPr>
          <p:cNvPr id="15" name="Groupe 14">
            <a:extLst>
              <a:ext uri="{FF2B5EF4-FFF2-40B4-BE49-F238E27FC236}">
                <a16:creationId xmlns:a16="http://schemas.microsoft.com/office/drawing/2014/main" id="{2A91B426-A428-EA4C-8500-322540AEA5D6}"/>
              </a:ext>
            </a:extLst>
          </p:cNvPr>
          <p:cNvGrpSpPr/>
          <p:nvPr/>
        </p:nvGrpSpPr>
        <p:grpSpPr>
          <a:xfrm>
            <a:off x="336177" y="4449783"/>
            <a:ext cx="9446940" cy="2434478"/>
            <a:chOff x="1219509" y="3858115"/>
            <a:chExt cx="8944916" cy="2434478"/>
          </a:xfrm>
        </p:grpSpPr>
        <p:sp>
          <p:nvSpPr>
            <p:cNvPr id="16" name="Espace réservé du contenu 2">
              <a:extLst>
                <a:ext uri="{FF2B5EF4-FFF2-40B4-BE49-F238E27FC236}">
                  <a16:creationId xmlns:a16="http://schemas.microsoft.com/office/drawing/2014/main" id="{E2E41D28-E150-4541-9FCA-59734F4C8097}"/>
                </a:ext>
              </a:extLst>
            </p:cNvPr>
            <p:cNvSpPr txBox="1">
              <a:spLocks/>
            </p:cNvSpPr>
            <p:nvPr/>
          </p:nvSpPr>
          <p:spPr>
            <a:xfrm>
              <a:off x="1232592" y="3962656"/>
              <a:ext cx="8931833" cy="232993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solidFill>
                    <a:schemeClr val="bg2"/>
                  </a:solidFill>
                </a:rPr>
                <a:t>       : robe dorée, reflets orangés, légèrement brumeuse, fine mousse    blanche</a:t>
              </a:r>
            </a:p>
            <a:p>
              <a:pPr marL="457200" lvl="1" indent="0">
                <a:buNone/>
              </a:pPr>
              <a:r>
                <a:rPr lang="fr-FR" dirty="0">
                  <a:solidFill>
                    <a:schemeClr val="bg2"/>
                  </a:solidFill>
                </a:rPr>
                <a:t>: arômes houblonnés, d’agrumes, de fruits exotiques et notes herbacées, pin</a:t>
              </a:r>
            </a:p>
            <a:p>
              <a:pPr marL="457200" lvl="1" indent="0">
                <a:buNone/>
              </a:pPr>
              <a:r>
                <a:rPr lang="fr-FR" dirty="0">
                  <a:solidFill>
                    <a:schemeClr val="bg2"/>
                  </a:solidFill>
                </a:rPr>
                <a:t>: saveurs houblonnées, florales, sur l’agrume et les fruits exotiques, finale sèche, amère et légèrement résineuse.</a:t>
              </a:r>
            </a:p>
            <a:p>
              <a:pPr marL="457200" lvl="1" indent="0">
                <a:buNone/>
              </a:pPr>
              <a:r>
                <a:rPr lang="fr-FR" dirty="0">
                  <a:solidFill>
                    <a:schemeClr val="accent1">
                      <a:lumMod val="60000"/>
                      <a:lumOff val="40000"/>
                    </a:schemeClr>
                  </a:solidFill>
                </a:rPr>
                <a:t>IBU : 40</a:t>
              </a:r>
            </a:p>
            <a:p>
              <a:pPr marL="457200" lvl="1" indent="0">
                <a:buNone/>
              </a:pPr>
              <a:r>
                <a:rPr lang="fr-FR" dirty="0">
                  <a:solidFill>
                    <a:schemeClr val="accent1">
                      <a:lumMod val="60000"/>
                      <a:lumOff val="40000"/>
                    </a:schemeClr>
                  </a:solidFill>
                </a:rPr>
                <a:t>EBC : 9</a:t>
              </a:r>
            </a:p>
            <a:p>
              <a:pPr marL="457200" lvl="1" indent="0">
                <a:buNone/>
              </a:pPr>
              <a:r>
                <a:rPr lang="fr-FR" dirty="0">
                  <a:solidFill>
                    <a:schemeClr val="bg2"/>
                  </a:solidFill>
                </a:rPr>
                <a:t>Prix : 3,95€ (33cl)</a:t>
              </a:r>
              <a:endParaRPr lang="fr-FR" dirty="0">
                <a:solidFill>
                  <a:schemeClr val="bg1">
                    <a:lumMod val="95000"/>
                  </a:schemeClr>
                </a:solidFill>
              </a:endParaRPr>
            </a:p>
            <a:p>
              <a:endParaRPr lang="fr-FR" dirty="0"/>
            </a:p>
          </p:txBody>
        </p:sp>
        <p:pic>
          <p:nvPicPr>
            <p:cNvPr id="17" name="Image 16">
              <a:extLst>
                <a:ext uri="{FF2B5EF4-FFF2-40B4-BE49-F238E27FC236}">
                  <a16:creationId xmlns:a16="http://schemas.microsoft.com/office/drawing/2014/main" id="{05EAFD3A-B94D-9047-A964-E67C583A9133}"/>
                </a:ext>
              </a:extLst>
            </p:cNvPr>
            <p:cNvPicPr>
              <a:picLocks noChangeAspect="1"/>
            </p:cNvPicPr>
            <p:nvPr/>
          </p:nvPicPr>
          <p:blipFill>
            <a:blip r:embed="rId5"/>
            <a:stretch>
              <a:fillRect/>
            </a:stretch>
          </p:blipFill>
          <p:spPr>
            <a:xfrm>
              <a:off x="1219509" y="3858115"/>
              <a:ext cx="355600" cy="355600"/>
            </a:xfrm>
            <a:prstGeom prst="rect">
              <a:avLst/>
            </a:prstGeom>
          </p:spPr>
        </p:pic>
        <p:pic>
          <p:nvPicPr>
            <p:cNvPr id="18" name="Image 17">
              <a:extLst>
                <a:ext uri="{FF2B5EF4-FFF2-40B4-BE49-F238E27FC236}">
                  <a16:creationId xmlns:a16="http://schemas.microsoft.com/office/drawing/2014/main" id="{3FEF5B20-EEEE-DD46-99CD-FAE475C7EBAE}"/>
                </a:ext>
              </a:extLst>
            </p:cNvPr>
            <p:cNvPicPr>
              <a:picLocks noChangeAspect="1"/>
            </p:cNvPicPr>
            <p:nvPr/>
          </p:nvPicPr>
          <p:blipFill>
            <a:blip r:embed="rId6"/>
            <a:stretch>
              <a:fillRect/>
            </a:stretch>
          </p:blipFill>
          <p:spPr>
            <a:xfrm>
              <a:off x="1232592" y="4450053"/>
              <a:ext cx="355600" cy="355600"/>
            </a:xfrm>
            <a:prstGeom prst="rect">
              <a:avLst/>
            </a:prstGeom>
          </p:spPr>
        </p:pic>
        <p:pic>
          <p:nvPicPr>
            <p:cNvPr id="19" name="Image 18">
              <a:extLst>
                <a:ext uri="{FF2B5EF4-FFF2-40B4-BE49-F238E27FC236}">
                  <a16:creationId xmlns:a16="http://schemas.microsoft.com/office/drawing/2014/main" id="{DF9E5B0B-E362-C94A-B0A1-0D5FFD7E4096}"/>
                </a:ext>
              </a:extLst>
            </p:cNvPr>
            <p:cNvPicPr>
              <a:picLocks noChangeAspect="1"/>
            </p:cNvPicPr>
            <p:nvPr/>
          </p:nvPicPr>
          <p:blipFill>
            <a:blip r:embed="rId7"/>
            <a:stretch>
              <a:fillRect/>
            </a:stretch>
          </p:blipFill>
          <p:spPr>
            <a:xfrm>
              <a:off x="1219509" y="4873251"/>
              <a:ext cx="355600" cy="266700"/>
            </a:xfrm>
            <a:prstGeom prst="rect">
              <a:avLst/>
            </a:prstGeom>
          </p:spPr>
        </p:pic>
      </p:grpSp>
    </p:spTree>
    <p:extLst>
      <p:ext uri="{BB962C8B-B14F-4D97-AF65-F5344CB8AC3E}">
        <p14:creationId xmlns:p14="http://schemas.microsoft.com/office/powerpoint/2010/main" val="155833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8D880-6F57-F54E-98F7-FDC55B3AFD0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F9AFA3A-3BC6-1C4A-94C6-25540E5BAD64}"/>
              </a:ext>
            </a:extLst>
          </p:cNvPr>
          <p:cNvSpPr>
            <a:spLocks noGrp="1"/>
          </p:cNvSpPr>
          <p:nvPr>
            <p:ph idx="1"/>
          </p:nvPr>
        </p:nvSpPr>
        <p:spPr>
          <a:xfrm>
            <a:off x="838201" y="1825625"/>
            <a:ext cx="8865900" cy="2477434"/>
          </a:xfrm>
        </p:spPr>
        <p:txBody>
          <a:bodyPr>
            <a:normAutofit/>
          </a:bodyPr>
          <a:lstStyle/>
          <a:p>
            <a:r>
              <a:rPr lang="fr-FR" b="1" dirty="0">
                <a:solidFill>
                  <a:schemeClr val="accent4">
                    <a:lumMod val="75000"/>
                  </a:schemeClr>
                </a:solidFill>
              </a:rPr>
              <a:t>Brune : </a:t>
            </a:r>
            <a:r>
              <a:rPr lang="fr-FR" dirty="0">
                <a:solidFill>
                  <a:schemeClr val="bg2"/>
                </a:solidFill>
              </a:rPr>
              <a:t>Master Titan</a:t>
            </a:r>
          </a:p>
          <a:p>
            <a:pPr lvl="1"/>
            <a:r>
              <a:rPr lang="fr-FR" dirty="0">
                <a:solidFill>
                  <a:schemeClr val="bg2"/>
                </a:solidFill>
              </a:rPr>
              <a:t>Lieu de brassage : brasserie </a:t>
            </a:r>
            <a:r>
              <a:rPr lang="fr-FR" dirty="0" err="1">
                <a:solidFill>
                  <a:schemeClr val="bg2"/>
                </a:solidFill>
              </a:rPr>
              <a:t>Amiticia</a:t>
            </a:r>
            <a:r>
              <a:rPr lang="fr-FR" dirty="0">
                <a:solidFill>
                  <a:schemeClr val="bg2"/>
                </a:solidFill>
              </a:rPr>
              <a:t> (Puymoyen)</a:t>
            </a:r>
          </a:p>
          <a:p>
            <a:pPr lvl="1"/>
            <a:r>
              <a:rPr lang="fr-FR" dirty="0">
                <a:solidFill>
                  <a:schemeClr val="bg2"/>
                </a:solidFill>
              </a:rPr>
              <a:t>Type de bière : </a:t>
            </a:r>
            <a:r>
              <a:rPr lang="fr-FR" dirty="0" err="1">
                <a:solidFill>
                  <a:schemeClr val="bg2"/>
                </a:solidFill>
              </a:rPr>
              <a:t>imperial</a:t>
            </a:r>
            <a:r>
              <a:rPr lang="fr-FR" dirty="0">
                <a:solidFill>
                  <a:schemeClr val="bg2"/>
                </a:solidFill>
              </a:rPr>
              <a:t> stout (Ale avec malt très torréfié)</a:t>
            </a:r>
          </a:p>
          <a:p>
            <a:pPr lvl="1"/>
            <a:r>
              <a:rPr lang="fr-FR" dirty="0">
                <a:solidFill>
                  <a:schemeClr val="bg2"/>
                </a:solidFill>
              </a:rPr>
              <a:t>Degré d’alcool : 11,5°</a:t>
            </a:r>
          </a:p>
          <a:p>
            <a:pPr lvl="1"/>
            <a:r>
              <a:rPr lang="fr-FR" dirty="0">
                <a:solidFill>
                  <a:schemeClr val="bg2"/>
                </a:solidFill>
              </a:rPr>
              <a:t>Malts : orge, seigle</a:t>
            </a:r>
          </a:p>
          <a:p>
            <a:pPr lvl="1"/>
            <a:r>
              <a:rPr lang="fr-FR" dirty="0">
                <a:solidFill>
                  <a:schemeClr val="bg2"/>
                </a:solidFill>
              </a:rPr>
              <a:t>Houblon : Magnum</a:t>
            </a:r>
          </a:p>
          <a:p>
            <a:pPr marL="457200" lvl="1" indent="0">
              <a:buNone/>
            </a:pPr>
            <a:endParaRPr lang="fr-FR" dirty="0">
              <a:solidFill>
                <a:schemeClr val="accent4">
                  <a:lumMod val="75000"/>
                </a:schemeClr>
              </a:solidFill>
            </a:endParaRPr>
          </a:p>
          <a:p>
            <a:pPr marL="0" indent="0">
              <a:buNone/>
            </a:pPr>
            <a:endParaRPr lang="fr-FR" b="1" dirty="0">
              <a:solidFill>
                <a:schemeClr val="accent4">
                  <a:lumMod val="75000"/>
                </a:schemeClr>
              </a:solidFill>
            </a:endParaRPr>
          </a:p>
          <a:p>
            <a:pPr>
              <a:buClr>
                <a:schemeClr val="accent4">
                  <a:lumMod val="75000"/>
                </a:schemeClr>
              </a:buClr>
            </a:pPr>
            <a:endParaRPr lang="fr-FR" dirty="0">
              <a:solidFill>
                <a:schemeClr val="bg1">
                  <a:lumMod val="95000"/>
                </a:schemeClr>
              </a:solidFill>
            </a:endParaRPr>
          </a:p>
          <a:p>
            <a:endParaRPr lang="fr-FR" dirty="0"/>
          </a:p>
        </p:txBody>
      </p:sp>
      <p:sp>
        <p:nvSpPr>
          <p:cNvPr id="4" name="Titre 1">
            <a:extLst>
              <a:ext uri="{FF2B5EF4-FFF2-40B4-BE49-F238E27FC236}">
                <a16:creationId xmlns:a16="http://schemas.microsoft.com/office/drawing/2014/main" id="{4E018519-0F46-D84E-ADA1-52BB7960A3D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accent4">
                    <a:lumMod val="75000"/>
                  </a:schemeClr>
                </a:solidFill>
              </a:rPr>
              <a:t>Dégustation</a:t>
            </a:r>
          </a:p>
        </p:txBody>
      </p:sp>
      <p:cxnSp>
        <p:nvCxnSpPr>
          <p:cNvPr id="5" name="Connecteur droit 4">
            <a:extLst>
              <a:ext uri="{FF2B5EF4-FFF2-40B4-BE49-F238E27FC236}">
                <a16:creationId xmlns:a16="http://schemas.microsoft.com/office/drawing/2014/main" id="{7E224035-7C2C-3047-9EAE-F0E9D9C8D96B}"/>
              </a:ext>
            </a:extLst>
          </p:cNvPr>
          <p:cNvCxnSpPr>
            <a:cxnSpLocks/>
          </p:cNvCxnSpPr>
          <p:nvPr/>
        </p:nvCxnSpPr>
        <p:spPr>
          <a:xfrm>
            <a:off x="49428" y="1359243"/>
            <a:ext cx="6042454"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2C2FCF54-5829-A84B-82EF-3795BD14D4B7}"/>
              </a:ext>
            </a:extLst>
          </p:cNvPr>
          <p:cNvCxnSpPr>
            <a:cxnSpLocks/>
          </p:cNvCxnSpPr>
          <p:nvPr/>
        </p:nvCxnSpPr>
        <p:spPr>
          <a:xfrm>
            <a:off x="9770038" y="0"/>
            <a:ext cx="0" cy="685800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69207699-ACC5-0E4D-B469-277264C8628E}"/>
              </a:ext>
            </a:extLst>
          </p:cNvPr>
          <p:cNvSpPr txBox="1"/>
          <p:nvPr/>
        </p:nvSpPr>
        <p:spPr>
          <a:xfrm>
            <a:off x="2651760" y="2129246"/>
            <a:ext cx="184731" cy="369332"/>
          </a:xfrm>
          <a:prstGeom prst="rect">
            <a:avLst/>
          </a:prstGeom>
          <a:noFill/>
        </p:spPr>
        <p:txBody>
          <a:bodyPr wrap="none" rtlCol="0">
            <a:spAutoFit/>
          </a:bodyPr>
          <a:lstStyle/>
          <a:p>
            <a:endParaRPr lang="fr-FR" dirty="0"/>
          </a:p>
        </p:txBody>
      </p:sp>
      <p:pic>
        <p:nvPicPr>
          <p:cNvPr id="9" name="Image 8">
            <a:extLst>
              <a:ext uri="{FF2B5EF4-FFF2-40B4-BE49-F238E27FC236}">
                <a16:creationId xmlns:a16="http://schemas.microsoft.com/office/drawing/2014/main" id="{587DBDF6-A086-173A-F576-EBFAD72E4516}"/>
              </a:ext>
            </a:extLst>
          </p:cNvPr>
          <p:cNvPicPr>
            <a:picLocks noChangeAspect="1"/>
          </p:cNvPicPr>
          <p:nvPr/>
        </p:nvPicPr>
        <p:blipFill>
          <a:blip r:embed="rId3"/>
          <a:stretch>
            <a:fillRect/>
          </a:stretch>
        </p:blipFill>
        <p:spPr>
          <a:xfrm>
            <a:off x="10132500" y="5634037"/>
            <a:ext cx="858838" cy="858838"/>
          </a:xfrm>
          <a:prstGeom prst="rect">
            <a:avLst/>
          </a:prstGeom>
        </p:spPr>
      </p:pic>
      <p:grpSp>
        <p:nvGrpSpPr>
          <p:cNvPr id="10" name="Groupe 9">
            <a:extLst>
              <a:ext uri="{FF2B5EF4-FFF2-40B4-BE49-F238E27FC236}">
                <a16:creationId xmlns:a16="http://schemas.microsoft.com/office/drawing/2014/main" id="{C6AE7167-7C41-4640-8F06-0AA472931A69}"/>
              </a:ext>
            </a:extLst>
          </p:cNvPr>
          <p:cNvGrpSpPr/>
          <p:nvPr/>
        </p:nvGrpSpPr>
        <p:grpSpPr>
          <a:xfrm>
            <a:off x="838200" y="4191255"/>
            <a:ext cx="8944916" cy="2329937"/>
            <a:chOff x="1219509" y="3962656"/>
            <a:chExt cx="8944916" cy="2329937"/>
          </a:xfrm>
        </p:grpSpPr>
        <p:sp>
          <p:nvSpPr>
            <p:cNvPr id="11" name="Espace réservé du contenu 2">
              <a:extLst>
                <a:ext uri="{FF2B5EF4-FFF2-40B4-BE49-F238E27FC236}">
                  <a16:creationId xmlns:a16="http://schemas.microsoft.com/office/drawing/2014/main" id="{43822EC4-2BBF-B34D-B6A3-C5372E36A96D}"/>
                </a:ext>
              </a:extLst>
            </p:cNvPr>
            <p:cNvSpPr txBox="1">
              <a:spLocks/>
            </p:cNvSpPr>
            <p:nvPr/>
          </p:nvSpPr>
          <p:spPr>
            <a:xfrm>
              <a:off x="1232592" y="3962656"/>
              <a:ext cx="8931833" cy="232993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solidFill>
                    <a:schemeClr val="bg2"/>
                  </a:solidFill>
                </a:rPr>
                <a:t>       : noir profond, pétrole, texture grasse, faible effervescence</a:t>
              </a:r>
            </a:p>
            <a:p>
              <a:pPr marL="457200" lvl="1" indent="0">
                <a:buNone/>
              </a:pPr>
              <a:r>
                <a:rPr lang="fr-FR" dirty="0">
                  <a:solidFill>
                    <a:schemeClr val="bg2"/>
                  </a:solidFill>
                </a:rPr>
                <a:t>: complexe, fruits noirs comme le raisin secs ou le pruneau, figue séchée, vineux</a:t>
              </a:r>
            </a:p>
            <a:p>
              <a:pPr marL="457200" lvl="1" indent="0">
                <a:buNone/>
              </a:pPr>
              <a:r>
                <a:rPr lang="fr-FR" dirty="0">
                  <a:solidFill>
                    <a:schemeClr val="bg2"/>
                  </a:solidFill>
                </a:rPr>
                <a:t>: impression de déguster une liqueur de malts torréfiés, astringent du café, côté rond du cacao amer</a:t>
              </a:r>
            </a:p>
            <a:p>
              <a:pPr marL="457200" lvl="1" indent="0">
                <a:buNone/>
              </a:pPr>
              <a:r>
                <a:rPr lang="fr-FR" dirty="0">
                  <a:solidFill>
                    <a:schemeClr val="accent1">
                      <a:lumMod val="60000"/>
                      <a:lumOff val="40000"/>
                    </a:schemeClr>
                  </a:solidFill>
                </a:rPr>
                <a:t>IBU : 70</a:t>
              </a:r>
            </a:p>
            <a:p>
              <a:pPr marL="457200" lvl="1" indent="0">
                <a:buNone/>
              </a:pPr>
              <a:r>
                <a:rPr lang="fr-FR" dirty="0">
                  <a:solidFill>
                    <a:schemeClr val="accent1">
                      <a:lumMod val="60000"/>
                      <a:lumOff val="40000"/>
                    </a:schemeClr>
                  </a:solidFill>
                </a:rPr>
                <a:t>EBC : 120</a:t>
              </a:r>
            </a:p>
            <a:p>
              <a:pPr marL="457200" lvl="1" indent="0">
                <a:buNone/>
              </a:pPr>
              <a:r>
                <a:rPr lang="fr-FR" dirty="0">
                  <a:solidFill>
                    <a:schemeClr val="bg2"/>
                  </a:solidFill>
                </a:rPr>
                <a:t>Prix : 5,50€ (33cl).    (il reste 120g de sucre au litre, autant qu’un coca – 6 mois minimum en bouteille avant commercialisation)</a:t>
              </a:r>
            </a:p>
            <a:p>
              <a:endParaRPr lang="fr-FR" b="1" dirty="0">
                <a:solidFill>
                  <a:schemeClr val="accent4">
                    <a:lumMod val="75000"/>
                  </a:schemeClr>
                </a:solidFill>
              </a:endParaRPr>
            </a:p>
            <a:p>
              <a:pPr marL="0" indent="0">
                <a:buClr>
                  <a:schemeClr val="accent4">
                    <a:lumMod val="75000"/>
                  </a:schemeClr>
                </a:buClr>
                <a:buFont typeface="Arial" panose="020B0604020202020204" pitchFamily="34" charset="0"/>
                <a:buNone/>
              </a:pPr>
              <a:endParaRPr lang="fr-FR" dirty="0">
                <a:solidFill>
                  <a:schemeClr val="bg1">
                    <a:lumMod val="95000"/>
                  </a:schemeClr>
                </a:solidFill>
              </a:endParaRPr>
            </a:p>
            <a:p>
              <a:endParaRPr lang="fr-FR" dirty="0"/>
            </a:p>
          </p:txBody>
        </p:sp>
        <p:pic>
          <p:nvPicPr>
            <p:cNvPr id="12" name="Image 11">
              <a:extLst>
                <a:ext uri="{FF2B5EF4-FFF2-40B4-BE49-F238E27FC236}">
                  <a16:creationId xmlns:a16="http://schemas.microsoft.com/office/drawing/2014/main" id="{D007797D-7C08-214A-8538-47579D18F9E5}"/>
                </a:ext>
              </a:extLst>
            </p:cNvPr>
            <p:cNvPicPr>
              <a:picLocks noChangeAspect="1"/>
            </p:cNvPicPr>
            <p:nvPr/>
          </p:nvPicPr>
          <p:blipFill>
            <a:blip r:embed="rId4"/>
            <a:stretch>
              <a:fillRect/>
            </a:stretch>
          </p:blipFill>
          <p:spPr>
            <a:xfrm>
              <a:off x="1219509" y="3965691"/>
              <a:ext cx="355600" cy="355600"/>
            </a:xfrm>
            <a:prstGeom prst="rect">
              <a:avLst/>
            </a:prstGeom>
          </p:spPr>
        </p:pic>
        <p:pic>
          <p:nvPicPr>
            <p:cNvPr id="13" name="Image 12">
              <a:extLst>
                <a:ext uri="{FF2B5EF4-FFF2-40B4-BE49-F238E27FC236}">
                  <a16:creationId xmlns:a16="http://schemas.microsoft.com/office/drawing/2014/main" id="{527D582C-F93A-8A43-94B3-46491DC8F4D5}"/>
                </a:ext>
              </a:extLst>
            </p:cNvPr>
            <p:cNvPicPr>
              <a:picLocks noChangeAspect="1"/>
            </p:cNvPicPr>
            <p:nvPr/>
          </p:nvPicPr>
          <p:blipFill>
            <a:blip r:embed="rId5"/>
            <a:stretch>
              <a:fillRect/>
            </a:stretch>
          </p:blipFill>
          <p:spPr>
            <a:xfrm>
              <a:off x="1232592" y="4409712"/>
              <a:ext cx="355600" cy="355600"/>
            </a:xfrm>
            <a:prstGeom prst="rect">
              <a:avLst/>
            </a:prstGeom>
          </p:spPr>
        </p:pic>
        <p:pic>
          <p:nvPicPr>
            <p:cNvPr id="14" name="Image 13">
              <a:extLst>
                <a:ext uri="{FF2B5EF4-FFF2-40B4-BE49-F238E27FC236}">
                  <a16:creationId xmlns:a16="http://schemas.microsoft.com/office/drawing/2014/main" id="{6479161B-B845-9646-8C18-F849466C2D74}"/>
                </a:ext>
              </a:extLst>
            </p:cNvPr>
            <p:cNvPicPr>
              <a:picLocks noChangeAspect="1"/>
            </p:cNvPicPr>
            <p:nvPr/>
          </p:nvPicPr>
          <p:blipFill>
            <a:blip r:embed="rId6"/>
            <a:stretch>
              <a:fillRect/>
            </a:stretch>
          </p:blipFill>
          <p:spPr>
            <a:xfrm>
              <a:off x="1219509" y="4873251"/>
              <a:ext cx="355600" cy="266700"/>
            </a:xfrm>
            <a:prstGeom prst="rect">
              <a:avLst/>
            </a:prstGeom>
          </p:spPr>
        </p:pic>
      </p:grpSp>
      <p:pic>
        <p:nvPicPr>
          <p:cNvPr id="15" name="Image 14">
            <a:extLst>
              <a:ext uri="{FF2B5EF4-FFF2-40B4-BE49-F238E27FC236}">
                <a16:creationId xmlns:a16="http://schemas.microsoft.com/office/drawing/2014/main" id="{9C70237F-35CC-F749-9BBA-BCD6956EA720}"/>
              </a:ext>
            </a:extLst>
          </p:cNvPr>
          <p:cNvPicPr>
            <a:picLocks noChangeAspect="1"/>
          </p:cNvPicPr>
          <p:nvPr/>
        </p:nvPicPr>
        <p:blipFill>
          <a:blip r:embed="rId7"/>
          <a:stretch>
            <a:fillRect/>
          </a:stretch>
        </p:blipFill>
        <p:spPr>
          <a:xfrm>
            <a:off x="9916725" y="1245784"/>
            <a:ext cx="2788375" cy="3057275"/>
          </a:xfrm>
          <a:prstGeom prst="rect">
            <a:avLst/>
          </a:prstGeom>
        </p:spPr>
      </p:pic>
    </p:spTree>
    <p:extLst>
      <p:ext uri="{BB962C8B-B14F-4D97-AF65-F5344CB8AC3E}">
        <p14:creationId xmlns:p14="http://schemas.microsoft.com/office/powerpoint/2010/main" val="26876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8D880-6F57-F54E-98F7-FDC55B3AFD0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F9AFA3A-3BC6-1C4A-94C6-25540E5BAD64}"/>
              </a:ext>
            </a:extLst>
          </p:cNvPr>
          <p:cNvSpPr>
            <a:spLocks noGrp="1"/>
          </p:cNvSpPr>
          <p:nvPr>
            <p:ph idx="1"/>
          </p:nvPr>
        </p:nvSpPr>
        <p:spPr>
          <a:xfrm>
            <a:off x="838201" y="1825625"/>
            <a:ext cx="8865900" cy="4351338"/>
          </a:xfrm>
        </p:spPr>
        <p:txBody>
          <a:bodyPr>
            <a:normAutofit fontScale="92500" lnSpcReduction="20000"/>
          </a:bodyPr>
          <a:lstStyle/>
          <a:p>
            <a:pPr algn="just">
              <a:buClr>
                <a:schemeClr val="accent4">
                  <a:lumMod val="75000"/>
                </a:schemeClr>
              </a:buClr>
            </a:pPr>
            <a:r>
              <a:rPr lang="fr-FR" b="1" dirty="0">
                <a:solidFill>
                  <a:schemeClr val="accent4">
                    <a:lumMod val="75000"/>
                  </a:schemeClr>
                </a:solidFill>
              </a:rPr>
              <a:t>Céréales</a:t>
            </a:r>
            <a:r>
              <a:rPr lang="fr-FR" dirty="0">
                <a:solidFill>
                  <a:schemeClr val="bg1">
                    <a:lumMod val="95000"/>
                  </a:schemeClr>
                </a:solidFill>
              </a:rPr>
              <a:t> : l’orge est la céréale de choix puisqu'elle supporte le mieux le maltage, processus nécessaire pour produire des sucres fermentables et par la suite de l’alcool. Certaines bières sont produites entièrement ou en partie à partir de céréales autres que l’orge : froment, avoine, seigle, riz et parfois le maïs et le sorgho. </a:t>
            </a:r>
          </a:p>
          <a:p>
            <a:pPr>
              <a:buClr>
                <a:schemeClr val="accent4">
                  <a:lumMod val="75000"/>
                </a:schemeClr>
              </a:buClr>
            </a:pPr>
            <a:r>
              <a:rPr lang="fr-FR" b="1" dirty="0">
                <a:solidFill>
                  <a:schemeClr val="accent4">
                    <a:lumMod val="75000"/>
                  </a:schemeClr>
                </a:solidFill>
              </a:rPr>
              <a:t>Eau</a:t>
            </a:r>
            <a:r>
              <a:rPr lang="fr-FR" dirty="0">
                <a:solidFill>
                  <a:schemeClr val="bg1">
                    <a:lumMod val="95000"/>
                  </a:schemeClr>
                </a:solidFill>
              </a:rPr>
              <a:t> : elle constitue +/- 90% du produit final. C’est pourquoi le caractère minéral de l’eau utilisée influe sur le caractère de la bière.</a:t>
            </a:r>
          </a:p>
          <a:p>
            <a:pPr>
              <a:buClr>
                <a:schemeClr val="accent4">
                  <a:lumMod val="75000"/>
                </a:schemeClr>
              </a:buClr>
            </a:pPr>
            <a:r>
              <a:rPr lang="fr-FR" b="1" dirty="0">
                <a:solidFill>
                  <a:schemeClr val="accent4">
                    <a:lumMod val="75000"/>
                  </a:schemeClr>
                </a:solidFill>
              </a:rPr>
              <a:t>Houblon</a:t>
            </a:r>
            <a:r>
              <a:rPr lang="fr-FR" dirty="0">
                <a:solidFill>
                  <a:schemeClr val="bg1">
                    <a:lumMod val="95000"/>
                  </a:schemeClr>
                </a:solidFill>
              </a:rPr>
              <a:t> : plante vivace et grimpante, de la famille du chanvre,  liane verdoyante pouvant atteindre 6 à 8 mètres de hauteur, qui donne sur le plant femelle, des fleurs parfumées en forme de cône =&gt; séchées, elles donnent à la bière sa saveur et son amertume et inhibent la prolifération de bactéries.</a:t>
            </a:r>
          </a:p>
          <a:p>
            <a:pPr marL="0" indent="0">
              <a:buClr>
                <a:schemeClr val="accent4">
                  <a:lumMod val="75000"/>
                </a:schemeClr>
              </a:buClr>
              <a:buNone/>
            </a:pPr>
            <a:endParaRPr lang="fr-FR" dirty="0">
              <a:solidFill>
                <a:schemeClr val="bg1">
                  <a:lumMod val="95000"/>
                </a:schemeClr>
              </a:solidFill>
            </a:endParaRPr>
          </a:p>
          <a:p>
            <a:endParaRPr lang="fr-FR" dirty="0"/>
          </a:p>
        </p:txBody>
      </p:sp>
      <p:sp>
        <p:nvSpPr>
          <p:cNvPr id="4" name="Titre 1">
            <a:extLst>
              <a:ext uri="{FF2B5EF4-FFF2-40B4-BE49-F238E27FC236}">
                <a16:creationId xmlns:a16="http://schemas.microsoft.com/office/drawing/2014/main" id="{4E018519-0F46-D84E-ADA1-52BB7960A3D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accent4">
                    <a:lumMod val="75000"/>
                  </a:schemeClr>
                </a:solidFill>
              </a:rPr>
              <a:t>Les ingrédients</a:t>
            </a:r>
          </a:p>
        </p:txBody>
      </p:sp>
      <p:cxnSp>
        <p:nvCxnSpPr>
          <p:cNvPr id="5" name="Connecteur droit 4">
            <a:extLst>
              <a:ext uri="{FF2B5EF4-FFF2-40B4-BE49-F238E27FC236}">
                <a16:creationId xmlns:a16="http://schemas.microsoft.com/office/drawing/2014/main" id="{7E224035-7C2C-3047-9EAE-F0E9D9C8D96B}"/>
              </a:ext>
            </a:extLst>
          </p:cNvPr>
          <p:cNvCxnSpPr>
            <a:cxnSpLocks/>
          </p:cNvCxnSpPr>
          <p:nvPr/>
        </p:nvCxnSpPr>
        <p:spPr>
          <a:xfrm>
            <a:off x="49428" y="1359243"/>
            <a:ext cx="6042454"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2C2FCF54-5829-A84B-82EF-3795BD14D4B7}"/>
              </a:ext>
            </a:extLst>
          </p:cNvPr>
          <p:cNvCxnSpPr>
            <a:cxnSpLocks/>
          </p:cNvCxnSpPr>
          <p:nvPr/>
        </p:nvCxnSpPr>
        <p:spPr>
          <a:xfrm>
            <a:off x="9770038" y="0"/>
            <a:ext cx="0" cy="685800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5B45B72B-9FA1-3341-B65F-2C175B8614F3}"/>
              </a:ext>
            </a:extLst>
          </p:cNvPr>
          <p:cNvPicPr>
            <a:picLocks noChangeAspect="1"/>
          </p:cNvPicPr>
          <p:nvPr/>
        </p:nvPicPr>
        <p:blipFill>
          <a:blip r:embed="rId3"/>
          <a:stretch>
            <a:fillRect/>
          </a:stretch>
        </p:blipFill>
        <p:spPr>
          <a:xfrm>
            <a:off x="9824669" y="1493721"/>
            <a:ext cx="2321011" cy="1856809"/>
          </a:xfrm>
          <a:prstGeom prst="rect">
            <a:avLst/>
          </a:prstGeom>
        </p:spPr>
      </p:pic>
      <p:pic>
        <p:nvPicPr>
          <p:cNvPr id="11" name="Image 10">
            <a:extLst>
              <a:ext uri="{FF2B5EF4-FFF2-40B4-BE49-F238E27FC236}">
                <a16:creationId xmlns:a16="http://schemas.microsoft.com/office/drawing/2014/main" id="{802A70EC-DC0D-0F43-A0CE-F71DE62FDCE4}"/>
              </a:ext>
            </a:extLst>
          </p:cNvPr>
          <p:cNvPicPr>
            <a:picLocks noChangeAspect="1"/>
          </p:cNvPicPr>
          <p:nvPr/>
        </p:nvPicPr>
        <p:blipFill rotWithShape="1">
          <a:blip r:embed="rId4"/>
          <a:srcRect r="18685"/>
          <a:stretch/>
        </p:blipFill>
        <p:spPr>
          <a:xfrm>
            <a:off x="9837026" y="3754299"/>
            <a:ext cx="2304169" cy="1743771"/>
          </a:xfrm>
          <a:prstGeom prst="rect">
            <a:avLst/>
          </a:prstGeom>
        </p:spPr>
      </p:pic>
    </p:spTree>
    <p:extLst>
      <p:ext uri="{BB962C8B-B14F-4D97-AF65-F5344CB8AC3E}">
        <p14:creationId xmlns:p14="http://schemas.microsoft.com/office/powerpoint/2010/main" val="3934291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8D880-6F57-F54E-98F7-FDC55B3AFD0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F9AFA3A-3BC6-1C4A-94C6-25540E5BAD64}"/>
              </a:ext>
            </a:extLst>
          </p:cNvPr>
          <p:cNvSpPr>
            <a:spLocks noGrp="1"/>
          </p:cNvSpPr>
          <p:nvPr>
            <p:ph idx="1"/>
          </p:nvPr>
        </p:nvSpPr>
        <p:spPr>
          <a:xfrm>
            <a:off x="838201" y="1825625"/>
            <a:ext cx="8865900" cy="4351338"/>
          </a:xfrm>
        </p:spPr>
        <p:txBody>
          <a:bodyPr>
            <a:normAutofit fontScale="77500" lnSpcReduction="20000"/>
          </a:bodyPr>
          <a:lstStyle/>
          <a:p>
            <a:r>
              <a:rPr lang="fr-FR" b="1" dirty="0">
                <a:solidFill>
                  <a:schemeClr val="accent4">
                    <a:lumMod val="75000"/>
                  </a:schemeClr>
                </a:solidFill>
              </a:rPr>
              <a:t>Levure</a:t>
            </a:r>
            <a:r>
              <a:rPr lang="fr-FR" dirty="0">
                <a:solidFill>
                  <a:schemeClr val="bg1">
                    <a:lumMod val="95000"/>
                  </a:schemeClr>
                </a:solidFill>
              </a:rPr>
              <a:t> : </a:t>
            </a:r>
            <a:r>
              <a:rPr lang="fr-FR" dirty="0">
                <a:solidFill>
                  <a:schemeClr val="bg2"/>
                </a:solidFill>
              </a:rPr>
              <a:t>la levure est un champignon unicellulaire microscopique qui transforme en bière le mou primitif obtenu à partir de malt, de houblon et d’eau. 2 variétés distinctes produisent la quasi-totalité des bières, chacune donnant un style : </a:t>
            </a:r>
          </a:p>
          <a:p>
            <a:pPr lvl="1"/>
            <a:r>
              <a:rPr lang="fr-FR" sz="2800" b="1" dirty="0">
                <a:solidFill>
                  <a:schemeClr val="accent4">
                    <a:lumMod val="75000"/>
                  </a:schemeClr>
                </a:solidFill>
              </a:rPr>
              <a:t>La levure de fermentation haute</a:t>
            </a:r>
            <a:r>
              <a:rPr lang="fr-FR" dirty="0">
                <a:solidFill>
                  <a:schemeClr val="bg2"/>
                </a:solidFill>
              </a:rPr>
              <a:t>, </a:t>
            </a:r>
            <a:r>
              <a:rPr lang="fr-FR" i="1" dirty="0">
                <a:solidFill>
                  <a:schemeClr val="bg2"/>
                </a:solidFill>
              </a:rPr>
              <a:t>saccharomyces cerevisiae</a:t>
            </a:r>
            <a:r>
              <a:rPr lang="fr-FR" dirty="0">
                <a:solidFill>
                  <a:schemeClr val="bg2"/>
                </a:solidFill>
              </a:rPr>
              <a:t>, produit les Ales. Elle fonctionne dans des conditions tièdes, près de la surface du mou et produit beaucoup de mousse. Elle est plus efficace à des températures élevées autour de 16 à 24°C. Comme le suggère son nom, elle surnage en surface pendant la fermentation. Elle produit beaucoup d’esters, de saveurs et d’aromes complexes surtout aux environ de 24°C. Elle est subdivisée en souches, en fonction de leurs caractéristiques gustatives bien distinctes.</a:t>
            </a:r>
          </a:p>
          <a:p>
            <a:pPr lvl="1"/>
            <a:r>
              <a:rPr lang="fr-FR" sz="2800" b="1" dirty="0">
                <a:solidFill>
                  <a:schemeClr val="accent4">
                    <a:lumMod val="75000"/>
                  </a:schemeClr>
                </a:solidFill>
              </a:rPr>
              <a:t>La levure de fermentation basse</a:t>
            </a:r>
            <a:r>
              <a:rPr lang="fr-FR" dirty="0">
                <a:solidFill>
                  <a:schemeClr val="bg2"/>
                </a:solidFill>
              </a:rPr>
              <a:t>, </a:t>
            </a:r>
            <a:r>
              <a:rPr lang="fr-FR" i="1" dirty="0">
                <a:solidFill>
                  <a:schemeClr val="bg2"/>
                </a:solidFill>
              </a:rPr>
              <a:t>saccharomyces </a:t>
            </a:r>
            <a:r>
              <a:rPr lang="fr-FR" i="1" dirty="0" err="1">
                <a:solidFill>
                  <a:schemeClr val="bg2"/>
                </a:solidFill>
              </a:rPr>
              <a:t>uvarum</a:t>
            </a:r>
            <a:r>
              <a:rPr lang="fr-FR" dirty="0">
                <a:solidFill>
                  <a:schemeClr val="bg2"/>
                </a:solidFill>
              </a:rPr>
              <a:t>, produit les </a:t>
            </a:r>
            <a:r>
              <a:rPr lang="fr-FR" dirty="0" err="1">
                <a:solidFill>
                  <a:schemeClr val="bg2"/>
                </a:solidFill>
              </a:rPr>
              <a:t>lagers</a:t>
            </a:r>
            <a:r>
              <a:rPr lang="fr-FR" dirty="0">
                <a:solidFill>
                  <a:schemeClr val="bg2"/>
                </a:solidFill>
              </a:rPr>
              <a:t>. Comme le suggère son nom, elle fonctionne au fond de la cuve à une température plus fraiche, vers 8 à 10°C.</a:t>
            </a:r>
          </a:p>
          <a:p>
            <a:r>
              <a:rPr lang="fr-FR" dirty="0">
                <a:solidFill>
                  <a:schemeClr val="bg2"/>
                </a:solidFill>
              </a:rPr>
              <a:t>Pour certaines bières, une 3</a:t>
            </a:r>
            <a:r>
              <a:rPr lang="fr-FR" baseline="30000" dirty="0">
                <a:solidFill>
                  <a:schemeClr val="bg2"/>
                </a:solidFill>
              </a:rPr>
              <a:t>ème</a:t>
            </a:r>
            <a:r>
              <a:rPr lang="fr-FR" dirty="0">
                <a:solidFill>
                  <a:schemeClr val="bg2"/>
                </a:solidFill>
              </a:rPr>
              <a:t> espèce est utilisée : </a:t>
            </a:r>
            <a:r>
              <a:rPr lang="fr-FR" i="1" dirty="0" err="1">
                <a:solidFill>
                  <a:schemeClr val="bg2"/>
                </a:solidFill>
              </a:rPr>
              <a:t>Brettanomyces</a:t>
            </a:r>
            <a:r>
              <a:rPr lang="fr-FR" i="1" dirty="0">
                <a:solidFill>
                  <a:schemeClr val="bg2"/>
                </a:solidFill>
              </a:rPr>
              <a:t> </a:t>
            </a:r>
            <a:r>
              <a:rPr lang="fr-FR" dirty="0">
                <a:solidFill>
                  <a:schemeClr val="bg2"/>
                </a:solidFill>
              </a:rPr>
              <a:t>qui donne des aromes complexes et fruités. Très utilisée dans les bières belges.</a:t>
            </a:r>
          </a:p>
          <a:p>
            <a:pPr>
              <a:buClr>
                <a:schemeClr val="accent4">
                  <a:lumMod val="75000"/>
                </a:schemeClr>
              </a:buClr>
            </a:pPr>
            <a:endParaRPr lang="fr-FR" dirty="0">
              <a:solidFill>
                <a:schemeClr val="bg1">
                  <a:lumMod val="95000"/>
                </a:schemeClr>
              </a:solidFill>
            </a:endParaRPr>
          </a:p>
          <a:p>
            <a:endParaRPr lang="fr-FR" dirty="0"/>
          </a:p>
        </p:txBody>
      </p:sp>
      <p:sp>
        <p:nvSpPr>
          <p:cNvPr id="4" name="Titre 1">
            <a:extLst>
              <a:ext uri="{FF2B5EF4-FFF2-40B4-BE49-F238E27FC236}">
                <a16:creationId xmlns:a16="http://schemas.microsoft.com/office/drawing/2014/main" id="{4E018519-0F46-D84E-ADA1-52BB7960A3D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accent4">
                    <a:lumMod val="75000"/>
                  </a:schemeClr>
                </a:solidFill>
              </a:rPr>
              <a:t>Les ingrédients</a:t>
            </a:r>
          </a:p>
        </p:txBody>
      </p:sp>
      <p:cxnSp>
        <p:nvCxnSpPr>
          <p:cNvPr id="5" name="Connecteur droit 4">
            <a:extLst>
              <a:ext uri="{FF2B5EF4-FFF2-40B4-BE49-F238E27FC236}">
                <a16:creationId xmlns:a16="http://schemas.microsoft.com/office/drawing/2014/main" id="{7E224035-7C2C-3047-9EAE-F0E9D9C8D96B}"/>
              </a:ext>
            </a:extLst>
          </p:cNvPr>
          <p:cNvCxnSpPr>
            <a:cxnSpLocks/>
          </p:cNvCxnSpPr>
          <p:nvPr/>
        </p:nvCxnSpPr>
        <p:spPr>
          <a:xfrm>
            <a:off x="49428" y="1359243"/>
            <a:ext cx="6042454"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2C2FCF54-5829-A84B-82EF-3795BD14D4B7}"/>
              </a:ext>
            </a:extLst>
          </p:cNvPr>
          <p:cNvCxnSpPr>
            <a:cxnSpLocks/>
          </p:cNvCxnSpPr>
          <p:nvPr/>
        </p:nvCxnSpPr>
        <p:spPr>
          <a:xfrm>
            <a:off x="9770038" y="0"/>
            <a:ext cx="0" cy="685800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29CE8ED8-8273-1444-ADCE-4407000F71B5}"/>
              </a:ext>
            </a:extLst>
          </p:cNvPr>
          <p:cNvPicPr>
            <a:picLocks noChangeAspect="1"/>
          </p:cNvPicPr>
          <p:nvPr/>
        </p:nvPicPr>
        <p:blipFill rotWithShape="1">
          <a:blip r:embed="rId3"/>
          <a:srcRect l="8763" r="8937"/>
          <a:stretch/>
        </p:blipFill>
        <p:spPr>
          <a:xfrm>
            <a:off x="9835977" y="0"/>
            <a:ext cx="3772460" cy="6858000"/>
          </a:xfrm>
          <a:prstGeom prst="rect">
            <a:avLst/>
          </a:prstGeom>
        </p:spPr>
      </p:pic>
    </p:spTree>
    <p:extLst>
      <p:ext uri="{BB962C8B-B14F-4D97-AF65-F5344CB8AC3E}">
        <p14:creationId xmlns:p14="http://schemas.microsoft.com/office/powerpoint/2010/main" val="1938436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8D880-6F57-F54E-98F7-FDC55B3AFD08}"/>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3F9AFA3A-3BC6-1C4A-94C6-25540E5BAD64}"/>
              </a:ext>
            </a:extLst>
          </p:cNvPr>
          <p:cNvSpPr>
            <a:spLocks noGrp="1"/>
          </p:cNvSpPr>
          <p:nvPr>
            <p:ph idx="1"/>
          </p:nvPr>
        </p:nvSpPr>
        <p:spPr>
          <a:xfrm>
            <a:off x="838201" y="1825625"/>
            <a:ext cx="8865900" cy="4351338"/>
          </a:xfrm>
        </p:spPr>
        <p:txBody>
          <a:bodyPr>
            <a:normAutofit/>
          </a:bodyPr>
          <a:lstStyle/>
          <a:p>
            <a:endParaRPr lang="fr-FR" dirty="0">
              <a:solidFill>
                <a:schemeClr val="bg2"/>
              </a:solidFill>
            </a:endParaRPr>
          </a:p>
          <a:p>
            <a:pPr>
              <a:buClr>
                <a:schemeClr val="accent4">
                  <a:lumMod val="75000"/>
                </a:schemeClr>
              </a:buClr>
            </a:pPr>
            <a:endParaRPr lang="fr-FR" dirty="0">
              <a:solidFill>
                <a:schemeClr val="bg1">
                  <a:lumMod val="95000"/>
                </a:schemeClr>
              </a:solidFill>
            </a:endParaRPr>
          </a:p>
          <a:p>
            <a:endParaRPr lang="fr-FR" dirty="0"/>
          </a:p>
        </p:txBody>
      </p:sp>
      <p:sp>
        <p:nvSpPr>
          <p:cNvPr id="4" name="Titre 1">
            <a:extLst>
              <a:ext uri="{FF2B5EF4-FFF2-40B4-BE49-F238E27FC236}">
                <a16:creationId xmlns:a16="http://schemas.microsoft.com/office/drawing/2014/main" id="{4E018519-0F46-D84E-ADA1-52BB7960A3D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accent4">
                    <a:lumMod val="75000"/>
                  </a:schemeClr>
                </a:solidFill>
              </a:rPr>
              <a:t>L’élaboration</a:t>
            </a:r>
          </a:p>
        </p:txBody>
      </p:sp>
      <p:cxnSp>
        <p:nvCxnSpPr>
          <p:cNvPr id="5" name="Connecteur droit 4">
            <a:extLst>
              <a:ext uri="{FF2B5EF4-FFF2-40B4-BE49-F238E27FC236}">
                <a16:creationId xmlns:a16="http://schemas.microsoft.com/office/drawing/2014/main" id="{7E224035-7C2C-3047-9EAE-F0E9D9C8D96B}"/>
              </a:ext>
            </a:extLst>
          </p:cNvPr>
          <p:cNvCxnSpPr>
            <a:cxnSpLocks/>
          </p:cNvCxnSpPr>
          <p:nvPr/>
        </p:nvCxnSpPr>
        <p:spPr>
          <a:xfrm>
            <a:off x="49428" y="1359243"/>
            <a:ext cx="6042454"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2C2FCF54-5829-A84B-82EF-3795BD14D4B7}"/>
              </a:ext>
            </a:extLst>
          </p:cNvPr>
          <p:cNvCxnSpPr>
            <a:cxnSpLocks/>
          </p:cNvCxnSpPr>
          <p:nvPr/>
        </p:nvCxnSpPr>
        <p:spPr>
          <a:xfrm>
            <a:off x="9770038" y="0"/>
            <a:ext cx="0" cy="685800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A7621906-CD8B-3617-9933-6A143D330ED2}"/>
              </a:ext>
            </a:extLst>
          </p:cNvPr>
          <p:cNvPicPr>
            <a:picLocks noChangeAspect="1"/>
          </p:cNvPicPr>
          <p:nvPr/>
        </p:nvPicPr>
        <p:blipFill rotWithShape="1">
          <a:blip r:embed="rId3"/>
          <a:srcRect t="6014" r="13403" b="7686"/>
          <a:stretch/>
        </p:blipFill>
        <p:spPr>
          <a:xfrm>
            <a:off x="4614102" y="174928"/>
            <a:ext cx="5156986" cy="6650924"/>
          </a:xfrm>
          <a:prstGeom prst="rect">
            <a:avLst/>
          </a:prstGeom>
        </p:spPr>
      </p:pic>
      <p:pic>
        <p:nvPicPr>
          <p:cNvPr id="13" name="Image 12">
            <a:extLst>
              <a:ext uri="{FF2B5EF4-FFF2-40B4-BE49-F238E27FC236}">
                <a16:creationId xmlns:a16="http://schemas.microsoft.com/office/drawing/2014/main" id="{8209F779-0757-698E-F973-A3AC920CA511}"/>
              </a:ext>
            </a:extLst>
          </p:cNvPr>
          <p:cNvPicPr>
            <a:picLocks noChangeAspect="1"/>
          </p:cNvPicPr>
          <p:nvPr/>
        </p:nvPicPr>
        <p:blipFill rotWithShape="1">
          <a:blip r:embed="rId4"/>
          <a:srcRect l="10212" b="4227"/>
          <a:stretch/>
        </p:blipFill>
        <p:spPr>
          <a:xfrm>
            <a:off x="412590" y="-157519"/>
            <a:ext cx="5196464" cy="7173038"/>
          </a:xfrm>
          <a:prstGeom prst="rect">
            <a:avLst/>
          </a:prstGeom>
        </p:spPr>
      </p:pic>
    </p:spTree>
    <p:extLst>
      <p:ext uri="{BB962C8B-B14F-4D97-AF65-F5344CB8AC3E}">
        <p14:creationId xmlns:p14="http://schemas.microsoft.com/office/powerpoint/2010/main" val="4112640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8D880-6F57-F54E-98F7-FDC55B3AFD0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F9AFA3A-3BC6-1C4A-94C6-25540E5BAD64}"/>
              </a:ext>
            </a:extLst>
          </p:cNvPr>
          <p:cNvSpPr>
            <a:spLocks noGrp="1"/>
          </p:cNvSpPr>
          <p:nvPr>
            <p:ph idx="1"/>
          </p:nvPr>
        </p:nvSpPr>
        <p:spPr>
          <a:xfrm>
            <a:off x="838201" y="1825625"/>
            <a:ext cx="8865900" cy="4351338"/>
          </a:xfrm>
        </p:spPr>
        <p:txBody>
          <a:bodyPr>
            <a:normAutofit/>
          </a:bodyPr>
          <a:lstStyle/>
          <a:p>
            <a:endParaRPr lang="fr-FR" b="1" dirty="0">
              <a:solidFill>
                <a:schemeClr val="accent4">
                  <a:lumMod val="75000"/>
                </a:schemeClr>
              </a:solidFill>
            </a:endParaRPr>
          </a:p>
          <a:p>
            <a:endParaRPr lang="fr-FR" dirty="0">
              <a:solidFill>
                <a:schemeClr val="bg2"/>
              </a:solidFill>
            </a:endParaRPr>
          </a:p>
          <a:p>
            <a:pPr>
              <a:buClr>
                <a:schemeClr val="accent4">
                  <a:lumMod val="75000"/>
                </a:schemeClr>
              </a:buClr>
            </a:pPr>
            <a:endParaRPr lang="fr-FR" dirty="0">
              <a:solidFill>
                <a:schemeClr val="bg1">
                  <a:lumMod val="95000"/>
                </a:schemeClr>
              </a:solidFill>
            </a:endParaRPr>
          </a:p>
          <a:p>
            <a:endParaRPr lang="fr-FR" dirty="0"/>
          </a:p>
        </p:txBody>
      </p:sp>
      <p:sp>
        <p:nvSpPr>
          <p:cNvPr id="4" name="Titre 1">
            <a:extLst>
              <a:ext uri="{FF2B5EF4-FFF2-40B4-BE49-F238E27FC236}">
                <a16:creationId xmlns:a16="http://schemas.microsoft.com/office/drawing/2014/main" id="{4E018519-0F46-D84E-ADA1-52BB7960A3D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accent4">
                    <a:lumMod val="75000"/>
                  </a:schemeClr>
                </a:solidFill>
              </a:rPr>
              <a:t>Le Maltage</a:t>
            </a:r>
          </a:p>
        </p:txBody>
      </p:sp>
      <p:cxnSp>
        <p:nvCxnSpPr>
          <p:cNvPr id="5" name="Connecteur droit 4">
            <a:extLst>
              <a:ext uri="{FF2B5EF4-FFF2-40B4-BE49-F238E27FC236}">
                <a16:creationId xmlns:a16="http://schemas.microsoft.com/office/drawing/2014/main" id="{7E224035-7C2C-3047-9EAE-F0E9D9C8D96B}"/>
              </a:ext>
            </a:extLst>
          </p:cNvPr>
          <p:cNvCxnSpPr>
            <a:cxnSpLocks/>
          </p:cNvCxnSpPr>
          <p:nvPr/>
        </p:nvCxnSpPr>
        <p:spPr>
          <a:xfrm>
            <a:off x="49428" y="1359243"/>
            <a:ext cx="6042454"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2C2FCF54-5829-A84B-82EF-3795BD14D4B7}"/>
              </a:ext>
            </a:extLst>
          </p:cNvPr>
          <p:cNvCxnSpPr>
            <a:cxnSpLocks/>
          </p:cNvCxnSpPr>
          <p:nvPr/>
        </p:nvCxnSpPr>
        <p:spPr>
          <a:xfrm>
            <a:off x="9770038" y="0"/>
            <a:ext cx="0" cy="685800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0E46C8D4-7778-9AEE-BDFD-DD00245A9564}"/>
              </a:ext>
            </a:extLst>
          </p:cNvPr>
          <p:cNvPicPr>
            <a:picLocks noChangeAspect="1"/>
          </p:cNvPicPr>
          <p:nvPr/>
        </p:nvPicPr>
        <p:blipFill rotWithShape="1">
          <a:blip r:embed="rId3"/>
          <a:srcRect l="2253" r="3039" b="2267"/>
          <a:stretch/>
        </p:blipFill>
        <p:spPr>
          <a:xfrm>
            <a:off x="6262631" y="-148590"/>
            <a:ext cx="4810523" cy="6988559"/>
          </a:xfrm>
          <a:prstGeom prst="rect">
            <a:avLst/>
          </a:prstGeom>
        </p:spPr>
      </p:pic>
      <p:sp>
        <p:nvSpPr>
          <p:cNvPr id="12" name="ZoneTexte 11">
            <a:extLst>
              <a:ext uri="{FF2B5EF4-FFF2-40B4-BE49-F238E27FC236}">
                <a16:creationId xmlns:a16="http://schemas.microsoft.com/office/drawing/2014/main" id="{13745440-6194-8347-CD18-1BC8457741CB}"/>
              </a:ext>
            </a:extLst>
          </p:cNvPr>
          <p:cNvSpPr txBox="1"/>
          <p:nvPr/>
        </p:nvSpPr>
        <p:spPr>
          <a:xfrm>
            <a:off x="-89481" y="7006590"/>
            <a:ext cx="184731" cy="369332"/>
          </a:xfrm>
          <a:prstGeom prst="rect">
            <a:avLst/>
          </a:prstGeom>
          <a:noFill/>
        </p:spPr>
        <p:txBody>
          <a:bodyPr wrap="none" rtlCol="0">
            <a:spAutoFit/>
          </a:bodyPr>
          <a:lstStyle/>
          <a:p>
            <a:endParaRPr lang="fr-FR" dirty="0"/>
          </a:p>
        </p:txBody>
      </p:sp>
      <p:sp>
        <p:nvSpPr>
          <p:cNvPr id="13" name="Espace réservé du contenu 2">
            <a:extLst>
              <a:ext uri="{FF2B5EF4-FFF2-40B4-BE49-F238E27FC236}">
                <a16:creationId xmlns:a16="http://schemas.microsoft.com/office/drawing/2014/main" id="{6F205F58-36F4-977B-6541-D00C101CA710}"/>
              </a:ext>
            </a:extLst>
          </p:cNvPr>
          <p:cNvSpPr txBox="1">
            <a:spLocks/>
          </p:cNvSpPr>
          <p:nvPr/>
        </p:nvSpPr>
        <p:spPr>
          <a:xfrm>
            <a:off x="990601" y="1978025"/>
            <a:ext cx="572270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solidFill>
                  <a:schemeClr val="accent4">
                    <a:lumMod val="75000"/>
                  </a:schemeClr>
                </a:solidFill>
              </a:rPr>
              <a:t>Comment les céréales sont transformées en malt ? </a:t>
            </a:r>
            <a:endParaRPr lang="fr-FR" dirty="0"/>
          </a:p>
        </p:txBody>
      </p:sp>
    </p:spTree>
    <p:extLst>
      <p:ext uri="{BB962C8B-B14F-4D97-AF65-F5344CB8AC3E}">
        <p14:creationId xmlns:p14="http://schemas.microsoft.com/office/powerpoint/2010/main" val="2922086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8D880-6F57-F54E-98F7-FDC55B3AFD0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F9AFA3A-3BC6-1C4A-94C6-25540E5BAD64}"/>
              </a:ext>
            </a:extLst>
          </p:cNvPr>
          <p:cNvSpPr>
            <a:spLocks noGrp="1"/>
          </p:cNvSpPr>
          <p:nvPr>
            <p:ph idx="1"/>
          </p:nvPr>
        </p:nvSpPr>
        <p:spPr>
          <a:xfrm>
            <a:off x="838201" y="1825625"/>
            <a:ext cx="8865900" cy="4351338"/>
          </a:xfrm>
        </p:spPr>
        <p:txBody>
          <a:bodyPr>
            <a:normAutofit/>
          </a:bodyPr>
          <a:lstStyle/>
          <a:p>
            <a:pPr>
              <a:buClr>
                <a:schemeClr val="accent4">
                  <a:lumMod val="75000"/>
                </a:schemeClr>
              </a:buClr>
            </a:pPr>
            <a:endParaRPr lang="fr-FR" dirty="0">
              <a:solidFill>
                <a:schemeClr val="bg1">
                  <a:lumMod val="95000"/>
                </a:schemeClr>
              </a:solidFill>
            </a:endParaRPr>
          </a:p>
          <a:p>
            <a:endParaRPr lang="fr-FR" dirty="0"/>
          </a:p>
        </p:txBody>
      </p:sp>
      <p:sp>
        <p:nvSpPr>
          <p:cNvPr id="4" name="Titre 1">
            <a:extLst>
              <a:ext uri="{FF2B5EF4-FFF2-40B4-BE49-F238E27FC236}">
                <a16:creationId xmlns:a16="http://schemas.microsoft.com/office/drawing/2014/main" id="{4E018519-0F46-D84E-ADA1-52BB7960A3D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accent4">
                    <a:lumMod val="75000"/>
                  </a:schemeClr>
                </a:solidFill>
              </a:rPr>
              <a:t>Les malts</a:t>
            </a:r>
          </a:p>
        </p:txBody>
      </p:sp>
      <p:cxnSp>
        <p:nvCxnSpPr>
          <p:cNvPr id="5" name="Connecteur droit 4">
            <a:extLst>
              <a:ext uri="{FF2B5EF4-FFF2-40B4-BE49-F238E27FC236}">
                <a16:creationId xmlns:a16="http://schemas.microsoft.com/office/drawing/2014/main" id="{7E224035-7C2C-3047-9EAE-F0E9D9C8D96B}"/>
              </a:ext>
            </a:extLst>
          </p:cNvPr>
          <p:cNvCxnSpPr>
            <a:cxnSpLocks/>
          </p:cNvCxnSpPr>
          <p:nvPr/>
        </p:nvCxnSpPr>
        <p:spPr>
          <a:xfrm>
            <a:off x="49428" y="1359243"/>
            <a:ext cx="6042454"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2C2FCF54-5829-A84B-82EF-3795BD14D4B7}"/>
              </a:ext>
            </a:extLst>
          </p:cNvPr>
          <p:cNvCxnSpPr>
            <a:cxnSpLocks/>
          </p:cNvCxnSpPr>
          <p:nvPr/>
        </p:nvCxnSpPr>
        <p:spPr>
          <a:xfrm>
            <a:off x="9770038" y="0"/>
            <a:ext cx="0" cy="685800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29CE8ED8-8273-1444-ADCE-4407000F71B5}"/>
              </a:ext>
            </a:extLst>
          </p:cNvPr>
          <p:cNvPicPr>
            <a:picLocks noChangeAspect="1"/>
          </p:cNvPicPr>
          <p:nvPr/>
        </p:nvPicPr>
        <p:blipFill rotWithShape="1">
          <a:blip r:embed="rId3"/>
          <a:srcRect l="8763" r="8937"/>
          <a:stretch/>
        </p:blipFill>
        <p:spPr>
          <a:xfrm>
            <a:off x="9835977" y="0"/>
            <a:ext cx="3772460" cy="6858000"/>
          </a:xfrm>
          <a:prstGeom prst="rect">
            <a:avLst/>
          </a:prstGeom>
        </p:spPr>
      </p:pic>
      <p:sp>
        <p:nvSpPr>
          <p:cNvPr id="7" name="ZoneTexte 6">
            <a:extLst>
              <a:ext uri="{FF2B5EF4-FFF2-40B4-BE49-F238E27FC236}">
                <a16:creationId xmlns:a16="http://schemas.microsoft.com/office/drawing/2014/main" id="{6CF48208-F1E6-C068-A7B5-673FFB0726E9}"/>
              </a:ext>
            </a:extLst>
          </p:cNvPr>
          <p:cNvSpPr txBox="1"/>
          <p:nvPr/>
        </p:nvSpPr>
        <p:spPr>
          <a:xfrm>
            <a:off x="2944368" y="2414016"/>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1701171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8D880-6F57-F54E-98F7-FDC55B3AFD0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F9AFA3A-3BC6-1C4A-94C6-25540E5BAD64}"/>
              </a:ext>
            </a:extLst>
          </p:cNvPr>
          <p:cNvSpPr>
            <a:spLocks noGrp="1"/>
          </p:cNvSpPr>
          <p:nvPr>
            <p:ph idx="1"/>
          </p:nvPr>
        </p:nvSpPr>
        <p:spPr>
          <a:xfrm>
            <a:off x="604913" y="1825625"/>
            <a:ext cx="9099188" cy="4351338"/>
          </a:xfrm>
        </p:spPr>
        <p:txBody>
          <a:bodyPr>
            <a:normAutofit/>
          </a:bodyPr>
          <a:lstStyle/>
          <a:p>
            <a:r>
              <a:rPr lang="fr-FR" dirty="0">
                <a:solidFill>
                  <a:schemeClr val="bg1">
                    <a:lumMod val="95000"/>
                  </a:schemeClr>
                </a:solidFill>
              </a:rPr>
              <a:t> </a:t>
            </a:r>
            <a:r>
              <a:rPr lang="fr-FR" dirty="0">
                <a:solidFill>
                  <a:schemeClr val="bg2"/>
                </a:solidFill>
              </a:rPr>
              <a:t>En fonction du </a:t>
            </a:r>
            <a:r>
              <a:rPr lang="fr-FR" dirty="0" err="1">
                <a:solidFill>
                  <a:schemeClr val="bg2"/>
                </a:solidFill>
              </a:rPr>
              <a:t>tourraillage</a:t>
            </a:r>
            <a:r>
              <a:rPr lang="fr-FR" dirty="0">
                <a:solidFill>
                  <a:schemeClr val="bg2"/>
                </a:solidFill>
              </a:rPr>
              <a:t> et éventuellement de la torréfaction on obtient différents types de malts : pale, </a:t>
            </a:r>
            <a:r>
              <a:rPr lang="fr-FR" dirty="0" err="1">
                <a:solidFill>
                  <a:schemeClr val="bg2"/>
                </a:solidFill>
              </a:rPr>
              <a:t>pilsen</a:t>
            </a:r>
            <a:r>
              <a:rPr lang="fr-FR" dirty="0">
                <a:solidFill>
                  <a:schemeClr val="bg2"/>
                </a:solidFill>
              </a:rPr>
              <a:t>, vienne, </a:t>
            </a:r>
            <a:r>
              <a:rPr lang="fr-FR" dirty="0" err="1">
                <a:solidFill>
                  <a:schemeClr val="bg2"/>
                </a:solidFill>
              </a:rPr>
              <a:t>munich</a:t>
            </a:r>
            <a:r>
              <a:rPr lang="fr-FR" dirty="0">
                <a:solidFill>
                  <a:schemeClr val="bg2"/>
                </a:solidFill>
              </a:rPr>
              <a:t>, caramel ou cristal, chocolat… La couleur est un des facteurs les différenciant. </a:t>
            </a:r>
            <a:r>
              <a:rPr lang="fr-FR" b="1" dirty="0">
                <a:solidFill>
                  <a:schemeClr val="bg2"/>
                </a:solidFill>
              </a:rPr>
              <a:t>La couleur des bières varie en fonction des malts utilisés.</a:t>
            </a:r>
          </a:p>
          <a:p>
            <a:r>
              <a:rPr lang="fr-FR" b="1" dirty="0">
                <a:solidFill>
                  <a:schemeClr val="bg2"/>
                </a:solidFill>
              </a:rPr>
              <a:t>C’est la couleur du grain, mais aussi sa proportion dans la recette qui vont au final donner la couleur de la bière</a:t>
            </a:r>
          </a:p>
          <a:p>
            <a:r>
              <a:rPr lang="fr-FR" b="1" dirty="0">
                <a:solidFill>
                  <a:schemeClr val="bg2"/>
                </a:solidFill>
              </a:rPr>
              <a:t>il existe une unité de mesure qui permet de classer les malts par couleur : l’échelle EBC  (</a:t>
            </a:r>
            <a:r>
              <a:rPr lang="fr-FR" b="1" dirty="0" err="1">
                <a:solidFill>
                  <a:schemeClr val="bg2"/>
                </a:solidFill>
              </a:rPr>
              <a:t>European</a:t>
            </a:r>
            <a:r>
              <a:rPr lang="fr-FR" b="1" dirty="0">
                <a:solidFill>
                  <a:schemeClr val="bg2"/>
                </a:solidFill>
              </a:rPr>
              <a:t> </a:t>
            </a:r>
            <a:r>
              <a:rPr lang="fr-FR" b="1" dirty="0" err="1">
                <a:solidFill>
                  <a:schemeClr val="bg2"/>
                </a:solidFill>
              </a:rPr>
              <a:t>Brewery</a:t>
            </a:r>
            <a:r>
              <a:rPr lang="fr-FR" b="1" dirty="0">
                <a:solidFill>
                  <a:schemeClr val="bg2"/>
                </a:solidFill>
              </a:rPr>
              <a:t> Convention)</a:t>
            </a:r>
            <a:endParaRPr lang="fr-FR" dirty="0">
              <a:solidFill>
                <a:schemeClr val="bg1">
                  <a:lumMod val="95000"/>
                </a:schemeClr>
              </a:solidFill>
            </a:endParaRPr>
          </a:p>
          <a:p>
            <a:endParaRPr lang="fr-FR" dirty="0"/>
          </a:p>
        </p:txBody>
      </p:sp>
      <p:sp>
        <p:nvSpPr>
          <p:cNvPr id="4" name="Titre 1">
            <a:extLst>
              <a:ext uri="{FF2B5EF4-FFF2-40B4-BE49-F238E27FC236}">
                <a16:creationId xmlns:a16="http://schemas.microsoft.com/office/drawing/2014/main" id="{4E018519-0F46-D84E-ADA1-52BB7960A3D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accent4">
                    <a:lumMod val="75000"/>
                  </a:schemeClr>
                </a:solidFill>
              </a:rPr>
              <a:t>Les différentes couleurs de bière</a:t>
            </a:r>
          </a:p>
        </p:txBody>
      </p:sp>
      <p:cxnSp>
        <p:nvCxnSpPr>
          <p:cNvPr id="5" name="Connecteur droit 4">
            <a:extLst>
              <a:ext uri="{FF2B5EF4-FFF2-40B4-BE49-F238E27FC236}">
                <a16:creationId xmlns:a16="http://schemas.microsoft.com/office/drawing/2014/main" id="{7E224035-7C2C-3047-9EAE-F0E9D9C8D96B}"/>
              </a:ext>
            </a:extLst>
          </p:cNvPr>
          <p:cNvCxnSpPr>
            <a:cxnSpLocks/>
          </p:cNvCxnSpPr>
          <p:nvPr/>
        </p:nvCxnSpPr>
        <p:spPr>
          <a:xfrm>
            <a:off x="49428" y="1359243"/>
            <a:ext cx="6042454"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2C2FCF54-5829-A84B-82EF-3795BD14D4B7}"/>
              </a:ext>
            </a:extLst>
          </p:cNvPr>
          <p:cNvCxnSpPr>
            <a:cxnSpLocks/>
          </p:cNvCxnSpPr>
          <p:nvPr/>
        </p:nvCxnSpPr>
        <p:spPr>
          <a:xfrm>
            <a:off x="9770038" y="0"/>
            <a:ext cx="0" cy="685800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29CE8ED8-8273-1444-ADCE-4407000F71B5}"/>
              </a:ext>
            </a:extLst>
          </p:cNvPr>
          <p:cNvPicPr>
            <a:picLocks noChangeAspect="1"/>
          </p:cNvPicPr>
          <p:nvPr/>
        </p:nvPicPr>
        <p:blipFill rotWithShape="1">
          <a:blip r:embed="rId3"/>
          <a:srcRect l="8763" r="8937"/>
          <a:stretch/>
        </p:blipFill>
        <p:spPr>
          <a:xfrm>
            <a:off x="9835977" y="0"/>
            <a:ext cx="3772460" cy="6858000"/>
          </a:xfrm>
          <a:prstGeom prst="rect">
            <a:avLst/>
          </a:prstGeom>
        </p:spPr>
      </p:pic>
    </p:spTree>
    <p:extLst>
      <p:ext uri="{BB962C8B-B14F-4D97-AF65-F5344CB8AC3E}">
        <p14:creationId xmlns:p14="http://schemas.microsoft.com/office/powerpoint/2010/main" val="1758242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8D880-6F57-F54E-98F7-FDC55B3AFD08}"/>
              </a:ext>
            </a:extLst>
          </p:cNvPr>
          <p:cNvSpPr>
            <a:spLocks noGrp="1"/>
          </p:cNvSpPr>
          <p:nvPr>
            <p:ph type="title"/>
          </p:nvPr>
        </p:nvSpPr>
        <p:spPr/>
        <p:txBody>
          <a:bodyPr/>
          <a:lstStyle/>
          <a:p>
            <a:endParaRPr lang="fr-FR"/>
          </a:p>
        </p:txBody>
      </p:sp>
      <p:sp>
        <p:nvSpPr>
          <p:cNvPr id="4" name="Titre 1">
            <a:extLst>
              <a:ext uri="{FF2B5EF4-FFF2-40B4-BE49-F238E27FC236}">
                <a16:creationId xmlns:a16="http://schemas.microsoft.com/office/drawing/2014/main" id="{4E018519-0F46-D84E-ADA1-52BB7960A3D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accent4">
                    <a:lumMod val="75000"/>
                  </a:schemeClr>
                </a:solidFill>
              </a:rPr>
              <a:t>Les différentes couleurs de bière</a:t>
            </a:r>
          </a:p>
        </p:txBody>
      </p:sp>
      <p:cxnSp>
        <p:nvCxnSpPr>
          <p:cNvPr id="5" name="Connecteur droit 4">
            <a:extLst>
              <a:ext uri="{FF2B5EF4-FFF2-40B4-BE49-F238E27FC236}">
                <a16:creationId xmlns:a16="http://schemas.microsoft.com/office/drawing/2014/main" id="{7E224035-7C2C-3047-9EAE-F0E9D9C8D96B}"/>
              </a:ext>
            </a:extLst>
          </p:cNvPr>
          <p:cNvCxnSpPr>
            <a:cxnSpLocks/>
          </p:cNvCxnSpPr>
          <p:nvPr/>
        </p:nvCxnSpPr>
        <p:spPr>
          <a:xfrm>
            <a:off x="49428" y="1359243"/>
            <a:ext cx="6042454"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2C2FCF54-5829-A84B-82EF-3795BD14D4B7}"/>
              </a:ext>
            </a:extLst>
          </p:cNvPr>
          <p:cNvCxnSpPr>
            <a:cxnSpLocks/>
          </p:cNvCxnSpPr>
          <p:nvPr/>
        </p:nvCxnSpPr>
        <p:spPr>
          <a:xfrm>
            <a:off x="9770038" y="0"/>
            <a:ext cx="0" cy="685800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29CE8ED8-8273-1444-ADCE-4407000F71B5}"/>
              </a:ext>
            </a:extLst>
          </p:cNvPr>
          <p:cNvPicPr>
            <a:picLocks noChangeAspect="1"/>
          </p:cNvPicPr>
          <p:nvPr/>
        </p:nvPicPr>
        <p:blipFill rotWithShape="1">
          <a:blip r:embed="rId3"/>
          <a:srcRect l="8763" r="8937"/>
          <a:stretch/>
        </p:blipFill>
        <p:spPr>
          <a:xfrm>
            <a:off x="9835977" y="0"/>
            <a:ext cx="3772460" cy="6858000"/>
          </a:xfrm>
          <a:prstGeom prst="rect">
            <a:avLst/>
          </a:prstGeom>
        </p:spPr>
      </p:pic>
      <p:pic>
        <p:nvPicPr>
          <p:cNvPr id="8" name="Image 7">
            <a:extLst>
              <a:ext uri="{FF2B5EF4-FFF2-40B4-BE49-F238E27FC236}">
                <a16:creationId xmlns:a16="http://schemas.microsoft.com/office/drawing/2014/main" id="{BAD7F113-9964-3A43-8473-605DD2A9B54B}"/>
              </a:ext>
            </a:extLst>
          </p:cNvPr>
          <p:cNvPicPr>
            <a:picLocks noChangeAspect="1"/>
          </p:cNvPicPr>
          <p:nvPr/>
        </p:nvPicPr>
        <p:blipFill rotWithShape="1">
          <a:blip r:embed="rId4"/>
          <a:srcRect l="11033" t="3057" r="9911" b="11255"/>
          <a:stretch/>
        </p:blipFill>
        <p:spPr>
          <a:xfrm>
            <a:off x="275957" y="1469166"/>
            <a:ext cx="3420832" cy="5273263"/>
          </a:xfrm>
          <a:prstGeom prst="rect">
            <a:avLst/>
          </a:prstGeom>
        </p:spPr>
      </p:pic>
      <p:pic>
        <p:nvPicPr>
          <p:cNvPr id="12" name="Espace réservé du contenu 11">
            <a:extLst>
              <a:ext uri="{FF2B5EF4-FFF2-40B4-BE49-F238E27FC236}">
                <a16:creationId xmlns:a16="http://schemas.microsoft.com/office/drawing/2014/main" id="{1CBDA002-7A98-17DC-6EDA-B03A234FF7F9}"/>
              </a:ext>
            </a:extLst>
          </p:cNvPr>
          <p:cNvPicPr>
            <a:picLocks noGrp="1" noChangeAspect="1"/>
          </p:cNvPicPr>
          <p:nvPr>
            <p:ph idx="1"/>
          </p:nvPr>
        </p:nvPicPr>
        <p:blipFill rotWithShape="1">
          <a:blip r:embed="rId5"/>
          <a:srcRect l="3541"/>
          <a:stretch/>
        </p:blipFill>
        <p:spPr>
          <a:xfrm>
            <a:off x="5002926" y="1462080"/>
            <a:ext cx="3852873" cy="5554824"/>
          </a:xfrm>
        </p:spPr>
      </p:pic>
    </p:spTree>
    <p:extLst>
      <p:ext uri="{BB962C8B-B14F-4D97-AF65-F5344CB8AC3E}">
        <p14:creationId xmlns:p14="http://schemas.microsoft.com/office/powerpoint/2010/main" val="48005356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19627</TotalTime>
  <Words>2960</Words>
  <Application>Microsoft Macintosh PowerPoint</Application>
  <PresentationFormat>Grand écran</PresentationFormat>
  <Paragraphs>269</Paragraphs>
  <Slides>29</Slides>
  <Notes>29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29</vt:i4>
      </vt:variant>
    </vt:vector>
  </HeadingPairs>
  <TitlesOfParts>
    <vt:vector size="34" baseType="lpstr">
      <vt:lpstr>Arial</vt:lpstr>
      <vt:lpstr>Calibri</vt:lpstr>
      <vt:lpstr>Calibri Light</vt:lpstr>
      <vt:lpstr>Lato</vt:lpstr>
      <vt:lpstr>Thème Office</vt:lpstr>
      <vt:lpstr>LES DESSOUS DE  LA BIÈRE</vt:lpstr>
      <vt:lpstr>La bière dans l’histoire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Caroline COUTEL</dc:creator>
  <cp:lastModifiedBy>Caroline COUTEL</cp:lastModifiedBy>
  <cp:revision>118</cp:revision>
  <cp:lastPrinted>2023-03-24T09:37:32Z</cp:lastPrinted>
  <dcterms:created xsi:type="dcterms:W3CDTF">2023-03-06T12:52:12Z</dcterms:created>
  <dcterms:modified xsi:type="dcterms:W3CDTF">2023-06-05T09:41:22Z</dcterms:modified>
</cp:coreProperties>
</file>