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9" r:id="rId2"/>
    <p:sldId id="261" r:id="rId3"/>
    <p:sldId id="274" r:id="rId4"/>
    <p:sldId id="264" r:id="rId5"/>
    <p:sldId id="339" r:id="rId6"/>
    <p:sldId id="337" r:id="rId7"/>
    <p:sldId id="266" r:id="rId8"/>
    <p:sldId id="263" r:id="rId9"/>
    <p:sldId id="267" r:id="rId10"/>
    <p:sldId id="268" r:id="rId11"/>
    <p:sldId id="270" r:id="rId12"/>
    <p:sldId id="271" r:id="rId13"/>
    <p:sldId id="272" r:id="rId14"/>
    <p:sldId id="273" r:id="rId15"/>
    <p:sldId id="350" r:id="rId16"/>
    <p:sldId id="357" r:id="rId17"/>
    <p:sldId id="353" r:id="rId18"/>
    <p:sldId id="354" r:id="rId19"/>
    <p:sldId id="360" r:id="rId20"/>
    <p:sldId id="319" r:id="rId21"/>
    <p:sldId id="331" r:id="rId22"/>
    <p:sldId id="320" r:id="rId23"/>
    <p:sldId id="332" r:id="rId24"/>
    <p:sldId id="324" r:id="rId25"/>
    <p:sldId id="335" r:id="rId26"/>
    <p:sldId id="325" r:id="rId27"/>
    <p:sldId id="336" r:id="rId28"/>
    <p:sldId id="341" r:id="rId29"/>
    <p:sldId id="343" r:id="rId30"/>
    <p:sldId id="327" r:id="rId31"/>
    <p:sldId id="328" r:id="rId32"/>
    <p:sldId id="300" r:id="rId33"/>
    <p:sldId id="346" r:id="rId34"/>
    <p:sldId id="348" r:id="rId35"/>
    <p:sldId id="318" r:id="rId36"/>
    <p:sldId id="351" r:id="rId37"/>
    <p:sldId id="355" r:id="rId38"/>
    <p:sldId id="358" r:id="rId39"/>
    <p:sldId id="34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erry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AA89E-7D75-4B2A-AEA2-E98CFC8DD001}" type="datetimeFigureOut">
              <a:rPr lang="fr-FR" smtClean="0"/>
              <a:pPr/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6177D-FA57-4C5F-A548-2345272FA7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11/21/24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FFB3DF-BB9C-DE30-D9B4-9492EB8B19C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49763" y="6703060"/>
            <a:ext cx="261937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00">
                <a:solidFill>
                  <a:srgbClr val="6264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428604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otype Corsiva" pitchFamily="66" charset="0"/>
              </a:rPr>
              <a:t>  </a:t>
            </a:r>
            <a:r>
              <a:rPr lang="fr-FR" sz="3600" dirty="0">
                <a:latin typeface="Monotype Corsiva" pitchFamily="66" charset="0"/>
              </a:rPr>
              <a:t>GAILLAC BLANCS </a:t>
            </a:r>
            <a:br>
              <a:rPr lang="fr-FR" sz="3600" dirty="0">
                <a:latin typeface="Monotype Corsiva" pitchFamily="66" charset="0"/>
              </a:rPr>
            </a:br>
            <a:endParaRPr lang="fr-FR" sz="3600" dirty="0"/>
          </a:p>
        </p:txBody>
      </p:sp>
      <p:sp>
        <p:nvSpPr>
          <p:cNvPr id="3074" name="AutoShape 2" descr="Circuit œnologique en Vespa dans le vignoble de Gaillac"/>
          <p:cNvSpPr>
            <a:spLocks noChangeAspect="1" noChangeArrowheads="1"/>
          </p:cNvSpPr>
          <p:nvPr/>
        </p:nvSpPr>
        <p:spPr bwMode="auto">
          <a:xfrm>
            <a:off x="155575" y="-754063"/>
            <a:ext cx="29146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 descr="Bastides et vignoble de Gaillac - Tarn Touris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346704" cy="2129721"/>
          </a:xfrm>
          <a:prstGeom prst="rect">
            <a:avLst/>
          </a:prstGeom>
          <a:noFill/>
        </p:spPr>
      </p:pic>
      <p:pic>
        <p:nvPicPr>
          <p:cNvPr id="3078" name="Picture 6" descr="Circuit œnologique en Vespa dans le vignoble de Gaill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2976563" cy="1600200"/>
          </a:xfrm>
          <a:prstGeom prst="rect">
            <a:avLst/>
          </a:prstGeom>
          <a:noFill/>
        </p:spPr>
      </p:pic>
      <p:pic>
        <p:nvPicPr>
          <p:cNvPr id="3080" name="Picture 8" descr="Le vignoble du Gaillac - Tarn Tourism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5411877" cy="2178376"/>
          </a:xfrm>
          <a:prstGeom prst="rect">
            <a:avLst/>
          </a:prstGeom>
          <a:noFill/>
        </p:spPr>
      </p:pic>
      <p:sp>
        <p:nvSpPr>
          <p:cNvPr id="3082" name="AutoShape 10" descr="Gaillac dans le Tarn en Occitanie, ville du Sud-Ouest - Vacances T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4" name="AutoShape 12" descr="Gaillac dans le Tarn en Occitanie, ville du Sud-Ouest - Vacances T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6" name="Picture 14" descr="Gaillac : vin sur vin pour l'accueil | Blog Tourisme en Occita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3982213" cy="298368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0034" y="5715016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Monotype Corsiva" pitchFamily="66" charset="0"/>
              </a:rPr>
              <a:t>RENAISSANCE DE CÉPAGES OUBLIÉS 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28992" y="635795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adley Hand ITC" pitchFamily="66" charset="0"/>
              </a:rPr>
              <a:t>  Anne  et Thierry POUSSE LA PERCEE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7554" y="257174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radley Hand ITC" pitchFamily="66" charset="0"/>
                <a:ea typeface="Gungsuh" pitchFamily="18" charset="-127"/>
                <a:cs typeface="Khmer UI" pitchFamily="34" charset="0"/>
              </a:rPr>
              <a:t>MAUZAC</a:t>
            </a:r>
            <a:r>
              <a:rPr lang="fr-FR" dirty="0">
                <a:latin typeface="Bradley Hand ITC" pitchFamily="66" charset="0"/>
                <a:ea typeface="Gungsuh" pitchFamily="18" charset="-127"/>
                <a:cs typeface="Khmer UI" pitchFamily="34" charset="0"/>
              </a:rPr>
              <a:t> </a:t>
            </a:r>
          </a:p>
        </p:txBody>
      </p:sp>
      <p:sp>
        <p:nvSpPr>
          <p:cNvPr id="23556" name="AutoShape 4" descr="Le Mauzac B - IFV Occit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8" name="Picture 6" descr="Le Mauzac B - IFV Occitani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578102" cy="2108962"/>
          </a:xfrm>
          <a:prstGeom prst="rect">
            <a:avLst/>
          </a:prstGeom>
          <a:noFill/>
        </p:spPr>
      </p:pic>
      <p:pic>
        <p:nvPicPr>
          <p:cNvPr id="23562" name="Picture 10" descr="Cépages Mauzac blanc et rose - www.lescepages.f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1505426" cy="2076450"/>
          </a:xfrm>
          <a:prstGeom prst="rect">
            <a:avLst/>
          </a:prstGeom>
          <a:noFill/>
        </p:spPr>
      </p:pic>
      <p:pic>
        <p:nvPicPr>
          <p:cNvPr id="23564" name="Picture 12" descr="Mauzac (cépage) —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00108"/>
            <a:ext cx="1503288" cy="2104601"/>
          </a:xfrm>
          <a:prstGeom prst="rect">
            <a:avLst/>
          </a:prstGeom>
          <a:noFill/>
        </p:spPr>
      </p:pic>
      <p:pic>
        <p:nvPicPr>
          <p:cNvPr id="23566" name="Picture 14" descr="Mauzac rosé - Guide des cépages - Le Figaro V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2269310" cy="2043113"/>
          </a:xfrm>
          <a:prstGeom prst="rect">
            <a:avLst/>
          </a:prstGeom>
          <a:noFill/>
        </p:spPr>
      </p:pic>
      <p:pic>
        <p:nvPicPr>
          <p:cNvPr id="23568" name="Picture 16" descr="De vignes en vins - Cépage Mondeuse blanch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1834652" cy="267553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14348" y="6072206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Bradley Hand ITC" pitchFamily="66" charset="0"/>
              </a:rPr>
              <a:t>ONDENC </a:t>
            </a:r>
          </a:p>
        </p:txBody>
      </p:sp>
      <p:pic>
        <p:nvPicPr>
          <p:cNvPr id="23570" name="Picture 18" descr="Len de l'E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2061667" cy="266660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00364" y="6072206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Bradley Hand ITC" pitchFamily="66" charset="0"/>
              </a:rPr>
              <a:t>LOIN DE L’OEIL</a:t>
            </a:r>
          </a:p>
        </p:txBody>
      </p:sp>
      <p:pic>
        <p:nvPicPr>
          <p:cNvPr id="23572" name="Picture 20" descr="Verdane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357562"/>
            <a:ext cx="2540203" cy="269492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6286512" y="607220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Bradley Hand ITC" pitchFamily="66" charset="0"/>
              </a:rPr>
              <a:t>VERDANEL</a:t>
            </a:r>
          </a:p>
        </p:txBody>
      </p:sp>
      <p:pic>
        <p:nvPicPr>
          <p:cNvPr id="23574" name="Picture 22" descr="Mauza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285727"/>
            <a:ext cx="1703527" cy="241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uzac (cépage) — Wikipédi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128" y="0"/>
            <a:ext cx="2404872" cy="35753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3108" y="214290"/>
            <a:ext cx="2702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MAUZAC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1571612"/>
            <a:ext cx="7358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Peu vigoureux, bien adapté sols </a:t>
            </a:r>
            <a:r>
              <a:rPr lang="fr-FR" dirty="0" err="1"/>
              <a:t>argilocalcaires</a:t>
            </a:r>
            <a:endParaRPr lang="fr-FR" dirty="0"/>
          </a:p>
          <a:p>
            <a:r>
              <a:rPr lang="fr-FR" dirty="0"/>
              <a:t>Petites feuilles épaisses vert foncé bleuté</a:t>
            </a:r>
          </a:p>
          <a:p>
            <a:r>
              <a:rPr lang="fr-FR" dirty="0"/>
              <a:t>Grappes moyennes compactes tronconiques </a:t>
            </a:r>
          </a:p>
          <a:p>
            <a:r>
              <a:rPr lang="fr-FR" dirty="0"/>
              <a:t>Baies jaune doré à peau épaisse et dure à gros pépins</a:t>
            </a:r>
          </a:p>
          <a:p>
            <a:r>
              <a:rPr lang="fr-FR" dirty="0"/>
              <a:t>Plutôt tardif peu sensible oïdium mildiou </a:t>
            </a:r>
          </a:p>
          <a:p>
            <a:r>
              <a:rPr lang="fr-FR" dirty="0"/>
              <a:t>mais craint pourriture grise acariens  ver de grappe</a:t>
            </a:r>
          </a:p>
          <a:p>
            <a:r>
              <a:rPr lang="fr-FR" dirty="0"/>
              <a:t>Lente régression 1852ha( &gt;8500ha en 1958)</a:t>
            </a:r>
          </a:p>
          <a:p>
            <a:r>
              <a:rPr lang="fr-FR" dirty="0"/>
              <a:t>Décliné sec doux perlé vendanges tardives méthode </a:t>
            </a:r>
            <a:r>
              <a:rPr lang="fr-FR" dirty="0" err="1"/>
              <a:t>gaillacoise</a:t>
            </a:r>
            <a:endParaRPr lang="fr-FR" dirty="0"/>
          </a:p>
          <a:p>
            <a:r>
              <a:rPr lang="fr-FR" dirty="0"/>
              <a:t>Manque quelque fois d’acidité gras fruité</a:t>
            </a:r>
          </a:p>
          <a:p>
            <a:r>
              <a:rPr lang="fr-FR" dirty="0"/>
              <a:t>Oxydation rapide =&gt; certaine amertume </a:t>
            </a:r>
          </a:p>
          <a:p>
            <a:r>
              <a:rPr lang="fr-FR" dirty="0"/>
              <a:t>Change de couleur en fonction du terrain </a:t>
            </a:r>
          </a:p>
          <a:p>
            <a:r>
              <a:rPr lang="fr-FR" dirty="0"/>
              <a:t>A Limoux c est la blanquette!!</a:t>
            </a:r>
          </a:p>
          <a:p>
            <a:r>
              <a:rPr lang="fr-FR" dirty="0"/>
              <a:t>Arômes: pomme verte, acacia ,abricot mûr</a:t>
            </a:r>
          </a:p>
          <a:p>
            <a:r>
              <a:rPr lang="fr-FR" dirty="0"/>
              <a:t> poire, miel, coing , vanille, violette</a:t>
            </a:r>
          </a:p>
          <a:p>
            <a:r>
              <a:rPr lang="fr-FR" dirty="0"/>
              <a:t>Robert PLAGEOLLES !!!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20193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892" y="3534632"/>
            <a:ext cx="2386108" cy="33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285728"/>
            <a:ext cx="3576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LEN DE L’ 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406" y="1357298"/>
            <a:ext cx="62167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Loin de l’œil ( cavalier):la grappe munie d un long pédoncule</a:t>
            </a:r>
          </a:p>
          <a:p>
            <a:r>
              <a:rPr lang="fr-FR" dirty="0"/>
              <a:t>est éloignée du bourgeon qui lui a donné naissance. </a:t>
            </a:r>
          </a:p>
          <a:p>
            <a:r>
              <a:rPr lang="fr-FR" dirty="0"/>
              <a:t>Aime les sols </a:t>
            </a:r>
            <a:r>
              <a:rPr lang="fr-FR" dirty="0" err="1"/>
              <a:t>argilocalcaires</a:t>
            </a:r>
            <a:r>
              <a:rPr lang="fr-FR" dirty="0"/>
              <a:t> et les graves.( 700 ha)</a:t>
            </a:r>
          </a:p>
          <a:p>
            <a:r>
              <a:rPr lang="fr-FR" dirty="0"/>
              <a:t> Grappes moyennes tronconiques lâches</a:t>
            </a:r>
          </a:p>
          <a:p>
            <a:r>
              <a:rPr lang="fr-FR" dirty="0"/>
              <a:t>Baies moyennes ovoïdes jaunes très juteuses.</a:t>
            </a:r>
          </a:p>
          <a:p>
            <a:r>
              <a:rPr lang="fr-FR" dirty="0"/>
              <a:t> Débourrement  moyen 2 </a:t>
            </a:r>
            <a:r>
              <a:rPr lang="fr-FR" dirty="0" err="1"/>
              <a:t>ème</a:t>
            </a:r>
            <a:r>
              <a:rPr lang="fr-FR" dirty="0"/>
              <a:t> période.</a:t>
            </a:r>
          </a:p>
          <a:p>
            <a:r>
              <a:rPr lang="fr-FR" dirty="0"/>
              <a:t>Vigoureux, très productif, sensible pourriture grise, acariens.</a:t>
            </a:r>
          </a:p>
          <a:p>
            <a:r>
              <a:rPr lang="fr-FR" dirty="0"/>
              <a:t>Vin sec très fin ,alcoolique ,bouquet subtil ,fraicheur secondaire </a:t>
            </a:r>
          </a:p>
          <a:p>
            <a:r>
              <a:rPr lang="fr-FR" dirty="0"/>
              <a:t>à une bonne acidité naturelle .</a:t>
            </a:r>
          </a:p>
          <a:p>
            <a:r>
              <a:rPr lang="fr-FR" dirty="0"/>
              <a:t> Se prête à la sur maturation. </a:t>
            </a:r>
          </a:p>
          <a:p>
            <a:r>
              <a:rPr lang="fr-FR" dirty="0"/>
              <a:t>Pourriture noble =&gt; moelleux très concentrés  </a:t>
            </a:r>
          </a:p>
          <a:p>
            <a:r>
              <a:rPr lang="fr-FR" dirty="0"/>
              <a:t>Arômes de fruits exotiques (ananas mangue  ) </a:t>
            </a:r>
          </a:p>
          <a:p>
            <a:r>
              <a:rPr lang="fr-FR" dirty="0"/>
              <a:t> fruits blancs (pomme poire) </a:t>
            </a:r>
          </a:p>
          <a:p>
            <a:r>
              <a:rPr lang="fr-FR" dirty="0"/>
              <a:t>fruits secs ( abricots figues secs) </a:t>
            </a:r>
          </a:p>
          <a:p>
            <a:r>
              <a:rPr lang="fr-FR" dirty="0"/>
              <a:t>fleurs blanches (acacia)</a:t>
            </a:r>
          </a:p>
          <a:p>
            <a:r>
              <a:rPr lang="fr-FR" dirty="0"/>
              <a:t>Minéralité de graphite parfois.</a:t>
            </a:r>
          </a:p>
        </p:txBody>
      </p:sp>
      <p:pic>
        <p:nvPicPr>
          <p:cNvPr id="5" name="Picture 18" descr="Len de l'E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673" y="3786190"/>
            <a:ext cx="2288327" cy="2961907"/>
          </a:xfrm>
          <a:prstGeom prst="rect">
            <a:avLst/>
          </a:prstGeom>
          <a:noFill/>
        </p:spPr>
      </p:pic>
      <p:sp>
        <p:nvSpPr>
          <p:cNvPr id="25604" name="AutoShape 4" descr="http://plantgrape.plantnet-project.org/media/cache/fiche_thumb/img/Len_de_l_El_B__feuille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6" name="AutoShape 6" descr="http://plantgrape.plantnet-project.org/media/cache/fiche_thumb/img/Len_de_l_El_B__feuille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429132"/>
            <a:ext cx="1921754" cy="20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472" y="0"/>
            <a:ext cx="1945528" cy="335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642918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ONDENC</a:t>
            </a:r>
          </a:p>
        </p:txBody>
      </p:sp>
      <p:pic>
        <p:nvPicPr>
          <p:cNvPr id="27650" name="Picture 2" descr="Ondenc — Wikipédi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071810"/>
            <a:ext cx="2124392" cy="3557016"/>
          </a:xfrm>
          <a:prstGeom prst="rect">
            <a:avLst/>
          </a:prstGeom>
          <a:noFill/>
        </p:spPr>
      </p:pic>
      <p:pic>
        <p:nvPicPr>
          <p:cNvPr id="27652" name="Picture 4" descr="Ondenc | wein.plus Lexiq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42852"/>
            <a:ext cx="2452219" cy="262509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2786058"/>
            <a:ext cx="59363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Abandonné /phylloxera  10 ha Gaillac ( mais Australie 300ha).</a:t>
            </a:r>
          </a:p>
          <a:p>
            <a:r>
              <a:rPr lang="fr-FR" dirty="0"/>
              <a:t>Parent  du </a:t>
            </a:r>
            <a:r>
              <a:rPr lang="fr-FR" dirty="0" err="1"/>
              <a:t>lauzet</a:t>
            </a:r>
            <a:r>
              <a:rPr lang="fr-FR" dirty="0"/>
              <a:t> et petit </a:t>
            </a:r>
            <a:r>
              <a:rPr lang="fr-FR" dirty="0" err="1"/>
              <a:t>courbu</a:t>
            </a:r>
            <a:r>
              <a:rPr lang="fr-FR" dirty="0"/>
              <a:t>.</a:t>
            </a:r>
          </a:p>
          <a:p>
            <a:r>
              <a:rPr lang="fr-FR" dirty="0"/>
              <a:t>Adapté au vent d’autan.</a:t>
            </a:r>
          </a:p>
          <a:p>
            <a:r>
              <a:rPr lang="fr-FR" dirty="0"/>
              <a:t>Feuilles duveteuses </a:t>
            </a:r>
            <a:r>
              <a:rPr lang="fr-FR" dirty="0" err="1"/>
              <a:t>quinquelobées</a:t>
            </a:r>
            <a:r>
              <a:rPr lang="fr-FR" dirty="0"/>
              <a:t>. </a:t>
            </a:r>
          </a:p>
          <a:p>
            <a:r>
              <a:rPr lang="fr-FR" dirty="0"/>
              <a:t>Grappes tronconiques baies elliptiques blanc jaunâtre- doré </a:t>
            </a:r>
          </a:p>
          <a:p>
            <a:r>
              <a:rPr lang="fr-FR" dirty="0"/>
              <a:t>Peau fine et dorée à maturité. </a:t>
            </a:r>
          </a:p>
          <a:p>
            <a:r>
              <a:rPr lang="fr-FR" dirty="0"/>
              <a:t>Très vigoureux tendance à couler, craint la pourriture grise</a:t>
            </a:r>
          </a:p>
          <a:p>
            <a:r>
              <a:rPr lang="fr-FR" dirty="0"/>
              <a:t> l’oïdium le mildiou;  débourrement précoce .</a:t>
            </a:r>
          </a:p>
          <a:p>
            <a:r>
              <a:rPr lang="fr-FR" dirty="0"/>
              <a:t>Vins fins peu aromatiques, moyennement alcooliques </a:t>
            </a:r>
          </a:p>
          <a:p>
            <a:r>
              <a:rPr lang="fr-FR" dirty="0"/>
              <a:t>Faible acidité </a:t>
            </a:r>
          </a:p>
          <a:p>
            <a:r>
              <a:rPr lang="fr-FR" dirty="0"/>
              <a:t>Aromes fruits exotiques miel fruits secs </a:t>
            </a:r>
          </a:p>
          <a:p>
            <a:r>
              <a:rPr lang="fr-FR" dirty="0"/>
              <a:t>Distillation =&gt; eaux de vie de bonne qualité </a:t>
            </a:r>
          </a:p>
          <a:p>
            <a:r>
              <a:rPr lang="fr-FR" dirty="0"/>
              <a:t>Très souvent associé au </a:t>
            </a:r>
            <a:r>
              <a:rPr lang="fr-FR" dirty="0" err="1"/>
              <a:t>Mauzac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27655" name="Picture 7" descr="Kangourou, Animal, Coloré, Dessin Animé, Illustration | Vecteur Premi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786058"/>
            <a:ext cx="426357" cy="3602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85728"/>
            <a:ext cx="2552319" cy="23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714356"/>
            <a:ext cx="3155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VERDANEL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7158" y="1714488"/>
            <a:ext cx="61237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Cépage très ancien en voie disparition. </a:t>
            </a:r>
          </a:p>
          <a:p>
            <a:r>
              <a:rPr lang="fr-FR" dirty="0"/>
              <a:t>Très résistant froid et même sécheresse. </a:t>
            </a:r>
          </a:p>
          <a:p>
            <a:r>
              <a:rPr lang="fr-FR" dirty="0"/>
              <a:t>Apparenté savagnin. </a:t>
            </a:r>
          </a:p>
          <a:p>
            <a:r>
              <a:rPr lang="fr-FR" dirty="0"/>
              <a:t>Feuilles bronzées à poils couchés </a:t>
            </a:r>
            <a:r>
              <a:rPr lang="fr-FR" dirty="0">
                <a:sym typeface="Wingdings" pitchFamily="2" charset="2"/>
              </a:rPr>
              <a:t>!</a:t>
            </a:r>
            <a:endParaRPr lang="fr-FR" dirty="0"/>
          </a:p>
          <a:p>
            <a:r>
              <a:rPr lang="fr-FR" dirty="0"/>
              <a:t>Grappes plutôt petites coniques assez compactes </a:t>
            </a:r>
          </a:p>
          <a:p>
            <a:r>
              <a:rPr lang="fr-FR" dirty="0"/>
              <a:t>flanquées  d’un aileron  peu développé</a:t>
            </a:r>
          </a:p>
          <a:p>
            <a:r>
              <a:rPr lang="fr-FR" dirty="0"/>
              <a:t>Pédoncules moyens à fort </a:t>
            </a:r>
          </a:p>
          <a:p>
            <a:r>
              <a:rPr lang="fr-FR" dirty="0"/>
              <a:t>Baies petites faiblement ellipsoïdes  peau  blanc verdâtre</a:t>
            </a:r>
          </a:p>
          <a:p>
            <a:r>
              <a:rPr lang="fr-FR" dirty="0"/>
              <a:t> à blanc doré rousses à maturité </a:t>
            </a:r>
          </a:p>
          <a:p>
            <a:r>
              <a:rPr lang="fr-FR" dirty="0"/>
              <a:t>Productif moyen bonne résistance sécheresse et froid hivernal </a:t>
            </a:r>
          </a:p>
          <a:p>
            <a:r>
              <a:rPr lang="fr-FR" dirty="0"/>
              <a:t>Maturité 2</a:t>
            </a:r>
            <a:r>
              <a:rPr lang="fr-FR" baseline="30000" dirty="0"/>
              <a:t>ème</a:t>
            </a:r>
            <a:r>
              <a:rPr lang="fr-FR" dirty="0"/>
              <a:t> époque tardive </a:t>
            </a:r>
          </a:p>
          <a:p>
            <a:r>
              <a:rPr lang="fr-FR" dirty="0"/>
              <a:t>Vin équilibré, riche en alcool, bonne acidité</a:t>
            </a:r>
          </a:p>
          <a:p>
            <a:r>
              <a:rPr lang="fr-FR" dirty="0"/>
              <a:t>Arômes agrumes, anis ,buis, fleurs blanches, pierre à fusil ,silex </a:t>
            </a:r>
          </a:p>
          <a:p>
            <a:r>
              <a:rPr lang="fr-FR" dirty="0"/>
              <a:t> poire, pomme verte ou confite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5" y="3786187"/>
            <a:ext cx="2116308" cy="294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00042"/>
            <a:ext cx="1757670" cy="23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CepAtlas | Cépag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970624" cy="29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2000240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Plateau argilocalcaire entouré de bois de chênes.</a:t>
            </a:r>
          </a:p>
          <a:p>
            <a:r>
              <a:rPr lang="fr-FR" dirty="0"/>
              <a:t>Récolte manuelle à date optimale de chaque parcelle </a:t>
            </a:r>
          </a:p>
          <a:p>
            <a:r>
              <a:rPr lang="fr-FR" dirty="0"/>
              <a:t>Vinification naturelle avec levures indigènes </a:t>
            </a:r>
          </a:p>
          <a:p>
            <a:r>
              <a:rPr lang="fr-FR" dirty="0"/>
              <a:t>Elevage lent au rythme des saisons , </a:t>
            </a:r>
          </a:p>
          <a:p>
            <a:r>
              <a:rPr lang="fr-FR" dirty="0"/>
              <a:t>diversité des contenants jarres et œufs en grès, barriques </a:t>
            </a:r>
          </a:p>
          <a:p>
            <a:r>
              <a:rPr lang="fr-FR" dirty="0"/>
              <a:t>et foudres en chêne, amphore en terre cuite , </a:t>
            </a:r>
          </a:p>
          <a:p>
            <a:r>
              <a:rPr lang="fr-FR" dirty="0"/>
              <a:t>cuves inox ou béton </a:t>
            </a:r>
          </a:p>
          <a:p>
            <a:r>
              <a:rPr lang="fr-FR" dirty="0"/>
              <a:t>Clarification par simple gravité, soutirage sans collage. 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6" t="13602" r="4893" b="5830"/>
          <a:stretch>
            <a:fillRect/>
          </a:stretch>
        </p:blipFill>
        <p:spPr bwMode="auto">
          <a:xfrm>
            <a:off x="-1" y="4857760"/>
            <a:ext cx="9127446" cy="19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7158" y="285728"/>
            <a:ext cx="41633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Domaine de Brin</a:t>
            </a:r>
          </a:p>
          <a:p>
            <a:r>
              <a:rPr lang="fr-FR" sz="4400" dirty="0">
                <a:latin typeface="Bradley Hand ITC" pitchFamily="66" charset="0"/>
              </a:rPr>
              <a:t>        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071678"/>
            <a:ext cx="2996882" cy="21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71538" y="1000108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Bradley Hand ITC" pitchFamily="66" charset="0"/>
              </a:rPr>
              <a:t>CASTANET</a:t>
            </a:r>
            <a:r>
              <a:rPr lang="fr-FR" dirty="0">
                <a:latin typeface="Bradley Hand ITC" pitchFamily="66" charset="0"/>
              </a:rPr>
              <a:t> </a:t>
            </a:r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57166"/>
            <a:ext cx="1430292" cy="15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44598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Bradley Hand ITC" pitchFamily="66" charset="0"/>
              </a:rPr>
              <a:t>Domaine de Brin </a:t>
            </a:r>
          </a:p>
          <a:p>
            <a:r>
              <a:rPr lang="fr-FR" sz="4400" dirty="0">
                <a:latin typeface="Bradley Hand ITC" pitchFamily="66" charset="0"/>
              </a:rPr>
              <a:t>   CASTANET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5214950"/>
            <a:ext cx="64294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b="1" dirty="0"/>
              <a:t>Damien Bonnet </a:t>
            </a:r>
            <a:r>
              <a:rPr lang="fr-FR" dirty="0"/>
              <a:t>: la qualité du vin dépend de la bonne santé de la  vigne et de son environnement , ainsi le vin reflète au mieux son terroir , l’influence du climat ,l’expression des cépages .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370" y="1142984"/>
            <a:ext cx="2734630" cy="516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3214116" cy="15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785926"/>
            <a:ext cx="2888933" cy="34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936" y="0"/>
            <a:ext cx="2052064" cy="68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428604"/>
            <a:ext cx="5721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Domaine de BRIN  MAUZAC  2021 </a:t>
            </a:r>
          </a:p>
          <a:p>
            <a:r>
              <a:rPr lang="fr-FR" sz="2800" b="1" dirty="0">
                <a:latin typeface="Bradley Hand ITC" pitchFamily="66" charset="0"/>
              </a:rPr>
              <a:t>        AOP GAILLAC BLANC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1428736"/>
            <a:ext cx="5485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100% </a:t>
            </a:r>
            <a:r>
              <a:rPr lang="fr-FR" sz="1600" dirty="0" err="1"/>
              <a:t>Mauzac</a:t>
            </a:r>
            <a:r>
              <a:rPr lang="fr-FR" sz="1600" dirty="0"/>
              <a:t>  vert</a:t>
            </a:r>
          </a:p>
          <a:p>
            <a:r>
              <a:rPr lang="fr-FR" sz="1600" dirty="0"/>
              <a:t>Sol </a:t>
            </a:r>
            <a:r>
              <a:rPr lang="fr-FR" sz="1600" dirty="0" err="1"/>
              <a:t>argilocalcaire</a:t>
            </a:r>
            <a:r>
              <a:rPr lang="fr-FR" sz="1600" dirty="0"/>
              <a:t> très caillouteux exposé sud </a:t>
            </a:r>
            <a:r>
              <a:rPr lang="fr-FR" sz="1600" dirty="0" err="1"/>
              <a:t>alt</a:t>
            </a:r>
            <a:r>
              <a:rPr lang="fr-FR" sz="1600" dirty="0"/>
              <a:t> 280m</a:t>
            </a:r>
          </a:p>
          <a:p>
            <a:r>
              <a:rPr lang="fr-FR" sz="1600" dirty="0"/>
              <a:t>Enherbement naturel, semis d’engrais verts l’hiver</a:t>
            </a:r>
          </a:p>
          <a:p>
            <a:r>
              <a:rPr lang="fr-FR" sz="1600" dirty="0"/>
              <a:t>Travail du sol superficiel avant  l’été=&gt;raisin aéré mûr sain </a:t>
            </a:r>
          </a:p>
          <a:p>
            <a:r>
              <a:rPr lang="fr-FR" sz="1600" dirty="0"/>
              <a:t>Taille ébourgeonnage épamprage ( principes  Guyot -</a:t>
            </a:r>
            <a:r>
              <a:rPr lang="fr-FR" sz="1600" dirty="0" err="1"/>
              <a:t>Poussard</a:t>
            </a:r>
            <a:r>
              <a:rPr lang="fr-FR" sz="16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643182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Þ"/>
            </a:pPr>
            <a:r>
              <a:rPr lang="fr-FR" sz="1600" dirty="0"/>
              <a:t>éviter l’inversion des flux de sève, plaies de taille surtout sur le dessus .</a:t>
            </a:r>
          </a:p>
          <a:p>
            <a:r>
              <a:rPr lang="fr-FR" sz="1600" dirty="0"/>
              <a:t>Récolte manuelle des raisins à maturité optimale </a:t>
            </a:r>
          </a:p>
          <a:p>
            <a:r>
              <a:rPr lang="fr-FR" sz="1600" dirty="0"/>
              <a:t>Pressurage direct par grappes entières </a:t>
            </a:r>
          </a:p>
          <a:p>
            <a:r>
              <a:rPr lang="fr-FR" sz="1600" dirty="0"/>
              <a:t>Fermentation spontanée : levures indigènes </a:t>
            </a:r>
          </a:p>
          <a:p>
            <a:r>
              <a:rPr lang="fr-FR" sz="1600" b="1" dirty="0"/>
              <a:t>Elevage sans soufre jarres de grès 1000l</a:t>
            </a:r>
          </a:p>
          <a:p>
            <a:r>
              <a:rPr lang="fr-FR" sz="1600" dirty="0"/>
              <a:t>Porosité+épaisseur=conservation fraicheur et fruit </a:t>
            </a:r>
          </a:p>
          <a:p>
            <a:r>
              <a:rPr lang="fr-FR" sz="1600" dirty="0"/>
              <a:t>Clarification sans collage </a:t>
            </a:r>
          </a:p>
          <a:p>
            <a:r>
              <a:rPr lang="fr-FR" sz="1600" dirty="0"/>
              <a:t>Mise en bouteilles avant l’été pour conserver les arômes Très faible sulfitage sans filtration avant la mise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02965"/>
            <a:ext cx="2420832" cy="185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936" y="0"/>
            <a:ext cx="2052064" cy="68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2142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      </a:t>
            </a:r>
            <a:r>
              <a:rPr lang="fr-FR" sz="4400" b="1" dirty="0">
                <a:latin typeface="Bradley Hand ITC" pitchFamily="66" charset="0"/>
              </a:rPr>
              <a:t>Domaine de BRIN</a:t>
            </a:r>
          </a:p>
          <a:p>
            <a:r>
              <a:rPr lang="fr-FR" sz="2800" b="1" dirty="0">
                <a:latin typeface="Bradley Hand ITC" pitchFamily="66" charset="0"/>
              </a:rPr>
              <a:t> MAUZAC  2021  </a:t>
            </a:r>
            <a:r>
              <a:rPr lang="fr-FR" sz="2400" b="1" dirty="0">
                <a:latin typeface="Bradley Hand ITC" pitchFamily="66" charset="0"/>
              </a:rPr>
              <a:t>AOP GAILLAC BLANC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2071678"/>
            <a:ext cx="5621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Vin pur et aérien s’exprime sur des notes d’agrumes et de </a:t>
            </a:r>
          </a:p>
          <a:p>
            <a:r>
              <a:rPr lang="fr-FR" dirty="0"/>
              <a:t>menthe poivrée. </a:t>
            </a:r>
          </a:p>
          <a:p>
            <a:r>
              <a:rPr lang="fr-FR" dirty="0"/>
              <a:t>Bouche légère, fine et ciselée. Frais et minéral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58" y="3143248"/>
            <a:ext cx="6463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Magnifique réussite cuvée 100% </a:t>
            </a:r>
            <a:r>
              <a:rPr lang="fr-FR" dirty="0" err="1"/>
              <a:t>Mauzac</a:t>
            </a:r>
            <a:r>
              <a:rPr lang="fr-FR" dirty="0"/>
              <a:t> élevée en jarres ovoïdes </a:t>
            </a:r>
          </a:p>
          <a:p>
            <a:r>
              <a:rPr lang="fr-FR" dirty="0"/>
              <a:t>de grés : le vin brille par une grande pureté aromatique qui oscille </a:t>
            </a:r>
          </a:p>
          <a:p>
            <a:r>
              <a:rPr lang="fr-FR" dirty="0"/>
              <a:t>entre la pomme et des notes d’agrumes (mandarine)</a:t>
            </a:r>
          </a:p>
          <a:p>
            <a:r>
              <a:rPr lang="fr-FR" dirty="0"/>
              <a:t>La bouche se délie sur une texture pleine et fluide équilibrée entre </a:t>
            </a:r>
          </a:p>
          <a:p>
            <a:r>
              <a:rPr lang="fr-FR" dirty="0"/>
              <a:t>les amers et les acides </a:t>
            </a:r>
          </a:p>
          <a:p>
            <a:r>
              <a:rPr lang="fr-FR" dirty="0"/>
              <a:t>Parfait pour un cabillaud aux aromates et citron vert !</a:t>
            </a:r>
          </a:p>
          <a:p>
            <a:r>
              <a:rPr lang="fr-FR" dirty="0"/>
              <a:t>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5" y="5072054"/>
            <a:ext cx="1612495" cy="17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143512"/>
            <a:ext cx="1581403" cy="118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3" t="6299" r="3761" b="10499"/>
          <a:stretch>
            <a:fillRect/>
          </a:stretch>
        </p:blipFill>
        <p:spPr bwMode="auto">
          <a:xfrm>
            <a:off x="7429520" y="5143512"/>
            <a:ext cx="1243614" cy="11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1805 Jules </a:t>
            </a:r>
            <a:r>
              <a:rPr lang="fr-FR" dirty="0" err="1"/>
              <a:t>Plageoles</a:t>
            </a:r>
            <a:endParaRPr lang="fr-FR" dirty="0"/>
          </a:p>
          <a:p>
            <a:r>
              <a:rPr lang="fr-FR" dirty="0"/>
              <a:t> Sols </a:t>
            </a:r>
            <a:r>
              <a:rPr lang="fr-FR" dirty="0" err="1"/>
              <a:t>argilocalcaires</a:t>
            </a:r>
            <a:r>
              <a:rPr lang="fr-FR" dirty="0"/>
              <a:t> : faible impact du phylloxera</a:t>
            </a:r>
          </a:p>
          <a:p>
            <a:r>
              <a:rPr lang="fr-FR" dirty="0"/>
              <a:t>1970 Marcel P.  -&gt; cépage duras </a:t>
            </a:r>
          </a:p>
          <a:p>
            <a:r>
              <a:rPr lang="fr-FR" dirty="0"/>
              <a:t>Robert  P. -&gt; cépages autochtones  =&gt;écarté du syndicat AOC  Gaillac</a:t>
            </a:r>
          </a:p>
          <a:p>
            <a:r>
              <a:rPr lang="fr-FR" dirty="0"/>
              <a:t> 1983 Bernard P. -&gt; </a:t>
            </a:r>
            <a:r>
              <a:rPr lang="fr-FR" dirty="0" err="1"/>
              <a:t>ondenc</a:t>
            </a:r>
            <a:r>
              <a:rPr lang="fr-FR" dirty="0"/>
              <a:t>, loin en l’œil, quatuor de </a:t>
            </a:r>
            <a:r>
              <a:rPr lang="fr-FR" dirty="0" err="1"/>
              <a:t>mauzac</a:t>
            </a:r>
            <a:r>
              <a:rPr lang="fr-FR" dirty="0"/>
              <a:t> </a:t>
            </a:r>
          </a:p>
          <a:p>
            <a:r>
              <a:rPr lang="fr-FR" dirty="0"/>
              <a:t>Domaine </a:t>
            </a:r>
            <a:r>
              <a:rPr lang="fr-FR" dirty="0" err="1"/>
              <a:t>Plageoles</a:t>
            </a:r>
            <a:r>
              <a:rPr lang="fr-FR" dirty="0"/>
              <a:t> 25ha dom.des Très </a:t>
            </a:r>
            <a:r>
              <a:rPr lang="fr-FR" dirty="0" err="1"/>
              <a:t>Cantous</a:t>
            </a:r>
            <a:r>
              <a:rPr lang="fr-FR" dirty="0"/>
              <a:t> /</a:t>
            </a:r>
            <a:r>
              <a:rPr lang="fr-FR" dirty="0" err="1"/>
              <a:t>Cahuzac</a:t>
            </a:r>
            <a:r>
              <a:rPr lang="fr-FR" dirty="0"/>
              <a:t> sur </a:t>
            </a:r>
            <a:r>
              <a:rPr lang="fr-FR" dirty="0" err="1"/>
              <a:t>Vère</a:t>
            </a:r>
            <a:r>
              <a:rPr lang="fr-FR" dirty="0"/>
              <a:t>  et  dom </a:t>
            </a:r>
            <a:r>
              <a:rPr lang="fr-FR" dirty="0" err="1"/>
              <a:t>Roucou</a:t>
            </a:r>
            <a:r>
              <a:rPr lang="fr-FR" dirty="0"/>
              <a:t>-</a:t>
            </a:r>
            <a:r>
              <a:rPr lang="fr-FR" dirty="0" err="1"/>
              <a:t>Cantemerle</a:t>
            </a:r>
            <a:r>
              <a:rPr lang="fr-FR" dirty="0"/>
              <a:t> Castelnau de </a:t>
            </a:r>
            <a:r>
              <a:rPr lang="fr-FR" dirty="0" err="1"/>
              <a:t>Montmiral</a:t>
            </a:r>
            <a:r>
              <a:rPr lang="fr-FR" dirty="0"/>
              <a:t>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52"/>
            <a:ext cx="3062639" cy="226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690939"/>
            <a:ext cx="4354259" cy="21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1988820" cy="17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28605"/>
            <a:ext cx="2232200" cy="17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mage associé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511" cy="6858012"/>
          </a:xfrm>
          <a:prstGeom prst="rect">
            <a:avLst/>
          </a:prstGeom>
          <a:noFill/>
        </p:spPr>
      </p:pic>
      <p:sp>
        <p:nvSpPr>
          <p:cNvPr id="3" name="Flèche vers le bas 2"/>
          <p:cNvSpPr/>
          <p:nvPr/>
        </p:nvSpPr>
        <p:spPr>
          <a:xfrm flipH="1">
            <a:off x="5929322" y="2071678"/>
            <a:ext cx="285752" cy="857256"/>
          </a:xfrm>
          <a:prstGeom prst="downArrow">
            <a:avLst>
              <a:gd name="adj1" fmla="val 50000"/>
              <a:gd name="adj2" fmla="val 416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Cépage  </a:t>
            </a:r>
            <a:r>
              <a:rPr lang="fr-FR" dirty="0" err="1"/>
              <a:t>ondenc</a:t>
            </a:r>
            <a:endParaRPr lang="fr-FR" dirty="0"/>
          </a:p>
          <a:p>
            <a:r>
              <a:rPr lang="fr-FR" dirty="0"/>
              <a:t>Terroir </a:t>
            </a:r>
            <a:r>
              <a:rPr lang="fr-FR" dirty="0" err="1"/>
              <a:t>argilocalcaire</a:t>
            </a:r>
            <a:r>
              <a:rPr lang="fr-FR" dirty="0"/>
              <a:t> </a:t>
            </a:r>
          </a:p>
          <a:p>
            <a:r>
              <a:rPr lang="fr-FR" dirty="0"/>
              <a:t>5000 pieds/ha  taille gobelet </a:t>
            </a:r>
          </a:p>
          <a:p>
            <a:r>
              <a:rPr lang="fr-FR" dirty="0"/>
              <a:t>40hl/ha  Vendanges manuelles </a:t>
            </a:r>
          </a:p>
          <a:p>
            <a:endParaRPr lang="fr-FR" dirty="0"/>
          </a:p>
          <a:p>
            <a:r>
              <a:rPr lang="fr-FR" dirty="0"/>
              <a:t>Vinification :pressurage direct  </a:t>
            </a:r>
          </a:p>
          <a:p>
            <a:r>
              <a:rPr lang="fr-FR" dirty="0"/>
              <a:t>Débourbage statique 24h</a:t>
            </a:r>
          </a:p>
          <a:p>
            <a:r>
              <a:rPr lang="fr-FR" dirty="0"/>
              <a:t>Maitrise température . Levures indigènes </a:t>
            </a:r>
          </a:p>
          <a:p>
            <a:r>
              <a:rPr lang="fr-FR" dirty="0"/>
              <a:t>Pas d élevage sous bois ni de macération</a:t>
            </a:r>
          </a:p>
          <a:p>
            <a:r>
              <a:rPr lang="fr-FR" dirty="0"/>
              <a:t>Pas de fermentation à basse température</a:t>
            </a:r>
          </a:p>
          <a:p>
            <a:r>
              <a:rPr lang="fr-FR" dirty="0"/>
              <a:t>Fermentation </a:t>
            </a:r>
            <a:r>
              <a:rPr lang="fr-FR" dirty="0" err="1"/>
              <a:t>malolactique</a:t>
            </a:r>
            <a:r>
              <a:rPr lang="fr-FR" dirty="0"/>
              <a:t> faite </a:t>
            </a:r>
          </a:p>
          <a:p>
            <a:r>
              <a:rPr lang="fr-FR" dirty="0"/>
              <a:t>Un an élevage en cuve -&gt; mise en bouteilles </a:t>
            </a:r>
          </a:p>
          <a:p>
            <a:r>
              <a:rPr lang="fr-FR" dirty="0"/>
              <a:t>En bref : vinification la plus « nature » possible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20" y="285728"/>
            <a:ext cx="42466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ONDEC SEC 2020</a:t>
            </a:r>
          </a:p>
          <a:p>
            <a:r>
              <a:rPr lang="fr-FR" sz="2800" b="1" dirty="0">
                <a:latin typeface="Bradley Hand ITC" pitchFamily="66" charset="0"/>
              </a:rPr>
              <a:t>    IGP Cotes du Tarn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016" y="0"/>
            <a:ext cx="2413984" cy="68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202825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390" y="0"/>
            <a:ext cx="2476570" cy="68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35716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ONDEC SEC 2020</a:t>
            </a:r>
          </a:p>
          <a:p>
            <a:r>
              <a:rPr lang="fr-FR" sz="2800" b="1" dirty="0">
                <a:latin typeface="Bradley Hand ITC" pitchFamily="66" charset="0"/>
              </a:rPr>
              <a:t>      IGP Cotes du Tarn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1785926"/>
            <a:ext cx="66364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Spécimen d’</a:t>
            </a:r>
            <a:r>
              <a:rPr lang="fr-FR" dirty="0" err="1"/>
              <a:t>Ondenc</a:t>
            </a:r>
            <a:r>
              <a:rPr lang="fr-FR" dirty="0"/>
              <a:t> très spécifique, expansif, gras ,floral( seringua), </a:t>
            </a:r>
          </a:p>
          <a:p>
            <a:r>
              <a:rPr lang="fr-FR" dirty="0"/>
              <a:t>« plus rond et sphérique que tendu ».</a:t>
            </a:r>
          </a:p>
          <a:p>
            <a:r>
              <a:rPr lang="fr-FR" dirty="0"/>
              <a:t>Rondeur appuyée avec des notes de fruit à noyau.</a:t>
            </a:r>
          </a:p>
          <a:p>
            <a:r>
              <a:rPr lang="fr-FR" dirty="0"/>
              <a:t>Pointe  saline , tourbée ?</a:t>
            </a:r>
          </a:p>
          <a:p>
            <a:r>
              <a:rPr lang="fr-FR" dirty="0"/>
              <a:t>La finale prend une tangente minérale dans le détail d’un fruit frais </a:t>
            </a:r>
          </a:p>
          <a:p>
            <a:r>
              <a:rPr lang="fr-FR" dirty="0"/>
              <a:t>L’ archétype du vin frais et convivial à partager entre amis à tous </a:t>
            </a:r>
          </a:p>
          <a:p>
            <a:r>
              <a:rPr lang="fr-FR" dirty="0"/>
              <a:t>moments de la journée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44" y="4143380"/>
            <a:ext cx="64475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Cépage réhabilité au domaine en 1983 par Robert </a:t>
            </a:r>
            <a:r>
              <a:rPr lang="fr-FR" dirty="0" err="1"/>
              <a:t>Plageolles</a:t>
            </a:r>
            <a:r>
              <a:rPr lang="fr-FR" dirty="0"/>
              <a:t> </a:t>
            </a:r>
          </a:p>
          <a:p>
            <a:r>
              <a:rPr lang="fr-FR" dirty="0"/>
              <a:t>Il exprime dans cette superbe cuvée un fruit jaune intense</a:t>
            </a:r>
          </a:p>
          <a:p>
            <a:r>
              <a:rPr lang="fr-FR" dirty="0"/>
              <a:t>accompagné de saveur de coing et de notes florales des plus</a:t>
            </a:r>
          </a:p>
          <a:p>
            <a:r>
              <a:rPr lang="fr-FR" dirty="0"/>
              <a:t>élégantes. </a:t>
            </a:r>
          </a:p>
          <a:p>
            <a:r>
              <a:rPr lang="fr-FR" dirty="0"/>
              <a:t>Tout en équilibre ce nectar est accompagné par une </a:t>
            </a:r>
          </a:p>
          <a:p>
            <a:r>
              <a:rPr lang="fr-FR" dirty="0"/>
              <a:t> trame fraiche qui lui apporte un supplément de race remarquable </a:t>
            </a:r>
          </a:p>
          <a:p>
            <a:r>
              <a:rPr lang="fr-FR" dirty="0"/>
              <a:t>RVF 94/100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1762716" cy="14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31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AOP Gaillac Vin de France  </a:t>
            </a:r>
          </a:p>
          <a:p>
            <a:r>
              <a:rPr lang="fr-FR" dirty="0"/>
              <a:t>Cépage  </a:t>
            </a:r>
            <a:r>
              <a:rPr lang="fr-FR" dirty="0" err="1"/>
              <a:t>verdanel</a:t>
            </a:r>
            <a:endParaRPr lang="fr-FR" dirty="0"/>
          </a:p>
          <a:p>
            <a:r>
              <a:rPr lang="fr-FR" dirty="0"/>
              <a:t>Terroir </a:t>
            </a:r>
            <a:r>
              <a:rPr lang="fr-FR" dirty="0" err="1"/>
              <a:t>argilocalcaire</a:t>
            </a:r>
            <a:r>
              <a:rPr lang="fr-FR" dirty="0"/>
              <a:t> </a:t>
            </a:r>
          </a:p>
          <a:p>
            <a:r>
              <a:rPr lang="fr-FR" dirty="0"/>
              <a:t>5000 pieds/ha  taille gobelet </a:t>
            </a:r>
          </a:p>
          <a:p>
            <a:r>
              <a:rPr lang="fr-FR" dirty="0"/>
              <a:t>30hl/ha  Vendanges manuelles </a:t>
            </a:r>
          </a:p>
          <a:p>
            <a:endParaRPr lang="fr-FR" dirty="0"/>
          </a:p>
          <a:p>
            <a:r>
              <a:rPr lang="fr-FR" dirty="0"/>
              <a:t>Vinification :pressurage direct  </a:t>
            </a:r>
          </a:p>
          <a:p>
            <a:r>
              <a:rPr lang="fr-FR" dirty="0"/>
              <a:t>Débourbage statique 24h</a:t>
            </a:r>
          </a:p>
          <a:p>
            <a:r>
              <a:rPr lang="fr-FR" dirty="0"/>
              <a:t>Maitrise température . Levures indigènes </a:t>
            </a:r>
          </a:p>
          <a:p>
            <a:r>
              <a:rPr lang="fr-FR" dirty="0"/>
              <a:t>Pas d élevage sous bois ni de macération</a:t>
            </a:r>
          </a:p>
          <a:p>
            <a:r>
              <a:rPr lang="fr-FR" dirty="0"/>
              <a:t>Pas de fermentation à basse température</a:t>
            </a:r>
          </a:p>
          <a:p>
            <a:r>
              <a:rPr lang="fr-FR" dirty="0"/>
              <a:t>Fermentation </a:t>
            </a:r>
            <a:r>
              <a:rPr lang="fr-FR" dirty="0" err="1"/>
              <a:t>malolactique</a:t>
            </a:r>
            <a:r>
              <a:rPr lang="fr-FR" dirty="0"/>
              <a:t> faite </a:t>
            </a:r>
          </a:p>
          <a:p>
            <a:r>
              <a:rPr lang="fr-FR" dirty="0"/>
              <a:t>Un an élevage en cuve -&gt; mise en bouteilles </a:t>
            </a:r>
          </a:p>
          <a:p>
            <a:r>
              <a:rPr lang="fr-FR" dirty="0"/>
              <a:t>En bref : vinification la plus « nature » possible 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58" y="285728"/>
            <a:ext cx="44951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Bradley Hand ITC" pitchFamily="66" charset="0"/>
              </a:rPr>
              <a:t>VERDANEL 2019</a:t>
            </a:r>
          </a:p>
          <a:p>
            <a:endParaRPr lang="fr-FR" sz="4400" b="1" dirty="0">
              <a:latin typeface="Bradley Hand ITC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2450704" cy="37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894" y="804"/>
            <a:ext cx="2608106" cy="68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1000108"/>
            <a:ext cx="349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Bradley Hand ITC" pitchFamily="66" charset="0"/>
              </a:rPr>
              <a:t> </a:t>
            </a:r>
            <a:r>
              <a:rPr lang="fr-FR" sz="2400" b="1" dirty="0">
                <a:latin typeface="Bradley Hand ITC" pitchFamily="66" charset="0"/>
              </a:rPr>
              <a:t>Vin de France Sud Ouest</a:t>
            </a:r>
            <a:endParaRPr lang="fr-F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00042"/>
            <a:ext cx="449514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Bradley Hand ITC" pitchFamily="66" charset="0"/>
              </a:rPr>
              <a:t>VERDANEL 2019</a:t>
            </a:r>
          </a:p>
          <a:p>
            <a:r>
              <a:rPr lang="fr-FR" sz="2400" b="1" dirty="0">
                <a:latin typeface="Bradley Hand ITC" pitchFamily="66" charset="0"/>
              </a:rPr>
              <a:t>    Vin de France Sud Ouest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894" y="804"/>
            <a:ext cx="2608106" cy="68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214950"/>
            <a:ext cx="1734285" cy="14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406" y="5429264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Poissons en sauce , fruits de mer , apéritif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2143116"/>
            <a:ext cx="64748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Robert P -&gt;conservatoire  de Vassal ( vin de feu)</a:t>
            </a:r>
          </a:p>
          <a:p>
            <a:r>
              <a:rPr lang="fr-FR" dirty="0"/>
              <a:t>Parenté ADN Savagnin</a:t>
            </a:r>
          </a:p>
          <a:p>
            <a:endParaRPr lang="fr-FR" dirty="0"/>
          </a:p>
          <a:p>
            <a:r>
              <a:rPr lang="fr-FR" dirty="0"/>
              <a:t>Robe jaune paille brillante </a:t>
            </a:r>
          </a:p>
          <a:p>
            <a:r>
              <a:rPr lang="fr-FR" dirty="0"/>
              <a:t>Nez tout en délicatesse, coing confit, pomme verte séchée,</a:t>
            </a:r>
          </a:p>
          <a:p>
            <a:r>
              <a:rPr lang="fr-FR" dirty="0"/>
              <a:t> fleurs blanches pour certains , pour d autres  fines notes  </a:t>
            </a:r>
          </a:p>
          <a:p>
            <a:r>
              <a:rPr lang="fr-FR" dirty="0"/>
              <a:t>beurrées /grillées ( alors que ce vin ne voit que la cuve !!!)</a:t>
            </a:r>
          </a:p>
          <a:p>
            <a:r>
              <a:rPr lang="fr-FR" dirty="0"/>
              <a:t>Bouche ronde ample charnue , avec une matière dense profonde</a:t>
            </a:r>
          </a:p>
          <a:p>
            <a:r>
              <a:rPr lang="fr-FR" dirty="0"/>
              <a:t>d’ une grande intensité aromatique </a:t>
            </a:r>
          </a:p>
          <a:p>
            <a:r>
              <a:rPr lang="fr-FR" dirty="0"/>
              <a:t>Equilibré  avec une finale </a:t>
            </a:r>
            <a:r>
              <a:rPr lang="fr-FR" dirty="0" err="1"/>
              <a:t>mâchue</a:t>
            </a:r>
            <a:r>
              <a:rPr lang="fr-FR" dirty="0"/>
              <a:t> , des notes de coing prononcées </a:t>
            </a:r>
          </a:p>
          <a:p>
            <a:r>
              <a:rPr lang="fr-FR" dirty="0"/>
              <a:t>finale saline ,crayeuse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119" y="2911"/>
            <a:ext cx="2410881" cy="68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576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Bradley Hand ITC" pitchFamily="66" charset="0"/>
              </a:rPr>
              <a:t>Domaine de BRIN  PIERRES BLANCHES </a:t>
            </a:r>
          </a:p>
          <a:p>
            <a:r>
              <a:rPr lang="fr-FR" sz="2400" b="1" dirty="0">
                <a:latin typeface="Bradley Hand ITC" pitchFamily="66" charset="0"/>
              </a:rPr>
              <a:t>       AOP GAILLAC BLANC 2022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406" y="1428736"/>
            <a:ext cx="610833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Mauzac</a:t>
            </a:r>
            <a:r>
              <a:rPr lang="fr-FR" sz="1600" dirty="0"/>
              <a:t> vert 60% Len de l’el 40%</a:t>
            </a:r>
          </a:p>
          <a:p>
            <a:r>
              <a:rPr lang="fr-FR" sz="1600" dirty="0"/>
              <a:t>Sol </a:t>
            </a:r>
            <a:r>
              <a:rPr lang="fr-FR" sz="1600" dirty="0" err="1"/>
              <a:t>argilocalcaire</a:t>
            </a:r>
            <a:r>
              <a:rPr lang="fr-FR" sz="1600" dirty="0"/>
              <a:t> très caillouteux exposé sud  alt.290m</a:t>
            </a:r>
          </a:p>
          <a:p>
            <a:r>
              <a:rPr lang="fr-FR" sz="1600" dirty="0"/>
              <a:t>Enherbement naturel semis d engrais verts l’hiver</a:t>
            </a:r>
          </a:p>
          <a:p>
            <a:r>
              <a:rPr lang="fr-FR" sz="1600" dirty="0"/>
              <a:t>Travail sol superficiel avant les chaleurs  </a:t>
            </a:r>
          </a:p>
          <a:p>
            <a:r>
              <a:rPr lang="fr-FR" sz="1600" dirty="0"/>
              <a:t>Travail de la vigne : raisin sain aéré bien mûr </a:t>
            </a:r>
          </a:p>
          <a:p>
            <a:r>
              <a:rPr lang="fr-FR" sz="1600" dirty="0"/>
              <a:t>Taille respectueuse des flux de sève selon principes </a:t>
            </a:r>
            <a:r>
              <a:rPr lang="fr-FR" sz="1600" dirty="0" err="1"/>
              <a:t>Poussard</a:t>
            </a:r>
            <a:r>
              <a:rPr lang="fr-FR" sz="1600" dirty="0"/>
              <a:t> </a:t>
            </a:r>
          </a:p>
          <a:p>
            <a:r>
              <a:rPr lang="fr-FR" sz="1600" dirty="0"/>
              <a:t>Ebourgeonnage épamprage </a:t>
            </a:r>
          </a:p>
          <a:p>
            <a:r>
              <a:rPr lang="fr-FR" sz="1600" dirty="0"/>
              <a:t>Récolte manuelle à maturité optimale des cépages </a:t>
            </a:r>
          </a:p>
          <a:p>
            <a:r>
              <a:rPr lang="fr-FR" sz="1600" dirty="0"/>
              <a:t>Pressurage direct des grappes entières </a:t>
            </a:r>
          </a:p>
          <a:p>
            <a:r>
              <a:rPr lang="fr-FR" sz="1600" dirty="0"/>
              <a:t>puis léger débourbage du moût uniquement par le froid</a:t>
            </a:r>
          </a:p>
          <a:p>
            <a:r>
              <a:rPr lang="fr-FR" sz="1600" dirty="0"/>
              <a:t>Assemblage des deux cépages avant vinification </a:t>
            </a:r>
          </a:p>
          <a:p>
            <a:r>
              <a:rPr lang="fr-FR" sz="1600" dirty="0"/>
              <a:t>Fermentation spontanée levures indigènes dans différents contenants</a:t>
            </a:r>
          </a:p>
          <a:p>
            <a:r>
              <a:rPr lang="fr-FR" sz="1600" dirty="0"/>
              <a:t>Foudres chêne 20hl, futs de 500l cuves inox=&gt; + de complexité</a:t>
            </a:r>
          </a:p>
          <a:p>
            <a:r>
              <a:rPr lang="fr-FR" sz="1600" dirty="0"/>
              <a:t>Pas de soutirage après fermentation , élevages/lies sans </a:t>
            </a:r>
            <a:r>
              <a:rPr lang="fr-FR" sz="1600" dirty="0" err="1"/>
              <a:t>batonnage</a:t>
            </a:r>
            <a:r>
              <a:rPr lang="fr-FR" sz="1600" dirty="0"/>
              <a:t> </a:t>
            </a:r>
          </a:p>
          <a:p>
            <a:r>
              <a:rPr lang="fr-FR" sz="1600" dirty="0"/>
              <a:t>pour limiter l’oxydation du </a:t>
            </a:r>
            <a:r>
              <a:rPr lang="fr-FR" sz="1600" dirty="0" err="1"/>
              <a:t>Mauzac</a:t>
            </a:r>
            <a:r>
              <a:rPr lang="fr-FR" sz="1600" dirty="0"/>
              <a:t> et garder fraicheur/équilibre </a:t>
            </a:r>
          </a:p>
          <a:p>
            <a:r>
              <a:rPr lang="fr-FR" sz="1600" dirty="0"/>
              <a:t>Clarification naturelle sans collage</a:t>
            </a:r>
          </a:p>
          <a:p>
            <a:r>
              <a:rPr lang="fr-FR" sz="1600" dirty="0"/>
              <a:t>Mise en bouteilles printemps , très faible sulfitage </a:t>
            </a:r>
          </a:p>
          <a:p>
            <a:r>
              <a:rPr lang="fr-FR" sz="1600" dirty="0"/>
              <a:t>Service 10-12° </a:t>
            </a:r>
          </a:p>
          <a:p>
            <a:r>
              <a:rPr lang="fr-FR" sz="1600" dirty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1780673" cy="24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286388"/>
            <a:ext cx="911048" cy="9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119" y="2911"/>
            <a:ext cx="2410881" cy="68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286124"/>
            <a:ext cx="1320970" cy="140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0034" y="285728"/>
            <a:ext cx="50006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Bradley Hand ITC" pitchFamily="66" charset="0"/>
              </a:rPr>
              <a:t>   Domaine de BRIN</a:t>
            </a:r>
          </a:p>
          <a:p>
            <a:r>
              <a:rPr lang="fr-FR" sz="2400" b="1" dirty="0">
                <a:latin typeface="Bradley Hand ITC" pitchFamily="66" charset="0"/>
              </a:rPr>
              <a:t>              PIERRES BLANCHES </a:t>
            </a:r>
            <a:endParaRPr lang="fr-FR" sz="2800" b="1" dirty="0">
              <a:latin typeface="Bradley Hand ITC" pitchFamily="66" charset="0"/>
            </a:endParaRPr>
          </a:p>
          <a:p>
            <a:r>
              <a:rPr lang="fr-FR" sz="2400" b="1" dirty="0">
                <a:latin typeface="Bradley Hand ITC" pitchFamily="66" charset="0"/>
              </a:rPr>
              <a:t>      AOP GAILLAC BLANC 2022 </a:t>
            </a:r>
          </a:p>
          <a:p>
            <a:r>
              <a:rPr lang="fr-FR" sz="4400" b="1" dirty="0">
                <a:latin typeface="Bradley Hand ITC" pitchFamily="66" charset="0"/>
              </a:rPr>
              <a:t>       </a:t>
            </a:r>
            <a:endParaRPr lang="fr-FR" sz="2400" b="1" dirty="0">
              <a:latin typeface="Bradley Hand ITC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2071678"/>
            <a:ext cx="54248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Robe brillante </a:t>
            </a:r>
          </a:p>
          <a:p>
            <a:r>
              <a:rPr lang="fr-FR" sz="1600" dirty="0"/>
              <a:t>Nez frais  évoquant  le tilleul, la verveine ,la fleur blanche </a:t>
            </a:r>
          </a:p>
          <a:p>
            <a:r>
              <a:rPr lang="fr-FR" sz="1600" dirty="0"/>
              <a:t>avec délicatesse </a:t>
            </a:r>
          </a:p>
          <a:p>
            <a:r>
              <a:rPr lang="fr-FR" sz="1600" dirty="0"/>
              <a:t>Bouche suave , légèrement caillouteuse, finale saline vibrante </a:t>
            </a:r>
          </a:p>
          <a:p>
            <a:r>
              <a:rPr lang="fr-FR" sz="1600" dirty="0"/>
              <a:t>Encornets à la plancha. Fromages affinés </a:t>
            </a:r>
          </a:p>
          <a:p>
            <a:r>
              <a:rPr lang="fr-FR" sz="1600" dirty="0"/>
              <a:t>T° service 10-12</a:t>
            </a:r>
            <a:r>
              <a:rPr lang="fr-FR" dirty="0"/>
              <a:t>°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20" y="4071942"/>
            <a:ext cx="54938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Robe dorée brillante </a:t>
            </a:r>
          </a:p>
          <a:p>
            <a:r>
              <a:rPr lang="fr-FR" sz="1600" dirty="0"/>
              <a:t>Nez fin , sur le coing, la poire séchée, la mangue verte </a:t>
            </a:r>
          </a:p>
          <a:p>
            <a:r>
              <a:rPr lang="fr-FR" sz="1600" dirty="0"/>
              <a:t>Petite touche pétrolée rappelant le riesling</a:t>
            </a:r>
          </a:p>
          <a:p>
            <a:r>
              <a:rPr lang="fr-FR" sz="1600" dirty="0"/>
              <a:t>Bouche élancée ample , caressant le palais , rafraichissante sur </a:t>
            </a:r>
          </a:p>
          <a:p>
            <a:r>
              <a:rPr lang="fr-FR" sz="1600" dirty="0"/>
              <a:t>l’écorce d’ agrume , la mangue verte </a:t>
            </a:r>
          </a:p>
          <a:p>
            <a:r>
              <a:rPr lang="fr-FR" sz="1600" dirty="0"/>
              <a:t>Finale tendue par une superbe amertume sur le pomelo, </a:t>
            </a:r>
          </a:p>
          <a:p>
            <a:r>
              <a:rPr lang="fr-FR" sz="1600" dirty="0"/>
              <a:t>la bigarade, persistance sur le coing , l’orangette amère , une </a:t>
            </a:r>
          </a:p>
          <a:p>
            <a:r>
              <a:rPr lang="fr-FR" sz="1600" dirty="0"/>
              <a:t>pointe de gentiane   </a:t>
            </a:r>
          </a:p>
          <a:p>
            <a:r>
              <a:rPr lang="fr-FR" sz="1600" dirty="0"/>
              <a:t>Risotto st jacques aux asperges vertes, poisson sauce safran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73" y="-14669"/>
            <a:ext cx="2204927" cy="68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857364"/>
            <a:ext cx="6929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Mauzac</a:t>
            </a:r>
            <a:r>
              <a:rPr lang="fr-FR" sz="1600" dirty="0"/>
              <a:t> vert 60% Len de l’el 40%</a:t>
            </a:r>
          </a:p>
          <a:p>
            <a:r>
              <a:rPr lang="fr-FR" sz="1600" dirty="0" err="1"/>
              <a:t>Solargilocalcaire</a:t>
            </a:r>
            <a:r>
              <a:rPr lang="fr-FR" sz="1600" dirty="0"/>
              <a:t> très caillouteux exposé sud  alt.290m</a:t>
            </a:r>
          </a:p>
          <a:p>
            <a:r>
              <a:rPr lang="fr-FR" sz="1600" dirty="0"/>
              <a:t>Enherbement naturel semis d engrais verts l’hiver</a:t>
            </a:r>
          </a:p>
          <a:p>
            <a:r>
              <a:rPr lang="fr-FR" sz="1600" dirty="0"/>
              <a:t>Travail sol superficiel avant les chaleurs  </a:t>
            </a:r>
          </a:p>
          <a:p>
            <a:r>
              <a:rPr lang="fr-FR" sz="1600" dirty="0"/>
              <a:t>Travail de la vigne : raisin sain aéré bien mûr </a:t>
            </a:r>
          </a:p>
          <a:p>
            <a:r>
              <a:rPr lang="fr-FR" sz="1600" dirty="0"/>
              <a:t>Taille :respect des flux de sève (principes </a:t>
            </a:r>
            <a:r>
              <a:rPr lang="fr-FR" sz="1600" dirty="0" err="1"/>
              <a:t>Poussard</a:t>
            </a:r>
            <a:r>
              <a:rPr lang="fr-FR" sz="1600" dirty="0"/>
              <a:t>) </a:t>
            </a:r>
          </a:p>
          <a:p>
            <a:r>
              <a:rPr lang="fr-FR" sz="1600" dirty="0"/>
              <a:t>ébourgeonnage épamprage</a:t>
            </a:r>
          </a:p>
          <a:p>
            <a:r>
              <a:rPr lang="fr-FR" sz="1600" dirty="0"/>
              <a:t>Récolte manuelle à maturité optimale des cépages </a:t>
            </a:r>
          </a:p>
          <a:p>
            <a:r>
              <a:rPr lang="fr-FR" sz="1600" dirty="0"/>
              <a:t>Pressurage direct des grappes entières </a:t>
            </a:r>
          </a:p>
          <a:p>
            <a:r>
              <a:rPr lang="fr-FR" sz="1600" dirty="0"/>
              <a:t>puis léger débourbage du moût uniquement par le froid</a:t>
            </a:r>
          </a:p>
          <a:p>
            <a:r>
              <a:rPr lang="fr-FR" sz="1600" dirty="0"/>
              <a:t>Assemblage des deux cépages avant vinification </a:t>
            </a:r>
          </a:p>
          <a:p>
            <a:r>
              <a:rPr lang="fr-FR" sz="1600" dirty="0"/>
              <a:t>Fermentation spontanée levures indigènes dans différents contenants</a:t>
            </a:r>
          </a:p>
          <a:p>
            <a:r>
              <a:rPr lang="fr-FR" sz="1600" dirty="0"/>
              <a:t>Elevage sous voile 6ans sous les toits d'un grenier exposé à de fortes variations de température =&gt;oxydation et concentration aromatique</a:t>
            </a:r>
          </a:p>
          <a:p>
            <a:r>
              <a:rPr lang="fr-FR" sz="1600" dirty="0"/>
              <a:t>Evaporation 1/3du volume pendant l’élevage</a:t>
            </a:r>
          </a:p>
          <a:p>
            <a:r>
              <a:rPr lang="fr-FR" sz="1600" dirty="0"/>
              <a:t>Clarification naturelle sans collage </a:t>
            </a:r>
          </a:p>
          <a:p>
            <a:r>
              <a:rPr lang="fr-FR" sz="1600" dirty="0"/>
              <a:t>Mise en bouteilles ,très faible sulfitage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357166"/>
            <a:ext cx="5783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SOUS LE TOIT 2017 VIN de France </a:t>
            </a:r>
          </a:p>
          <a:p>
            <a:r>
              <a:rPr lang="fr-FR" sz="2800" b="1" dirty="0">
                <a:latin typeface="Bradley Hand ITC" pitchFamily="66" charset="0"/>
              </a:rPr>
              <a:t>             Domaine de BRIN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286388"/>
            <a:ext cx="911048" cy="9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1856322" cy="24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73" y="-14669"/>
            <a:ext cx="2204927" cy="68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72" y="428604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Bradley Hand ITC" pitchFamily="66" charset="0"/>
              </a:rPr>
              <a:t>   </a:t>
            </a:r>
            <a:r>
              <a:rPr lang="fr-FR" sz="3600" b="1" dirty="0">
                <a:latin typeface="Bradley Hand ITC" pitchFamily="66" charset="0"/>
              </a:rPr>
              <a:t>DOMAINE DE BRIN                                     </a:t>
            </a:r>
            <a:r>
              <a:rPr lang="fr-FR" sz="2400" b="1" dirty="0">
                <a:latin typeface="Bradley Hand ITC" pitchFamily="66" charset="0"/>
              </a:rPr>
              <a:t>SOUS LE TOIT 2017 VIN de France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857364"/>
            <a:ext cx="1055151" cy="9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les mignons gif - Pag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500306"/>
            <a:ext cx="2533650" cy="2857500"/>
          </a:xfrm>
          <a:prstGeom prst="rect">
            <a:avLst/>
          </a:prstGeom>
          <a:noFill/>
        </p:spPr>
      </p:pic>
      <p:pic>
        <p:nvPicPr>
          <p:cNvPr id="6" name="Picture 4" descr="les mignons gif - Pag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2533650" cy="2857500"/>
          </a:xfrm>
          <a:prstGeom prst="rect">
            <a:avLst/>
          </a:prstGeom>
          <a:noFill/>
        </p:spPr>
      </p:pic>
      <p:pic>
        <p:nvPicPr>
          <p:cNvPr id="8" name="Picture 4" descr="les mignons gif - Pag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2533650" cy="2857500"/>
          </a:xfrm>
          <a:prstGeom prst="rect">
            <a:avLst/>
          </a:prstGeom>
          <a:noFill/>
        </p:spPr>
      </p:pic>
      <p:pic>
        <p:nvPicPr>
          <p:cNvPr id="9" name="Picture 26" descr="Le vin est-il un homme ?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5696"/>
            <a:ext cx="1298200" cy="20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285860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100% </a:t>
            </a:r>
            <a:r>
              <a:rPr lang="fr-FR" sz="1600" dirty="0" err="1"/>
              <a:t>Mauzac</a:t>
            </a:r>
            <a:r>
              <a:rPr lang="fr-FR" sz="1600" dirty="0"/>
              <a:t>  vert</a:t>
            </a:r>
          </a:p>
          <a:p>
            <a:r>
              <a:rPr lang="fr-FR" sz="1600" dirty="0"/>
              <a:t>Sol </a:t>
            </a:r>
            <a:r>
              <a:rPr lang="fr-FR" sz="1600" dirty="0" err="1"/>
              <a:t>argilocalcaire</a:t>
            </a:r>
            <a:r>
              <a:rPr lang="fr-FR" sz="1600" dirty="0"/>
              <a:t> très caillouteux exposé sud </a:t>
            </a:r>
            <a:r>
              <a:rPr lang="fr-FR" sz="1600" dirty="0" err="1"/>
              <a:t>alt</a:t>
            </a:r>
            <a:r>
              <a:rPr lang="fr-FR" sz="1600" dirty="0"/>
              <a:t> 280m</a:t>
            </a:r>
          </a:p>
          <a:p>
            <a:r>
              <a:rPr lang="fr-FR" sz="1600" dirty="0"/>
              <a:t>Enherbement naturel, semis d’engrais verts l’hiver</a:t>
            </a:r>
          </a:p>
          <a:p>
            <a:r>
              <a:rPr lang="fr-FR" sz="1600" dirty="0"/>
              <a:t>Travail du sol superficiel avant  l’été=&gt;raisin aéré mûr sain </a:t>
            </a:r>
          </a:p>
          <a:p>
            <a:r>
              <a:rPr lang="fr-FR" sz="1600" dirty="0"/>
              <a:t>Taille ( principes  Guyot -</a:t>
            </a:r>
            <a:r>
              <a:rPr lang="fr-FR" sz="1600" dirty="0" err="1"/>
              <a:t>Poussard</a:t>
            </a:r>
            <a:r>
              <a:rPr lang="fr-FR" sz="16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2500306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Þ"/>
            </a:pPr>
            <a:r>
              <a:rPr lang="fr-FR" sz="1600" dirty="0"/>
              <a:t>éviter l’inversion des flux de sève</a:t>
            </a:r>
          </a:p>
          <a:p>
            <a:pPr>
              <a:buFont typeface="Symbol"/>
              <a:buChar char="Þ"/>
            </a:pPr>
            <a:r>
              <a:rPr lang="fr-FR" sz="1600" dirty="0"/>
              <a:t> plaies de taille surtout sur le dessus .</a:t>
            </a:r>
          </a:p>
          <a:p>
            <a:r>
              <a:rPr lang="fr-FR" sz="1600" dirty="0"/>
              <a:t>Récolte manuelle des raisins à maturité optimale </a:t>
            </a:r>
          </a:p>
          <a:p>
            <a:r>
              <a:rPr lang="fr-FR" sz="1600" b="1" dirty="0"/>
              <a:t>Pressurage direct et macération par grappes entières </a:t>
            </a:r>
          </a:p>
          <a:p>
            <a:r>
              <a:rPr lang="fr-FR" sz="1600" dirty="0"/>
              <a:t>Fermentation spontanée : levures indigènes </a:t>
            </a:r>
          </a:p>
          <a:p>
            <a:r>
              <a:rPr lang="fr-FR" sz="1600" dirty="0"/>
              <a:t>Vinification idem rouge par macération des baies </a:t>
            </a:r>
            <a:r>
              <a:rPr lang="fr-FR" sz="1600" dirty="0" err="1"/>
              <a:t>pdt</a:t>
            </a:r>
            <a:r>
              <a:rPr lang="fr-FR" sz="1600" dirty="0"/>
              <a:t> 15js </a:t>
            </a:r>
          </a:p>
          <a:p>
            <a:r>
              <a:rPr lang="fr-FR" sz="1600" b="1" dirty="0"/>
              <a:t> Elevage long  12mois en jarre de grès 1000l</a:t>
            </a:r>
          </a:p>
          <a:p>
            <a:r>
              <a:rPr lang="fr-FR" sz="1600" dirty="0"/>
              <a:t>Elevage sans soufre , très faible sulfitage avant mise sans filtration </a:t>
            </a:r>
          </a:p>
          <a:p>
            <a:r>
              <a:rPr lang="fr-FR" sz="1600" dirty="0"/>
              <a:t>11°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7158" y="214290"/>
            <a:ext cx="6465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DOMAINE  DE BRIN  VDF  BLANC 2021</a:t>
            </a:r>
          </a:p>
          <a:p>
            <a:r>
              <a:rPr lang="fr-FR" sz="2800" b="1" dirty="0">
                <a:latin typeface="Bradley Hand ITC" pitchFamily="66" charset="0"/>
              </a:rPr>
              <a:t>           MAUZAC MACERATION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837" y="-1439"/>
            <a:ext cx="2354163" cy="6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714884"/>
            <a:ext cx="4166235" cy="19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286388"/>
            <a:ext cx="911048" cy="9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837" y="-1439"/>
            <a:ext cx="2354163" cy="6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85728"/>
            <a:ext cx="6500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     DOMAINE DE BRIN                                </a:t>
            </a:r>
            <a:r>
              <a:rPr lang="fr-FR" sz="2400" b="1" dirty="0">
                <a:latin typeface="Bradley Hand ITC" pitchFamily="66" charset="0"/>
              </a:rPr>
              <a:t>VDF  BLANC 2021 MAUZAC MACERATION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1571612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Apres 12 mois en jarres de grès le </a:t>
            </a:r>
            <a:r>
              <a:rPr lang="fr-FR" dirty="0" err="1"/>
              <a:t>Mauzac</a:t>
            </a:r>
            <a:r>
              <a:rPr lang="fr-FR" dirty="0"/>
              <a:t>  sort orange de son enfermement,  puissant , raffiné, élancé.</a:t>
            </a:r>
          </a:p>
          <a:p>
            <a:r>
              <a:rPr lang="fr-FR" dirty="0"/>
              <a:t>Nez sublime :écorces d’agrumes, mandarine, cire, grillé, foin,</a:t>
            </a:r>
          </a:p>
          <a:p>
            <a:r>
              <a:rPr lang="fr-FR" dirty="0"/>
              <a:t>  eau de vie, pomme, rhubarbe.</a:t>
            </a:r>
          </a:p>
          <a:p>
            <a:r>
              <a:rPr lang="fr-FR" dirty="0"/>
              <a:t>Bouche complexe ample légèrement épicée, trame tannique , </a:t>
            </a:r>
          </a:p>
          <a:p>
            <a:r>
              <a:rPr lang="fr-FR" dirty="0"/>
              <a:t>Légère amertume finale </a:t>
            </a:r>
          </a:p>
          <a:p>
            <a:r>
              <a:rPr lang="fr-FR" dirty="0"/>
              <a:t> Fromages bien affinés  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737257"/>
            <a:ext cx="4931857" cy="3120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857496"/>
            <a:ext cx="3556596" cy="12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3323477" cy="12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" t="13661" r="2206" b="12143"/>
          <a:stretch>
            <a:fillRect/>
          </a:stretch>
        </p:blipFill>
        <p:spPr bwMode="auto">
          <a:xfrm>
            <a:off x="5214942" y="4000504"/>
            <a:ext cx="3373823" cy="124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SO Femme &amp; Vin Sud-Ouest Gailla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3177159" cy="11020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528638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3150 ha =&gt;141000 hl/an 60% rouges  24% blancs 16% rosés </a:t>
            </a:r>
          </a:p>
          <a:p>
            <a:r>
              <a:rPr lang="fr-FR" dirty="0"/>
              <a:t>300 exploitations 16% en bio </a:t>
            </a:r>
          </a:p>
          <a:p>
            <a:r>
              <a:rPr lang="fr-FR" dirty="0"/>
              <a:t>Depuis 2019 le cahier des charges de l’AOC impose les cépages historiques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8001" y="6858"/>
            <a:ext cx="2275999" cy="68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214291"/>
            <a:ext cx="58478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Domaine </a:t>
            </a:r>
            <a:r>
              <a:rPr lang="fr-FR" sz="2800" b="1" dirty="0" err="1">
                <a:latin typeface="Bradley Hand ITC" pitchFamily="66" charset="0"/>
              </a:rPr>
              <a:t>Rotier</a:t>
            </a:r>
            <a:r>
              <a:rPr lang="fr-FR" sz="2800" b="1" dirty="0">
                <a:latin typeface="Bradley Hand ITC" pitchFamily="66" charset="0"/>
              </a:rPr>
              <a:t>  Vendanges Tardives </a:t>
            </a:r>
          </a:p>
          <a:p>
            <a:r>
              <a:rPr lang="fr-FR" sz="2800" b="1" dirty="0">
                <a:latin typeface="Bradley Hand ITC" pitchFamily="66" charset="0"/>
              </a:rPr>
              <a:t>              AOC GAILLAC 2016</a:t>
            </a:r>
          </a:p>
          <a:p>
            <a:endParaRPr lang="fr-FR" dirty="0"/>
          </a:p>
          <a:p>
            <a:r>
              <a:rPr lang="fr-FR" dirty="0"/>
              <a:t>Terroir : terrasse alluviale moyenne du plateau du Tarn</a:t>
            </a:r>
          </a:p>
          <a:p>
            <a:r>
              <a:rPr lang="fr-FR" dirty="0"/>
              <a:t>Alt 200m sur marnes très anciennes : sols pauvres </a:t>
            </a:r>
          </a:p>
          <a:p>
            <a:r>
              <a:rPr lang="fr-FR" dirty="0"/>
              <a:t>très caillouteux bien drainés  10 ha blancs </a:t>
            </a:r>
          </a:p>
          <a:p>
            <a:r>
              <a:rPr lang="fr-FR" dirty="0"/>
              <a:t>100% Len de L’el ;faible rendement , terre peu abondante </a:t>
            </a:r>
          </a:p>
          <a:p>
            <a:r>
              <a:rPr lang="fr-FR" dirty="0"/>
              <a:t>2016: Année douce humide beau mois de septembre raisins</a:t>
            </a:r>
          </a:p>
          <a:p>
            <a:r>
              <a:rPr lang="fr-FR" dirty="0"/>
              <a:t>très  fruités concentrés en deux tries (25/9 14/10)</a:t>
            </a:r>
          </a:p>
          <a:p>
            <a:r>
              <a:rPr lang="fr-FR" dirty="0"/>
              <a:t>Fermentation des moûts en barrique de chêne 2 mois </a:t>
            </a:r>
          </a:p>
          <a:p>
            <a:r>
              <a:rPr lang="fr-FR" dirty="0"/>
              <a:t>Fermentation stoppée par froid+filtration </a:t>
            </a:r>
          </a:p>
          <a:p>
            <a:r>
              <a:rPr lang="fr-FR" dirty="0"/>
              <a:t>=&gt;faible dose de soufre </a:t>
            </a:r>
          </a:p>
          <a:p>
            <a:r>
              <a:rPr lang="fr-FR" dirty="0"/>
              <a:t>200g/l de sucre résiduel tempérés par une belle acidité</a:t>
            </a:r>
          </a:p>
          <a:p>
            <a:r>
              <a:rPr lang="fr-FR" dirty="0"/>
              <a:t>Elevage barriques neuves (10%) chêne acacia 10 mois </a:t>
            </a:r>
          </a:p>
          <a:p>
            <a:endParaRPr lang="fr-FR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5715040" cy="21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500042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Domaine </a:t>
            </a:r>
            <a:r>
              <a:rPr lang="fr-FR" sz="2800" b="1" dirty="0" err="1">
                <a:latin typeface="Bradley Hand ITC" pitchFamily="66" charset="0"/>
              </a:rPr>
              <a:t>Rotier</a:t>
            </a:r>
            <a:r>
              <a:rPr lang="fr-FR" sz="2800" b="1" dirty="0">
                <a:latin typeface="Bradley Hand ITC" pitchFamily="66" charset="0"/>
              </a:rPr>
              <a:t>  </a:t>
            </a:r>
          </a:p>
          <a:p>
            <a:r>
              <a:rPr lang="fr-FR" sz="2800" b="1" dirty="0">
                <a:latin typeface="Bradley Hand ITC" pitchFamily="66" charset="0"/>
              </a:rPr>
              <a:t>Vendanges Tardives </a:t>
            </a:r>
          </a:p>
          <a:p>
            <a:r>
              <a:rPr lang="fr-FR" sz="2800" b="1" dirty="0">
                <a:latin typeface="Bradley Hand ITC" pitchFamily="66" charset="0"/>
              </a:rPr>
              <a:t> AOC GAILLAC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282" y="2571744"/>
            <a:ext cx="56444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Vin très concentré opulent complexe </a:t>
            </a:r>
          </a:p>
          <a:p>
            <a:r>
              <a:rPr lang="fr-FR" dirty="0"/>
              <a:t>Arômes d’abricot figues coing </a:t>
            </a:r>
          </a:p>
          <a:p>
            <a:r>
              <a:rPr lang="fr-FR" dirty="0"/>
              <a:t>Equilibré sans lourdeur</a:t>
            </a:r>
          </a:p>
          <a:p>
            <a:r>
              <a:rPr lang="fr-FR" dirty="0"/>
              <a:t>Superbe en carafe servi à 10 12°</a:t>
            </a:r>
          </a:p>
          <a:p>
            <a:r>
              <a:rPr lang="fr-FR" dirty="0"/>
              <a:t>Escalopes foie gras aux raisins/figues  , fromages persillés </a:t>
            </a:r>
          </a:p>
          <a:p>
            <a:r>
              <a:rPr lang="fr-FR" dirty="0"/>
              <a:t>Tartes et desserts à base de fruits </a:t>
            </a:r>
          </a:p>
          <a:p>
            <a:r>
              <a:rPr lang="fr-FR" dirty="0"/>
              <a:t>Potentiel&gt;20ans  </a:t>
            </a:r>
          </a:p>
          <a:p>
            <a:endParaRPr lang="fr-FR" dirty="0"/>
          </a:p>
          <a:p>
            <a:r>
              <a:rPr lang="fr-FR" dirty="0"/>
              <a:t>Concours général Paris médaille d or </a:t>
            </a:r>
          </a:p>
          <a:p>
            <a:r>
              <a:rPr lang="fr-FR" dirty="0"/>
              <a:t>Concours vins du sud ouest Toulouse 2015  : argent </a:t>
            </a:r>
          </a:p>
          <a:p>
            <a:r>
              <a:rPr lang="fr-FR" dirty="0" err="1"/>
              <a:t>Wine</a:t>
            </a:r>
            <a:r>
              <a:rPr lang="fr-FR" dirty="0"/>
              <a:t> </a:t>
            </a:r>
            <a:r>
              <a:rPr lang="fr-FR" dirty="0" err="1"/>
              <a:t>entusiast</a:t>
            </a:r>
            <a:r>
              <a:rPr lang="fr-FR" dirty="0"/>
              <a:t> 92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8001" y="6858"/>
            <a:ext cx="2275999" cy="68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643570" y="6357958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31,50euros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642918"/>
            <a:ext cx="1880204" cy="296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 descr="Coup De Coeur&quot; Images – Parcourir 484 le catalogue de photos, vecteurs et  vidéos | Adobe Sto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1077197" cy="1020586"/>
          </a:xfrm>
          <a:prstGeom prst="rect">
            <a:avLst/>
          </a:prstGeom>
          <a:noFill/>
        </p:spPr>
      </p:pic>
      <p:pic>
        <p:nvPicPr>
          <p:cNvPr id="15371" name="Picture 11" descr="MAS des CABRES - LIBRES PENSEES - AOC Sommières 20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643446"/>
            <a:ext cx="1281494" cy="137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5"/>
            <a:ext cx="9224201" cy="685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AutoShape 4" descr="That's all Folks Space Jam by toon1990 on Deviant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62" name="AutoShape 6" descr="That's all Folks Space Jam by toon1990 on Deviant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066" name="Picture 10" descr="That's All Folks Hoodie | Official Looney Tunes Merchandise | Redwol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429" cy="1407258"/>
          </a:xfrm>
          <a:prstGeom prst="rect">
            <a:avLst/>
          </a:prstGeom>
          <a:noFill/>
        </p:spPr>
      </p:pic>
      <p:pic>
        <p:nvPicPr>
          <p:cNvPr id="6" name="Picture 6" descr="MINI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5053584"/>
            <a:ext cx="1804416" cy="180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720" y="2357430"/>
            <a:ext cx="47259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Gaillac Premières côtes </a:t>
            </a:r>
          </a:p>
          <a:p>
            <a:r>
              <a:rPr lang="fr-FR" dirty="0"/>
              <a:t>Cépage </a:t>
            </a:r>
            <a:r>
              <a:rPr lang="fr-FR" dirty="0" err="1"/>
              <a:t>mauzac</a:t>
            </a:r>
            <a:r>
              <a:rPr lang="fr-FR" dirty="0"/>
              <a:t> vert</a:t>
            </a:r>
          </a:p>
          <a:p>
            <a:r>
              <a:rPr lang="fr-FR" dirty="0"/>
              <a:t>Terroir </a:t>
            </a:r>
            <a:r>
              <a:rPr lang="fr-FR" dirty="0" err="1"/>
              <a:t>argilocalcaire</a:t>
            </a:r>
            <a:r>
              <a:rPr lang="fr-FR" dirty="0"/>
              <a:t> </a:t>
            </a:r>
          </a:p>
          <a:p>
            <a:r>
              <a:rPr lang="fr-FR" dirty="0"/>
              <a:t>5000 pieds/ha  taille gobelet </a:t>
            </a:r>
          </a:p>
          <a:p>
            <a:r>
              <a:rPr lang="fr-FR" dirty="0"/>
              <a:t>40hl/ha  Vendanges manuelles </a:t>
            </a:r>
          </a:p>
          <a:p>
            <a:endParaRPr lang="fr-FR" dirty="0"/>
          </a:p>
          <a:p>
            <a:r>
              <a:rPr lang="fr-FR" dirty="0"/>
              <a:t>Vinification :pressurage direct  </a:t>
            </a:r>
          </a:p>
          <a:p>
            <a:r>
              <a:rPr lang="fr-FR" dirty="0"/>
              <a:t>Débourbage statique 24h</a:t>
            </a:r>
          </a:p>
          <a:p>
            <a:r>
              <a:rPr lang="fr-FR" dirty="0"/>
              <a:t>Maitrise température . Levures indigènes </a:t>
            </a:r>
          </a:p>
          <a:p>
            <a:r>
              <a:rPr lang="fr-FR" dirty="0"/>
              <a:t>Pas d élevage sous bois ni de macération</a:t>
            </a:r>
          </a:p>
          <a:p>
            <a:r>
              <a:rPr lang="fr-FR" dirty="0"/>
              <a:t>Pas de fermentation à basse température</a:t>
            </a:r>
          </a:p>
          <a:p>
            <a:r>
              <a:rPr lang="fr-FR" dirty="0"/>
              <a:t>Fermentation </a:t>
            </a:r>
            <a:r>
              <a:rPr lang="fr-FR" dirty="0" err="1"/>
              <a:t>malolactique</a:t>
            </a:r>
            <a:r>
              <a:rPr lang="fr-FR" dirty="0"/>
              <a:t> faite </a:t>
            </a:r>
          </a:p>
          <a:p>
            <a:r>
              <a:rPr lang="fr-FR" dirty="0"/>
              <a:t>Un an élevage en cuve -&gt; mise en bouteilles </a:t>
            </a:r>
          </a:p>
          <a:p>
            <a:r>
              <a:rPr lang="fr-FR" dirty="0"/>
              <a:t>En bref : vinification la plus « nature » possible   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785926"/>
            <a:ext cx="2063496" cy="24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14282" y="428604"/>
            <a:ext cx="5213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MAUZAC VERT 2020</a:t>
            </a:r>
          </a:p>
          <a:p>
            <a:r>
              <a:rPr lang="fr-FR" sz="2400" b="1" dirty="0">
                <a:latin typeface="Bradley Hand ITC" pitchFamily="66" charset="0"/>
              </a:rPr>
              <a:t>AOP GAILLAC PREMIERES COTES  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681" y="0"/>
            <a:ext cx="2552319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681" y="0"/>
            <a:ext cx="2552319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50004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>
                <a:latin typeface="Bradley Hand ITC" pitchFamily="66" charset="0"/>
              </a:rPr>
              <a:t>MAUZAC VERT 2020</a:t>
            </a:r>
          </a:p>
          <a:p>
            <a:r>
              <a:rPr lang="fr-FR" b="1" dirty="0">
                <a:latin typeface="Bradley Hand ITC" pitchFamily="66" charset="0"/>
              </a:rPr>
              <a:t>AOP GAILLAC PREMIERES COTES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2071678"/>
            <a:ext cx="57691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puissance  originale du nez de ce </a:t>
            </a:r>
            <a:r>
              <a:rPr lang="fr-FR" dirty="0" err="1"/>
              <a:t>Mauzac</a:t>
            </a:r>
            <a:r>
              <a:rPr lang="fr-FR" dirty="0"/>
              <a:t> évoque le Sud.</a:t>
            </a:r>
          </a:p>
          <a:p>
            <a:r>
              <a:rPr lang="fr-FR" dirty="0"/>
              <a:t> Notes de pomme et de coing ( citronnelle?) .  </a:t>
            </a:r>
          </a:p>
          <a:p>
            <a:r>
              <a:rPr lang="fr-FR" dirty="0"/>
              <a:t>En bouche la rondeur nous séduit :herbacé , anis et tilleul </a:t>
            </a:r>
          </a:p>
          <a:p>
            <a:r>
              <a:rPr lang="fr-FR" dirty="0"/>
              <a:t>pour la fraîcheur , jusqu’au  sucre d’orge pour la douceur .</a:t>
            </a:r>
          </a:p>
          <a:p>
            <a:r>
              <a:rPr lang="fr-FR" dirty="0"/>
              <a:t> Du corps, du gras et une belle amertume en fin de bouche .</a:t>
            </a:r>
          </a:p>
          <a:p>
            <a:r>
              <a:rPr lang="fr-FR" dirty="0"/>
              <a:t>Accord mets-vin: poissons en sauce , plats asiatiques </a:t>
            </a:r>
          </a:p>
          <a:p>
            <a:r>
              <a:rPr lang="fr-FR" dirty="0"/>
              <a:t>Potentiel de garde : 3-5 ans 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72008"/>
            <a:ext cx="2430842" cy="20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720" y="2357430"/>
            <a:ext cx="47259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Gaillac Premières côtes </a:t>
            </a:r>
          </a:p>
          <a:p>
            <a:r>
              <a:rPr lang="fr-FR" dirty="0"/>
              <a:t>Cépage </a:t>
            </a:r>
            <a:r>
              <a:rPr lang="fr-FR" dirty="0" err="1"/>
              <a:t>mauzac</a:t>
            </a:r>
            <a:r>
              <a:rPr lang="fr-FR" dirty="0"/>
              <a:t> vert</a:t>
            </a:r>
          </a:p>
          <a:p>
            <a:r>
              <a:rPr lang="fr-FR" dirty="0"/>
              <a:t>Terroir </a:t>
            </a:r>
            <a:r>
              <a:rPr lang="fr-FR" dirty="0" err="1"/>
              <a:t>argilocalcaire</a:t>
            </a:r>
            <a:r>
              <a:rPr lang="fr-FR" dirty="0"/>
              <a:t> </a:t>
            </a:r>
          </a:p>
          <a:p>
            <a:r>
              <a:rPr lang="fr-FR" dirty="0"/>
              <a:t>5000 pieds/ha  taille gobelet </a:t>
            </a:r>
          </a:p>
          <a:p>
            <a:r>
              <a:rPr lang="fr-FR" dirty="0"/>
              <a:t>40hl/ha  Vendanges manuelles </a:t>
            </a:r>
          </a:p>
          <a:p>
            <a:endParaRPr lang="fr-FR" dirty="0"/>
          </a:p>
          <a:p>
            <a:r>
              <a:rPr lang="fr-FR" dirty="0"/>
              <a:t>Vinification :pressurage direct  </a:t>
            </a:r>
          </a:p>
          <a:p>
            <a:r>
              <a:rPr lang="fr-FR" dirty="0"/>
              <a:t>Débourbage statique 24h</a:t>
            </a:r>
          </a:p>
          <a:p>
            <a:r>
              <a:rPr lang="fr-FR" dirty="0"/>
              <a:t>Maitrise température . Levures indigènes </a:t>
            </a:r>
          </a:p>
          <a:p>
            <a:r>
              <a:rPr lang="fr-FR" dirty="0"/>
              <a:t>Pas d élevage sous bois ni de macération</a:t>
            </a:r>
          </a:p>
          <a:p>
            <a:r>
              <a:rPr lang="fr-FR" dirty="0"/>
              <a:t>Pas de fermentation à basse température</a:t>
            </a:r>
          </a:p>
          <a:p>
            <a:r>
              <a:rPr lang="fr-FR" dirty="0"/>
              <a:t>Fermentation </a:t>
            </a:r>
            <a:r>
              <a:rPr lang="fr-FR" dirty="0" err="1"/>
              <a:t>malolactique</a:t>
            </a:r>
            <a:r>
              <a:rPr lang="fr-FR" dirty="0"/>
              <a:t> faite </a:t>
            </a:r>
          </a:p>
          <a:p>
            <a:r>
              <a:rPr lang="fr-FR" dirty="0"/>
              <a:t>Un an élevage en cuve -&gt; mise en bouteilles </a:t>
            </a:r>
          </a:p>
          <a:p>
            <a:r>
              <a:rPr lang="fr-FR" dirty="0"/>
              <a:t>En bref : vinification la plus « nature » possible   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785926"/>
            <a:ext cx="2063496" cy="24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14282" y="428604"/>
            <a:ext cx="5213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MAUZAC VERT 2020</a:t>
            </a:r>
          </a:p>
          <a:p>
            <a:r>
              <a:rPr lang="fr-FR" sz="2400" b="1" dirty="0">
                <a:latin typeface="Bradley Hand ITC" pitchFamily="66" charset="0"/>
              </a:rPr>
              <a:t>AOP GAILLAC PREMIERES COTES  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681" y="0"/>
            <a:ext cx="2552319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681" y="0"/>
            <a:ext cx="2552319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50004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>
                <a:latin typeface="Bradley Hand ITC" pitchFamily="66" charset="0"/>
              </a:rPr>
              <a:t>MAUZAC VERT 2020</a:t>
            </a:r>
          </a:p>
          <a:p>
            <a:r>
              <a:rPr lang="fr-FR" b="1" dirty="0">
                <a:latin typeface="Bradley Hand ITC" pitchFamily="66" charset="0"/>
              </a:rPr>
              <a:t>AOP GAILLAC PREMIERES COTES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2071678"/>
            <a:ext cx="57691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puissance  originale du nez de ce </a:t>
            </a:r>
            <a:r>
              <a:rPr lang="fr-FR" dirty="0" err="1"/>
              <a:t>Mauzac</a:t>
            </a:r>
            <a:r>
              <a:rPr lang="fr-FR" dirty="0"/>
              <a:t> évoque le Sud.</a:t>
            </a:r>
          </a:p>
          <a:p>
            <a:r>
              <a:rPr lang="fr-FR" dirty="0"/>
              <a:t> Notes de pomme et de coing ( citronnelle?) .  </a:t>
            </a:r>
          </a:p>
          <a:p>
            <a:r>
              <a:rPr lang="fr-FR" dirty="0"/>
              <a:t>En bouche la rondeur nous séduit :herbacé , anis et tilleul </a:t>
            </a:r>
          </a:p>
          <a:p>
            <a:r>
              <a:rPr lang="fr-FR" dirty="0"/>
              <a:t>pour la fraîcheur , jusqu’au  sucre d’orge pour la douceur .</a:t>
            </a:r>
          </a:p>
          <a:p>
            <a:r>
              <a:rPr lang="fr-FR" dirty="0"/>
              <a:t> Du corps, du gras et une belle amertume en fin de bouche .</a:t>
            </a:r>
          </a:p>
          <a:p>
            <a:r>
              <a:rPr lang="fr-FR" dirty="0"/>
              <a:t>Accord mets-vin: poissons en sauce , plats asiatiques </a:t>
            </a:r>
          </a:p>
          <a:p>
            <a:r>
              <a:rPr lang="fr-FR" dirty="0"/>
              <a:t>Potentiel de garde : 3-5 ans 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72008"/>
            <a:ext cx="2430842" cy="20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936" y="0"/>
            <a:ext cx="2052064" cy="68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428604"/>
            <a:ext cx="5721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radley Hand ITC" pitchFamily="66" charset="0"/>
              </a:rPr>
              <a:t>Domaine de BRIN  MAUZAC  2021 </a:t>
            </a:r>
          </a:p>
          <a:p>
            <a:r>
              <a:rPr lang="fr-FR" sz="2800" b="1" dirty="0">
                <a:latin typeface="Bradley Hand ITC" pitchFamily="66" charset="0"/>
              </a:rPr>
              <a:t>        AOP GAILLAC BLANC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1428736"/>
            <a:ext cx="5485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100% </a:t>
            </a:r>
            <a:r>
              <a:rPr lang="fr-FR" sz="1600" dirty="0" err="1"/>
              <a:t>Mauzac</a:t>
            </a:r>
            <a:r>
              <a:rPr lang="fr-FR" sz="1600" dirty="0"/>
              <a:t>  vert</a:t>
            </a:r>
          </a:p>
          <a:p>
            <a:r>
              <a:rPr lang="fr-FR" sz="1600" dirty="0"/>
              <a:t>Sol </a:t>
            </a:r>
            <a:r>
              <a:rPr lang="fr-FR" sz="1600" dirty="0" err="1"/>
              <a:t>argilocalcaire</a:t>
            </a:r>
            <a:r>
              <a:rPr lang="fr-FR" sz="1600" dirty="0"/>
              <a:t> très caillouteux exposé sud </a:t>
            </a:r>
            <a:r>
              <a:rPr lang="fr-FR" sz="1600" dirty="0" err="1"/>
              <a:t>alt</a:t>
            </a:r>
            <a:r>
              <a:rPr lang="fr-FR" sz="1600" dirty="0"/>
              <a:t> 280m</a:t>
            </a:r>
          </a:p>
          <a:p>
            <a:r>
              <a:rPr lang="fr-FR" sz="1600" dirty="0"/>
              <a:t>Enherbement naturel, semis d’engrais verts l’hiver</a:t>
            </a:r>
          </a:p>
          <a:p>
            <a:r>
              <a:rPr lang="fr-FR" sz="1600" dirty="0"/>
              <a:t>Travail du sol superficiel avant  l’été=&gt;raisin aéré mûr sain </a:t>
            </a:r>
          </a:p>
          <a:p>
            <a:r>
              <a:rPr lang="fr-FR" sz="1600" dirty="0"/>
              <a:t>Taille ébourgeonnage épamprage ( principes  Guyot -</a:t>
            </a:r>
            <a:r>
              <a:rPr lang="fr-FR" sz="1600" dirty="0" err="1"/>
              <a:t>Poussard</a:t>
            </a:r>
            <a:r>
              <a:rPr lang="fr-FR" sz="16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643182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Þ"/>
            </a:pPr>
            <a:r>
              <a:rPr lang="fr-FR" sz="1600" dirty="0"/>
              <a:t>éviter l’inversion des flux de sève, plaies de taille surtout sur le dessus .</a:t>
            </a:r>
          </a:p>
          <a:p>
            <a:r>
              <a:rPr lang="fr-FR" sz="1600" dirty="0"/>
              <a:t>Récolte manuelle des raisins à maturité optimale </a:t>
            </a:r>
          </a:p>
          <a:p>
            <a:r>
              <a:rPr lang="fr-FR" sz="1600" dirty="0"/>
              <a:t>Pressurage direct par grappes entières </a:t>
            </a:r>
          </a:p>
          <a:p>
            <a:r>
              <a:rPr lang="fr-FR" sz="1600" dirty="0"/>
              <a:t>Fermentation spontanée : levures indigènes </a:t>
            </a:r>
          </a:p>
          <a:p>
            <a:r>
              <a:rPr lang="fr-FR" sz="1600" b="1" dirty="0"/>
              <a:t>Elevage sans soufre jarres de grès 1000l</a:t>
            </a:r>
          </a:p>
          <a:p>
            <a:r>
              <a:rPr lang="fr-FR" sz="1600" dirty="0"/>
              <a:t>Porosité+épaisseur=conservation fraicheur et fruit </a:t>
            </a:r>
          </a:p>
          <a:p>
            <a:r>
              <a:rPr lang="fr-FR" sz="1600" dirty="0"/>
              <a:t>Clarification sans collage </a:t>
            </a:r>
          </a:p>
          <a:p>
            <a:r>
              <a:rPr lang="fr-FR" sz="1600" dirty="0"/>
              <a:t>Mise en bouteilles avant l’été pour conserver les arômes Très faible sulfitage sans filtration avant la mise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02965"/>
            <a:ext cx="2420832" cy="185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936" y="0"/>
            <a:ext cx="2052064" cy="68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2142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radley Hand ITC" pitchFamily="66" charset="0"/>
              </a:rPr>
              <a:t>      </a:t>
            </a:r>
            <a:r>
              <a:rPr lang="fr-FR" sz="4400" b="1" dirty="0">
                <a:latin typeface="Bradley Hand ITC" pitchFamily="66" charset="0"/>
              </a:rPr>
              <a:t>Domaine de BRIN</a:t>
            </a:r>
          </a:p>
          <a:p>
            <a:r>
              <a:rPr lang="fr-FR" sz="2800" b="1" dirty="0">
                <a:latin typeface="Bradley Hand ITC" pitchFamily="66" charset="0"/>
              </a:rPr>
              <a:t> MAUZAC  2021  </a:t>
            </a:r>
            <a:r>
              <a:rPr lang="fr-FR" sz="2400" b="1" dirty="0">
                <a:latin typeface="Bradley Hand ITC" pitchFamily="66" charset="0"/>
              </a:rPr>
              <a:t>AOP GAILLAC BLANC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2071678"/>
            <a:ext cx="5621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Vin pur et aérien s’exprime sur des notes d’agrumes et de </a:t>
            </a:r>
          </a:p>
          <a:p>
            <a:r>
              <a:rPr lang="fr-FR" dirty="0"/>
              <a:t>menthe poivrée. </a:t>
            </a:r>
          </a:p>
          <a:p>
            <a:r>
              <a:rPr lang="fr-FR" dirty="0"/>
              <a:t>Bouche légère, fine et ciselée. Frais et minéral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58" y="3143248"/>
            <a:ext cx="6463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Magnifique réussite cuvée 100% </a:t>
            </a:r>
            <a:r>
              <a:rPr lang="fr-FR" dirty="0" err="1"/>
              <a:t>Mauzac</a:t>
            </a:r>
            <a:r>
              <a:rPr lang="fr-FR" dirty="0"/>
              <a:t> élevée en jarres ovoïdes </a:t>
            </a:r>
          </a:p>
          <a:p>
            <a:r>
              <a:rPr lang="fr-FR" dirty="0"/>
              <a:t>de grés : le vin brille par une grande pureté aromatique qui oscille </a:t>
            </a:r>
          </a:p>
          <a:p>
            <a:r>
              <a:rPr lang="fr-FR" dirty="0"/>
              <a:t>entre la pomme et des notes d’agrumes (mandarine)</a:t>
            </a:r>
          </a:p>
          <a:p>
            <a:r>
              <a:rPr lang="fr-FR" dirty="0"/>
              <a:t>La bouche se délie sur une texture pleine et fluide équilibrée entre </a:t>
            </a:r>
          </a:p>
          <a:p>
            <a:r>
              <a:rPr lang="fr-FR" dirty="0"/>
              <a:t>les amers et les acides </a:t>
            </a:r>
          </a:p>
          <a:p>
            <a:r>
              <a:rPr lang="fr-FR" dirty="0"/>
              <a:t>Parfait pour un cabillaud aux aromates et citron vert !</a:t>
            </a:r>
          </a:p>
          <a:p>
            <a:r>
              <a:rPr lang="fr-FR" dirty="0"/>
              <a:t>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5" y="5072054"/>
            <a:ext cx="1612495" cy="17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357166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/>
              <a:t>30 secondes d’histoire </a:t>
            </a:r>
          </a:p>
        </p:txBody>
      </p:sp>
      <p:pic>
        <p:nvPicPr>
          <p:cNvPr id="5" name="Picture 4" descr="Image montrant les vendanges au XIVe siècle. (taccuino sanitati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733" y="0"/>
            <a:ext cx="2061267" cy="21964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44" y="1714488"/>
            <a:ext cx="7899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Site archéologique de </a:t>
            </a:r>
            <a:r>
              <a:rPr lang="fr-FR" dirty="0" err="1"/>
              <a:t>Montans</a:t>
            </a:r>
            <a:r>
              <a:rPr lang="fr-FR" dirty="0"/>
              <a:t> : production d’amphores destinées </a:t>
            </a:r>
          </a:p>
          <a:p>
            <a:r>
              <a:rPr lang="fr-FR" dirty="0"/>
              <a:t>au transport et au stockage de vin</a:t>
            </a:r>
          </a:p>
          <a:p>
            <a:r>
              <a:rPr lang="fr-FR" dirty="0"/>
              <a:t>Développement du vignoble sous l’influence communautés de moines</a:t>
            </a:r>
          </a:p>
          <a:p>
            <a:r>
              <a:rPr lang="fr-FR" dirty="0"/>
              <a:t>Vins des rois de France  et d’Angleterre, vins du « Coq » GALUS  1397</a:t>
            </a:r>
          </a:p>
          <a:p>
            <a:r>
              <a:rPr lang="fr-FR" dirty="0"/>
              <a:t>Blocage bordelais  -&gt; édit de Turgot 1776</a:t>
            </a:r>
          </a:p>
          <a:p>
            <a:r>
              <a:rPr lang="fr-FR" dirty="0"/>
              <a:t>Fin du XIXème: phylloxera</a:t>
            </a:r>
          </a:p>
          <a:p>
            <a:r>
              <a:rPr lang="fr-FR" dirty="0"/>
              <a:t> 1956:  gel , 35000 ha de vignes -&gt;7000 ha aujourd'hui</a:t>
            </a:r>
          </a:p>
          <a:p>
            <a:r>
              <a:rPr lang="fr-FR" dirty="0"/>
              <a:t>Revendication identité forte: remettre au goût du jour cépages endémiques</a:t>
            </a:r>
          </a:p>
          <a:p>
            <a:r>
              <a:rPr lang="fr-FR" dirty="0"/>
              <a:t> AOC  Gaillac Blanc 1938 / AOC Gaillac Rouge 1972/Vendanges tardives  2011</a:t>
            </a:r>
          </a:p>
          <a:p>
            <a:r>
              <a:rPr lang="fr-FR" dirty="0" err="1"/>
              <a:t>Itervitis</a:t>
            </a:r>
            <a:endParaRPr lang="fr-FR" dirty="0"/>
          </a:p>
        </p:txBody>
      </p:sp>
      <p:pic>
        <p:nvPicPr>
          <p:cNvPr id="19460" name="Picture 4" descr="L'économie séculaire du vignoble de Gaillac aux époques antiques et  médiévales | Histoire de la vigne et du vin dans le Sud-Oue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720" y="4876800"/>
            <a:ext cx="2113280" cy="1981200"/>
          </a:xfrm>
          <a:prstGeom prst="rect">
            <a:avLst/>
          </a:prstGeom>
          <a:noFill/>
        </p:spPr>
      </p:pic>
      <p:pic>
        <p:nvPicPr>
          <p:cNvPr id="19462" name="Picture 6" descr="L'histoire du v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998" y="2214554"/>
            <a:ext cx="1747002" cy="2670053"/>
          </a:xfrm>
          <a:prstGeom prst="rect">
            <a:avLst/>
          </a:prstGeom>
          <a:noFill/>
        </p:spPr>
      </p:pic>
      <p:pic>
        <p:nvPicPr>
          <p:cNvPr id="19464" name="Picture 8" descr="L'origine des Primeu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57761"/>
            <a:ext cx="2370738" cy="1959321"/>
          </a:xfrm>
          <a:prstGeom prst="rect">
            <a:avLst/>
          </a:prstGeom>
          <a:noFill/>
        </p:spPr>
      </p:pic>
      <p:pic>
        <p:nvPicPr>
          <p:cNvPr id="19466" name="Picture 10" descr="Home - Itervitis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857760"/>
            <a:ext cx="1275781" cy="144501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874895"/>
            <a:ext cx="2794635" cy="19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857760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5104927" cy="68251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</p:pic>
      <p:sp>
        <p:nvSpPr>
          <p:cNvPr id="3" name="Ellipse 2"/>
          <p:cNvSpPr/>
          <p:nvPr/>
        </p:nvSpPr>
        <p:spPr>
          <a:xfrm>
            <a:off x="1857356" y="0"/>
            <a:ext cx="1143008" cy="3571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9045" cy="68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4071935" cy="179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782" y="1428736"/>
            <a:ext cx="4030218" cy="7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270" y="0"/>
            <a:ext cx="2911730" cy="35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214686"/>
            <a:ext cx="2069169" cy="23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4676367" cy="32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3777"/>
            <a:ext cx="2204216" cy="17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83583"/>
            <a:ext cx="3423593" cy="32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126" y="3575896"/>
            <a:ext cx="1797874" cy="3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8" descr="quand marre pinard bouteille vin alcool humour&amp;#39; Masques alternatifs |  Spreadshirt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786454"/>
            <a:ext cx="995363" cy="831207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3267" cy="32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fr-FR" dirty="0"/>
              <a:t>GAILLAC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85938"/>
            <a:ext cx="4000496" cy="4429144"/>
          </a:xfrm>
        </p:spPr>
        <p:txBody>
          <a:bodyPr>
            <a:normAutofit/>
          </a:bodyPr>
          <a:lstStyle/>
          <a:p>
            <a:r>
              <a:rPr lang="fr-FR" sz="2000" dirty="0"/>
              <a:t>Nord: Cordes , village médiéval près des nuages </a:t>
            </a:r>
          </a:p>
          <a:p>
            <a:r>
              <a:rPr lang="fr-FR" sz="2000" dirty="0"/>
              <a:t>Est : Albi, cité épiscopale  berceau Toulouse Lautrec </a:t>
            </a:r>
          </a:p>
          <a:p>
            <a:r>
              <a:rPr lang="fr-FR" sz="2000" dirty="0"/>
              <a:t>Ouest: foret de la </a:t>
            </a:r>
            <a:r>
              <a:rPr lang="fr-FR" sz="2000" dirty="0" err="1"/>
              <a:t>Grésignes</a:t>
            </a:r>
            <a:r>
              <a:rPr lang="fr-FR" sz="2000" dirty="0"/>
              <a:t> poumon vert  de  chênes                -&gt; cèpes  chanterelles </a:t>
            </a:r>
          </a:p>
          <a:p>
            <a:r>
              <a:rPr lang="fr-FR" sz="2000" dirty="0"/>
              <a:t>Sud: entre Lavaur et  Graulhet </a:t>
            </a:r>
          </a:p>
          <a:p>
            <a:r>
              <a:rPr lang="fr-FR" sz="2000" dirty="0" err="1"/>
              <a:t>Cunac</a:t>
            </a:r>
            <a:r>
              <a:rPr lang="fr-FR" sz="2000" dirty="0"/>
              <a:t> </a:t>
            </a:r>
          </a:p>
        </p:txBody>
      </p:sp>
      <p:pic>
        <p:nvPicPr>
          <p:cNvPr id="4" name="Picture 2" descr="https://www.hachette-vins.com/uploads/media/tourisme/0001/01/0267bf06a5e76ebe8c0e782b42d9eb23a1fb3300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433286"/>
            <a:ext cx="4342829" cy="3424714"/>
          </a:xfrm>
          <a:prstGeom prst="rect">
            <a:avLst/>
          </a:prstGeom>
          <a:noFill/>
        </p:spPr>
      </p:pic>
      <p:pic>
        <p:nvPicPr>
          <p:cNvPr id="5" name="Picture 1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006" y="0"/>
            <a:ext cx="4386994" cy="3438457"/>
          </a:xfrm>
          <a:prstGeom prst="rect">
            <a:avLst/>
          </a:prstGeom>
          <a:noFill/>
        </p:spPr>
      </p:pic>
      <p:pic>
        <p:nvPicPr>
          <p:cNvPr id="6" name="Picture 22" descr="21 idées de Un brin d&amp;#39;humour dans le vin | humour, vin, petite blag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5143511"/>
            <a:ext cx="1281303" cy="1699355"/>
          </a:xfrm>
          <a:prstGeom prst="rect">
            <a:avLst/>
          </a:prstGeom>
          <a:noFill/>
        </p:spPr>
      </p:pic>
      <p:sp>
        <p:nvSpPr>
          <p:cNvPr id="9" name="Flèche gauche 8"/>
          <p:cNvSpPr/>
          <p:nvPr/>
        </p:nvSpPr>
        <p:spPr>
          <a:xfrm>
            <a:off x="6715140" y="4500570"/>
            <a:ext cx="142876" cy="7143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flipH="1">
            <a:off x="5786445" y="4357694"/>
            <a:ext cx="71437" cy="21431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flipV="1">
            <a:off x="6000760" y="5786451"/>
            <a:ext cx="285752" cy="71440"/>
          </a:xfrm>
          <a:prstGeom prst="rightArrow">
            <a:avLst>
              <a:gd name="adj1" fmla="val 50000"/>
              <a:gd name="adj2" fmla="val 512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0" y="1142984"/>
            <a:ext cx="3929058" cy="528641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Plaines rive gauche Tarn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terrasses alluvionnaires, pH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acide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sables grès galets, boulbènes =&gt;rouges souples charnus, aromes fruits noirs  ,blancs légers aromatiques moelleux loin de  l’œil  (cuvée Renaissance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Rotier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 droite Tarn: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paysage  vallonné petite Toscane chênes cyprès pins parasols demeures de briques rouges : coteaux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argilocalcaires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=&gt;rouges profonds ,charpentés , épicés ,blancs secs étoffés, élégants , vins blancs doux riches aromatiques (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Plageolles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Issaly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droite de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Vère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plateau cordais  vallonné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exposition sud  300m Pyrénées par beau temps: sols calcaires , altitude , climat frais            =&gt; blancs secs énergiques( maturation &gt;15js /vallée=&gt; équilibre acidité/ alcool) rouges denses charpentés , épicés (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Vignereuse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Montels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57166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Trois territoires…. Trois influences climatiques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7554" y="357166"/>
            <a:ext cx="5643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0496" y="1142984"/>
            <a:ext cx="485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600" dirty="0">
                <a:solidFill>
                  <a:srgbClr val="FFFF00"/>
                </a:solidFill>
              </a:rPr>
              <a:t> Influence océanique</a:t>
            </a:r>
            <a:r>
              <a:rPr lang="fr-FR" sz="1600" dirty="0"/>
              <a:t>: humidité croissance printanière , belle arrière saison =&gt; </a:t>
            </a:r>
            <a:r>
              <a:rPr lang="fr-FR" sz="1600" dirty="0" err="1"/>
              <a:t>surmaturité</a:t>
            </a:r>
            <a:r>
              <a:rPr lang="fr-FR" sz="1600" dirty="0"/>
              <a:t> , douceur hivernale évite risque de gelée</a:t>
            </a:r>
          </a:p>
          <a:p>
            <a:pPr>
              <a:buFont typeface="Wingdings" pitchFamily="2" charset="2"/>
              <a:buChar char="§"/>
            </a:pPr>
            <a:r>
              <a:rPr lang="fr-FR" sz="1600" dirty="0">
                <a:solidFill>
                  <a:srgbClr val="FFFF00"/>
                </a:solidFill>
              </a:rPr>
              <a:t> Influence méditerranéenne</a:t>
            </a:r>
            <a:r>
              <a:rPr lang="fr-FR" sz="1600" dirty="0"/>
              <a:t>: maturation optimale </a:t>
            </a:r>
          </a:p>
          <a:p>
            <a:pPr>
              <a:buFont typeface="Wingdings" pitchFamily="2" charset="2"/>
              <a:buChar char="§"/>
            </a:pPr>
            <a:r>
              <a:rPr lang="fr-FR" sz="1600" dirty="0">
                <a:solidFill>
                  <a:srgbClr val="FFFF00"/>
                </a:solidFill>
              </a:rPr>
              <a:t> Vent d autan </a:t>
            </a:r>
            <a:r>
              <a:rPr lang="fr-FR" sz="1600" dirty="0"/>
              <a:t>: sud est , chaud  violent , balaie les vignes =&gt;concentration baies , </a:t>
            </a:r>
            <a:r>
              <a:rPr lang="fr-FR" sz="1600" dirty="0" err="1"/>
              <a:t>surmaturation</a:t>
            </a:r>
            <a:r>
              <a:rPr lang="fr-FR" sz="1600" dirty="0"/>
              <a:t> blancs doux , assèchement des maladies cryptogamiques  et depuis 2012 «  vendanges tardives » </a:t>
            </a:r>
          </a:p>
        </p:txBody>
      </p:sp>
      <p:pic>
        <p:nvPicPr>
          <p:cNvPr id="9" name="Picture 1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2"/>
            <a:ext cx="4229108" cy="331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59782</TotalTime>
  <Words>2862</Words>
  <Application>Microsoft Macintosh PowerPoint</Application>
  <PresentationFormat>Affichage à l'écran (4:3)</PresentationFormat>
  <Paragraphs>395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Bradley Hand ITC</vt:lpstr>
      <vt:lpstr>Calibri</vt:lpstr>
      <vt:lpstr>Consolas</vt:lpstr>
      <vt:lpstr>Corbel</vt:lpstr>
      <vt:lpstr>Monotype Corsiva</vt:lpstr>
      <vt:lpstr>Symbol</vt:lpstr>
      <vt:lpstr>Wingdings</vt:lpstr>
      <vt:lpstr>Wingdings 2</vt:lpstr>
      <vt:lpstr>Wingdings 3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GAILLAC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</dc:creator>
  <cp:lastModifiedBy>Caroline COUTEL</cp:lastModifiedBy>
  <cp:revision>2820</cp:revision>
  <dcterms:created xsi:type="dcterms:W3CDTF">2023-11-02T08:25:04Z</dcterms:created>
  <dcterms:modified xsi:type="dcterms:W3CDTF">2024-11-21T09:25:40Z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443d00-af18-408c-9335-47b5de3ec9b9_Enabled">
    <vt:lpwstr>true</vt:lpwstr>
  </property>
  <property fmtid="{D5CDD505-2E9C-101B-9397-08002B2CF9AE}" pid="3" name="MSIP_Label_57443d00-af18-408c-9335-47b5de3ec9b9_SetDate">
    <vt:lpwstr>2024-10-10T15:59:53Z</vt:lpwstr>
  </property>
  <property fmtid="{D5CDD505-2E9C-101B-9397-08002B2CF9AE}" pid="4" name="MSIP_Label_57443d00-af18-408c-9335-47b5de3ec9b9_Method">
    <vt:lpwstr>Privileged</vt:lpwstr>
  </property>
  <property fmtid="{D5CDD505-2E9C-101B-9397-08002B2CF9AE}" pid="5" name="MSIP_Label_57443d00-af18-408c-9335-47b5de3ec9b9_Name">
    <vt:lpwstr>General v2</vt:lpwstr>
  </property>
  <property fmtid="{D5CDD505-2E9C-101B-9397-08002B2CF9AE}" pid="6" name="MSIP_Label_57443d00-af18-408c-9335-47b5de3ec9b9_SiteId">
    <vt:lpwstr>6e51e1ad-c54b-4b39-b598-0ffe9ae68fef</vt:lpwstr>
  </property>
  <property fmtid="{D5CDD505-2E9C-101B-9397-08002B2CF9AE}" pid="7" name="MSIP_Label_57443d00-af18-408c-9335-47b5de3ec9b9_ActionId">
    <vt:lpwstr>72698143-d1a8-43dd-a4ba-96a690ba03e2</vt:lpwstr>
  </property>
  <property fmtid="{D5CDD505-2E9C-101B-9397-08002B2CF9AE}" pid="8" name="MSIP_Label_57443d00-af18-408c-9335-47b5de3ec9b9_ContentBits">
    <vt:lpwstr>2</vt:lpwstr>
  </property>
  <property fmtid="{D5CDD505-2E9C-101B-9397-08002B2CF9AE}" pid="9" name="ClassificationContentMarkingFooterLocations">
    <vt:lpwstr>Default Theme:4</vt:lpwstr>
  </property>
  <property fmtid="{D5CDD505-2E9C-101B-9397-08002B2CF9AE}" pid="10" name="ClassificationContentMarkingFooterText">
    <vt:lpwstr>General</vt:lpwstr>
  </property>
</Properties>
</file>