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5.jpg" ContentType="image/png"/>
  <Override PartName="/ppt/notesSlides/notesSlide16.xml" ContentType="application/vnd.openxmlformats-officedocument.presentationml.notesSlide+xml"/>
  <Override PartName="/ppt/media/image18.jpg" ContentType="image/png"/>
  <Override PartName="/ppt/media/image19.jpg" ContentType="image/png"/>
  <Override PartName="/ppt/notesSlides/notesSlide17.xml" ContentType="application/vnd.openxmlformats-officedocument.presentationml.notesSlide+xml"/>
  <Override PartName="/ppt/media/image20.jpg" ContentType="image/png"/>
  <Override PartName="/ppt/notesSlides/notesSlide18.xml" ContentType="application/vnd.openxmlformats-officedocument.presentationml.notesSlide+xml"/>
  <Override PartName="/ppt/media/image22.jpg" ContentType="image/png"/>
  <Override PartName="/ppt/media/image23.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1" r:id="rId1"/>
  </p:sldMasterIdLst>
  <p:notesMasterIdLst>
    <p:notesMasterId r:id="rId49"/>
  </p:notesMasterIdLst>
  <p:sldIdLst>
    <p:sldId id="339" r:id="rId2"/>
    <p:sldId id="279" r:id="rId3"/>
    <p:sldId id="292" r:id="rId4"/>
    <p:sldId id="297" r:id="rId5"/>
    <p:sldId id="298" r:id="rId6"/>
    <p:sldId id="296" r:id="rId7"/>
    <p:sldId id="271" r:id="rId8"/>
    <p:sldId id="272" r:id="rId9"/>
    <p:sldId id="278" r:id="rId10"/>
    <p:sldId id="313" r:id="rId11"/>
    <p:sldId id="305" r:id="rId12"/>
    <p:sldId id="270" r:id="rId13"/>
    <p:sldId id="294" r:id="rId14"/>
    <p:sldId id="295" r:id="rId15"/>
    <p:sldId id="343" r:id="rId16"/>
    <p:sldId id="341" r:id="rId17"/>
    <p:sldId id="342" r:id="rId18"/>
    <p:sldId id="291" r:id="rId19"/>
    <p:sldId id="288" r:id="rId20"/>
    <p:sldId id="293" r:id="rId21"/>
    <p:sldId id="275" r:id="rId22"/>
    <p:sldId id="303" r:id="rId23"/>
    <p:sldId id="285" r:id="rId24"/>
    <p:sldId id="302" r:id="rId25"/>
    <p:sldId id="301" r:id="rId26"/>
    <p:sldId id="286" r:id="rId27"/>
    <p:sldId id="311" r:id="rId28"/>
    <p:sldId id="310" r:id="rId29"/>
    <p:sldId id="308" r:id="rId30"/>
    <p:sldId id="309" r:id="rId31"/>
    <p:sldId id="283" r:id="rId32"/>
    <p:sldId id="284" r:id="rId33"/>
    <p:sldId id="282" r:id="rId34"/>
    <p:sldId id="269" r:id="rId35"/>
    <p:sldId id="329" r:id="rId36"/>
    <p:sldId id="320" r:id="rId37"/>
    <p:sldId id="280" r:id="rId38"/>
    <p:sldId id="299" r:id="rId39"/>
    <p:sldId id="281" r:id="rId40"/>
    <p:sldId id="344" r:id="rId41"/>
    <p:sldId id="266" r:id="rId42"/>
    <p:sldId id="345" r:id="rId43"/>
    <p:sldId id="267" r:id="rId44"/>
    <p:sldId id="346" r:id="rId45"/>
    <p:sldId id="306" r:id="rId46"/>
    <p:sldId id="264" r:id="rId47"/>
    <p:sldId id="26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B753"/>
    <a:srgbClr val="FC7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9" autoAdjust="0"/>
    <p:restoredTop sz="94660"/>
  </p:normalViewPr>
  <p:slideViewPr>
    <p:cSldViewPr snapToGrid="0">
      <p:cViewPr varScale="1">
        <p:scale>
          <a:sx n="79" d="100"/>
          <a:sy n="79" d="100"/>
        </p:scale>
        <p:origin x="58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A1388-9D0E-4040-AC3A-35849F341A80}" type="datetimeFigureOut">
              <a:rPr lang="fr-FR" smtClean="0"/>
              <a:t>05/12/2016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4E99E-316F-4604-B704-9DAD57B516E2}" type="slidenum">
              <a:rPr lang="fr-FR" smtClean="0"/>
              <a:t>‹N°›</a:t>
            </a:fld>
            <a:endParaRPr lang="fr-FR"/>
          </a:p>
        </p:txBody>
      </p:sp>
    </p:spTree>
    <p:extLst>
      <p:ext uri="{BB962C8B-B14F-4D97-AF65-F5344CB8AC3E}">
        <p14:creationId xmlns:p14="http://schemas.microsoft.com/office/powerpoint/2010/main" val="186891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solidFill>
                  <a:prstClr val="black"/>
                </a:solidFill>
              </a:rPr>
              <a:pPr>
                <a:defRPr/>
              </a:pPr>
              <a:t>1</a:t>
            </a:fld>
            <a:endParaRPr lang="fr-FR" altLang="fr-FR" dirty="0">
              <a:solidFill>
                <a:prstClr val="black"/>
              </a:solidFill>
            </a:endParaRPr>
          </a:p>
        </p:txBody>
      </p:sp>
    </p:spTree>
    <p:extLst>
      <p:ext uri="{BB962C8B-B14F-4D97-AF65-F5344CB8AC3E}">
        <p14:creationId xmlns:p14="http://schemas.microsoft.com/office/powerpoint/2010/main" val="40315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10</a:t>
            </a:fld>
            <a:endParaRPr lang="fr-FR" altLang="fr-FR" dirty="0"/>
          </a:p>
        </p:txBody>
      </p:sp>
    </p:spTree>
    <p:extLst>
      <p:ext uri="{BB962C8B-B14F-4D97-AF65-F5344CB8AC3E}">
        <p14:creationId xmlns:p14="http://schemas.microsoft.com/office/powerpoint/2010/main" val="1751284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11</a:t>
            </a:fld>
            <a:endParaRPr lang="fr-FR" altLang="fr-FR" dirty="0"/>
          </a:p>
        </p:txBody>
      </p:sp>
    </p:spTree>
    <p:extLst>
      <p:ext uri="{BB962C8B-B14F-4D97-AF65-F5344CB8AC3E}">
        <p14:creationId xmlns:p14="http://schemas.microsoft.com/office/powerpoint/2010/main" val="65744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12</a:t>
            </a:fld>
            <a:endParaRPr lang="fr-FR" altLang="fr-FR" dirty="0"/>
          </a:p>
        </p:txBody>
      </p:sp>
    </p:spTree>
    <p:extLst>
      <p:ext uri="{BB962C8B-B14F-4D97-AF65-F5344CB8AC3E}">
        <p14:creationId xmlns:p14="http://schemas.microsoft.com/office/powerpoint/2010/main" val="335877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13</a:t>
            </a:fld>
            <a:endParaRPr lang="fr-FR" altLang="fr-FR" dirty="0"/>
          </a:p>
        </p:txBody>
      </p:sp>
    </p:spTree>
    <p:extLst>
      <p:ext uri="{BB962C8B-B14F-4D97-AF65-F5344CB8AC3E}">
        <p14:creationId xmlns:p14="http://schemas.microsoft.com/office/powerpoint/2010/main" val="169022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14</a:t>
            </a:fld>
            <a:endParaRPr lang="fr-FR" altLang="fr-FR" dirty="0"/>
          </a:p>
        </p:txBody>
      </p:sp>
    </p:spTree>
    <p:extLst>
      <p:ext uri="{BB962C8B-B14F-4D97-AF65-F5344CB8AC3E}">
        <p14:creationId xmlns:p14="http://schemas.microsoft.com/office/powerpoint/2010/main" val="345340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15</a:t>
            </a:fld>
            <a:endParaRPr lang="fr-FR" altLang="fr-FR" dirty="0"/>
          </a:p>
        </p:txBody>
      </p:sp>
    </p:spTree>
    <p:extLst>
      <p:ext uri="{BB962C8B-B14F-4D97-AF65-F5344CB8AC3E}">
        <p14:creationId xmlns:p14="http://schemas.microsoft.com/office/powerpoint/2010/main" val="102347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16</a:t>
            </a:fld>
            <a:endParaRPr lang="fr-FR" altLang="fr-FR" dirty="0"/>
          </a:p>
        </p:txBody>
      </p:sp>
    </p:spTree>
    <p:extLst>
      <p:ext uri="{BB962C8B-B14F-4D97-AF65-F5344CB8AC3E}">
        <p14:creationId xmlns:p14="http://schemas.microsoft.com/office/powerpoint/2010/main" val="78067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17</a:t>
            </a:fld>
            <a:endParaRPr lang="fr-FR" altLang="fr-FR" dirty="0"/>
          </a:p>
        </p:txBody>
      </p:sp>
    </p:spTree>
    <p:extLst>
      <p:ext uri="{BB962C8B-B14F-4D97-AF65-F5344CB8AC3E}">
        <p14:creationId xmlns:p14="http://schemas.microsoft.com/office/powerpoint/2010/main" val="98813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18</a:t>
            </a:fld>
            <a:endParaRPr lang="fr-FR" altLang="fr-FR" dirty="0"/>
          </a:p>
        </p:txBody>
      </p:sp>
    </p:spTree>
    <p:extLst>
      <p:ext uri="{BB962C8B-B14F-4D97-AF65-F5344CB8AC3E}">
        <p14:creationId xmlns:p14="http://schemas.microsoft.com/office/powerpoint/2010/main" val="3651586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19</a:t>
            </a:fld>
            <a:endParaRPr lang="fr-FR" altLang="fr-FR" dirty="0"/>
          </a:p>
        </p:txBody>
      </p:sp>
    </p:spTree>
    <p:extLst>
      <p:ext uri="{BB962C8B-B14F-4D97-AF65-F5344CB8AC3E}">
        <p14:creationId xmlns:p14="http://schemas.microsoft.com/office/powerpoint/2010/main" val="276475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a:t>
            </a:fld>
            <a:endParaRPr lang="fr-FR" altLang="fr-FR" dirty="0"/>
          </a:p>
        </p:txBody>
      </p:sp>
    </p:spTree>
    <p:extLst>
      <p:ext uri="{BB962C8B-B14F-4D97-AF65-F5344CB8AC3E}">
        <p14:creationId xmlns:p14="http://schemas.microsoft.com/office/powerpoint/2010/main" val="1853550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20</a:t>
            </a:fld>
            <a:endParaRPr lang="fr-FR" altLang="fr-FR" dirty="0"/>
          </a:p>
        </p:txBody>
      </p:sp>
    </p:spTree>
    <p:extLst>
      <p:ext uri="{BB962C8B-B14F-4D97-AF65-F5344CB8AC3E}">
        <p14:creationId xmlns:p14="http://schemas.microsoft.com/office/powerpoint/2010/main" val="297261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21</a:t>
            </a:fld>
            <a:endParaRPr lang="fr-FR" altLang="fr-FR" dirty="0"/>
          </a:p>
        </p:txBody>
      </p:sp>
    </p:spTree>
    <p:extLst>
      <p:ext uri="{BB962C8B-B14F-4D97-AF65-F5344CB8AC3E}">
        <p14:creationId xmlns:p14="http://schemas.microsoft.com/office/powerpoint/2010/main" val="185947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22</a:t>
            </a:fld>
            <a:endParaRPr lang="fr-FR" altLang="fr-FR" dirty="0"/>
          </a:p>
        </p:txBody>
      </p:sp>
    </p:spTree>
    <p:extLst>
      <p:ext uri="{BB962C8B-B14F-4D97-AF65-F5344CB8AC3E}">
        <p14:creationId xmlns:p14="http://schemas.microsoft.com/office/powerpoint/2010/main" val="195440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23</a:t>
            </a:fld>
            <a:endParaRPr lang="fr-FR" altLang="fr-FR" dirty="0"/>
          </a:p>
        </p:txBody>
      </p:sp>
    </p:spTree>
    <p:extLst>
      <p:ext uri="{BB962C8B-B14F-4D97-AF65-F5344CB8AC3E}">
        <p14:creationId xmlns:p14="http://schemas.microsoft.com/office/powerpoint/2010/main" val="2965178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24</a:t>
            </a:fld>
            <a:endParaRPr lang="fr-FR" altLang="fr-FR" dirty="0"/>
          </a:p>
        </p:txBody>
      </p:sp>
    </p:spTree>
    <p:extLst>
      <p:ext uri="{BB962C8B-B14F-4D97-AF65-F5344CB8AC3E}">
        <p14:creationId xmlns:p14="http://schemas.microsoft.com/office/powerpoint/2010/main" val="268904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25</a:t>
            </a:fld>
            <a:endParaRPr lang="fr-FR" altLang="fr-FR" dirty="0"/>
          </a:p>
        </p:txBody>
      </p:sp>
    </p:spTree>
    <p:extLst>
      <p:ext uri="{BB962C8B-B14F-4D97-AF65-F5344CB8AC3E}">
        <p14:creationId xmlns:p14="http://schemas.microsoft.com/office/powerpoint/2010/main" val="3975278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26</a:t>
            </a:fld>
            <a:endParaRPr lang="fr-FR" altLang="fr-FR" dirty="0"/>
          </a:p>
        </p:txBody>
      </p:sp>
    </p:spTree>
    <p:extLst>
      <p:ext uri="{BB962C8B-B14F-4D97-AF65-F5344CB8AC3E}">
        <p14:creationId xmlns:p14="http://schemas.microsoft.com/office/powerpoint/2010/main" val="234818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27</a:t>
            </a:fld>
            <a:endParaRPr lang="fr-FR" altLang="fr-FR" dirty="0"/>
          </a:p>
        </p:txBody>
      </p:sp>
    </p:spTree>
    <p:extLst>
      <p:ext uri="{BB962C8B-B14F-4D97-AF65-F5344CB8AC3E}">
        <p14:creationId xmlns:p14="http://schemas.microsoft.com/office/powerpoint/2010/main" val="35398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28</a:t>
            </a:fld>
            <a:endParaRPr lang="fr-FR" altLang="fr-FR" dirty="0"/>
          </a:p>
        </p:txBody>
      </p:sp>
    </p:spTree>
    <p:extLst>
      <p:ext uri="{BB962C8B-B14F-4D97-AF65-F5344CB8AC3E}">
        <p14:creationId xmlns:p14="http://schemas.microsoft.com/office/powerpoint/2010/main" val="2634508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29</a:t>
            </a:fld>
            <a:endParaRPr lang="fr-FR" altLang="fr-FR" dirty="0"/>
          </a:p>
        </p:txBody>
      </p:sp>
    </p:spTree>
    <p:extLst>
      <p:ext uri="{BB962C8B-B14F-4D97-AF65-F5344CB8AC3E}">
        <p14:creationId xmlns:p14="http://schemas.microsoft.com/office/powerpoint/2010/main" val="188030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a:t>
            </a:fld>
            <a:endParaRPr lang="fr-FR" altLang="fr-FR" dirty="0"/>
          </a:p>
        </p:txBody>
      </p:sp>
    </p:spTree>
    <p:extLst>
      <p:ext uri="{BB962C8B-B14F-4D97-AF65-F5344CB8AC3E}">
        <p14:creationId xmlns:p14="http://schemas.microsoft.com/office/powerpoint/2010/main" val="4097889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30</a:t>
            </a:fld>
            <a:endParaRPr lang="fr-FR" altLang="fr-FR" dirty="0"/>
          </a:p>
        </p:txBody>
      </p:sp>
    </p:spTree>
    <p:extLst>
      <p:ext uri="{BB962C8B-B14F-4D97-AF65-F5344CB8AC3E}">
        <p14:creationId xmlns:p14="http://schemas.microsoft.com/office/powerpoint/2010/main" val="2172331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31</a:t>
            </a:fld>
            <a:endParaRPr lang="fr-FR" altLang="fr-FR" dirty="0"/>
          </a:p>
        </p:txBody>
      </p:sp>
    </p:spTree>
    <p:extLst>
      <p:ext uri="{BB962C8B-B14F-4D97-AF65-F5344CB8AC3E}">
        <p14:creationId xmlns:p14="http://schemas.microsoft.com/office/powerpoint/2010/main" val="3349532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32</a:t>
            </a:fld>
            <a:endParaRPr lang="fr-FR" altLang="fr-FR" dirty="0"/>
          </a:p>
        </p:txBody>
      </p:sp>
    </p:spTree>
    <p:extLst>
      <p:ext uri="{BB962C8B-B14F-4D97-AF65-F5344CB8AC3E}">
        <p14:creationId xmlns:p14="http://schemas.microsoft.com/office/powerpoint/2010/main" val="1055143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33</a:t>
            </a:fld>
            <a:endParaRPr lang="fr-FR" altLang="fr-FR" dirty="0"/>
          </a:p>
        </p:txBody>
      </p:sp>
    </p:spTree>
    <p:extLst>
      <p:ext uri="{BB962C8B-B14F-4D97-AF65-F5344CB8AC3E}">
        <p14:creationId xmlns:p14="http://schemas.microsoft.com/office/powerpoint/2010/main" val="2368498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34</a:t>
            </a:fld>
            <a:endParaRPr lang="fr-FR" altLang="fr-FR" dirty="0"/>
          </a:p>
        </p:txBody>
      </p:sp>
    </p:spTree>
    <p:extLst>
      <p:ext uri="{BB962C8B-B14F-4D97-AF65-F5344CB8AC3E}">
        <p14:creationId xmlns:p14="http://schemas.microsoft.com/office/powerpoint/2010/main" val="1389774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35</a:t>
            </a:fld>
            <a:endParaRPr lang="fr-FR" altLang="fr-FR" dirty="0"/>
          </a:p>
        </p:txBody>
      </p:sp>
    </p:spTree>
    <p:extLst>
      <p:ext uri="{BB962C8B-B14F-4D97-AF65-F5344CB8AC3E}">
        <p14:creationId xmlns:p14="http://schemas.microsoft.com/office/powerpoint/2010/main" val="2773116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36</a:t>
            </a:fld>
            <a:endParaRPr lang="fr-FR" altLang="fr-FR" dirty="0"/>
          </a:p>
        </p:txBody>
      </p:sp>
    </p:spTree>
    <p:extLst>
      <p:ext uri="{BB962C8B-B14F-4D97-AF65-F5344CB8AC3E}">
        <p14:creationId xmlns:p14="http://schemas.microsoft.com/office/powerpoint/2010/main" val="3506895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37</a:t>
            </a:fld>
            <a:endParaRPr lang="fr-FR" altLang="fr-FR" dirty="0"/>
          </a:p>
        </p:txBody>
      </p:sp>
    </p:spTree>
    <p:extLst>
      <p:ext uri="{BB962C8B-B14F-4D97-AF65-F5344CB8AC3E}">
        <p14:creationId xmlns:p14="http://schemas.microsoft.com/office/powerpoint/2010/main" val="4055833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38</a:t>
            </a:fld>
            <a:endParaRPr lang="fr-FR" altLang="fr-FR" dirty="0"/>
          </a:p>
        </p:txBody>
      </p:sp>
    </p:spTree>
    <p:extLst>
      <p:ext uri="{BB962C8B-B14F-4D97-AF65-F5344CB8AC3E}">
        <p14:creationId xmlns:p14="http://schemas.microsoft.com/office/powerpoint/2010/main" val="3765882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39</a:t>
            </a:fld>
            <a:endParaRPr lang="fr-FR" altLang="fr-FR" dirty="0"/>
          </a:p>
        </p:txBody>
      </p:sp>
    </p:spTree>
    <p:extLst>
      <p:ext uri="{BB962C8B-B14F-4D97-AF65-F5344CB8AC3E}">
        <p14:creationId xmlns:p14="http://schemas.microsoft.com/office/powerpoint/2010/main" val="294918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a:t>
            </a:fld>
            <a:endParaRPr lang="fr-FR" altLang="fr-FR" dirty="0"/>
          </a:p>
        </p:txBody>
      </p:sp>
    </p:spTree>
    <p:extLst>
      <p:ext uri="{BB962C8B-B14F-4D97-AF65-F5344CB8AC3E}">
        <p14:creationId xmlns:p14="http://schemas.microsoft.com/office/powerpoint/2010/main" val="1041374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40</a:t>
            </a:fld>
            <a:endParaRPr lang="fr-FR" altLang="fr-FR" dirty="0"/>
          </a:p>
        </p:txBody>
      </p:sp>
    </p:spTree>
    <p:extLst>
      <p:ext uri="{BB962C8B-B14F-4D97-AF65-F5344CB8AC3E}">
        <p14:creationId xmlns:p14="http://schemas.microsoft.com/office/powerpoint/2010/main" val="328990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41</a:t>
            </a:fld>
            <a:endParaRPr lang="fr-FR" altLang="fr-FR" dirty="0"/>
          </a:p>
        </p:txBody>
      </p:sp>
    </p:spTree>
    <p:extLst>
      <p:ext uri="{BB962C8B-B14F-4D97-AF65-F5344CB8AC3E}">
        <p14:creationId xmlns:p14="http://schemas.microsoft.com/office/powerpoint/2010/main" val="386781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42</a:t>
            </a:fld>
            <a:endParaRPr lang="fr-FR" altLang="fr-FR" dirty="0"/>
          </a:p>
        </p:txBody>
      </p:sp>
    </p:spTree>
    <p:extLst>
      <p:ext uri="{BB962C8B-B14F-4D97-AF65-F5344CB8AC3E}">
        <p14:creationId xmlns:p14="http://schemas.microsoft.com/office/powerpoint/2010/main" val="1376461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43</a:t>
            </a:fld>
            <a:endParaRPr lang="fr-FR" altLang="fr-FR" dirty="0"/>
          </a:p>
        </p:txBody>
      </p:sp>
    </p:spTree>
    <p:extLst>
      <p:ext uri="{BB962C8B-B14F-4D97-AF65-F5344CB8AC3E}">
        <p14:creationId xmlns:p14="http://schemas.microsoft.com/office/powerpoint/2010/main" val="475106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44</a:t>
            </a:fld>
            <a:endParaRPr lang="fr-FR" altLang="fr-FR" dirty="0"/>
          </a:p>
        </p:txBody>
      </p:sp>
    </p:spTree>
    <p:extLst>
      <p:ext uri="{BB962C8B-B14F-4D97-AF65-F5344CB8AC3E}">
        <p14:creationId xmlns:p14="http://schemas.microsoft.com/office/powerpoint/2010/main" val="2764587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45</a:t>
            </a:fld>
            <a:endParaRPr lang="fr-FR" altLang="fr-FR" dirty="0"/>
          </a:p>
        </p:txBody>
      </p:sp>
    </p:spTree>
    <p:extLst>
      <p:ext uri="{BB962C8B-B14F-4D97-AF65-F5344CB8AC3E}">
        <p14:creationId xmlns:p14="http://schemas.microsoft.com/office/powerpoint/2010/main" val="3665607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46</a:t>
            </a:fld>
            <a:endParaRPr lang="fr-FR" altLang="fr-FR" dirty="0"/>
          </a:p>
        </p:txBody>
      </p:sp>
    </p:spTree>
    <p:extLst>
      <p:ext uri="{BB962C8B-B14F-4D97-AF65-F5344CB8AC3E}">
        <p14:creationId xmlns:p14="http://schemas.microsoft.com/office/powerpoint/2010/main" val="803905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47</a:t>
            </a:fld>
            <a:endParaRPr lang="fr-FR" altLang="fr-FR" dirty="0"/>
          </a:p>
        </p:txBody>
      </p:sp>
    </p:spTree>
    <p:extLst>
      <p:ext uri="{BB962C8B-B14F-4D97-AF65-F5344CB8AC3E}">
        <p14:creationId xmlns:p14="http://schemas.microsoft.com/office/powerpoint/2010/main" val="327834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5</a:t>
            </a:fld>
            <a:endParaRPr lang="fr-FR" altLang="fr-FR" dirty="0"/>
          </a:p>
        </p:txBody>
      </p:sp>
    </p:spTree>
    <p:extLst>
      <p:ext uri="{BB962C8B-B14F-4D97-AF65-F5344CB8AC3E}">
        <p14:creationId xmlns:p14="http://schemas.microsoft.com/office/powerpoint/2010/main" val="171037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6</a:t>
            </a:fld>
            <a:endParaRPr lang="fr-FR" altLang="fr-FR" dirty="0"/>
          </a:p>
        </p:txBody>
      </p:sp>
    </p:spTree>
    <p:extLst>
      <p:ext uri="{BB962C8B-B14F-4D97-AF65-F5344CB8AC3E}">
        <p14:creationId xmlns:p14="http://schemas.microsoft.com/office/powerpoint/2010/main" val="159550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7</a:t>
            </a:fld>
            <a:endParaRPr lang="fr-FR" altLang="fr-FR" dirty="0"/>
          </a:p>
        </p:txBody>
      </p:sp>
    </p:spTree>
    <p:extLst>
      <p:ext uri="{BB962C8B-B14F-4D97-AF65-F5344CB8AC3E}">
        <p14:creationId xmlns:p14="http://schemas.microsoft.com/office/powerpoint/2010/main" val="1714819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8</a:t>
            </a:fld>
            <a:endParaRPr lang="fr-FR" altLang="fr-FR" dirty="0"/>
          </a:p>
        </p:txBody>
      </p:sp>
    </p:spTree>
    <p:extLst>
      <p:ext uri="{BB962C8B-B14F-4D97-AF65-F5344CB8AC3E}">
        <p14:creationId xmlns:p14="http://schemas.microsoft.com/office/powerpoint/2010/main" val="30329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01B22716-7F9E-43B2-B0DC-03BFAAD7DF19}" type="slidenum">
              <a:rPr lang="fr-FR" altLang="fr-FR" smtClean="0"/>
              <a:pPr>
                <a:defRPr/>
              </a:pPr>
              <a:t>9</a:t>
            </a:fld>
            <a:endParaRPr lang="fr-FR" altLang="fr-FR" dirty="0"/>
          </a:p>
        </p:txBody>
      </p:sp>
    </p:spTree>
    <p:extLst>
      <p:ext uri="{BB962C8B-B14F-4D97-AF65-F5344CB8AC3E}">
        <p14:creationId xmlns:p14="http://schemas.microsoft.com/office/powerpoint/2010/main" val="2373740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9387" y="111837"/>
            <a:ext cx="778669" cy="996527"/>
          </a:xfrm>
          <a:prstGeom prst="rect">
            <a:avLst/>
          </a:prstGeom>
        </p:spPr>
      </p:pic>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95" y="20507"/>
            <a:ext cx="899187" cy="1087857"/>
          </a:xfrm>
          <a:prstGeom prst="rect">
            <a:avLst/>
          </a:prstGeom>
        </p:spPr>
      </p:pic>
      <p:sp>
        <p:nvSpPr>
          <p:cNvPr id="11" name="ZoneTexte 10"/>
          <p:cNvSpPr txBox="1"/>
          <p:nvPr userDrawn="1"/>
        </p:nvSpPr>
        <p:spPr>
          <a:xfrm>
            <a:off x="906480" y="111837"/>
            <a:ext cx="1550424" cy="300082"/>
          </a:xfrm>
          <a:prstGeom prst="rect">
            <a:avLst/>
          </a:prstGeom>
          <a:noFill/>
        </p:spPr>
        <p:txBody>
          <a:bodyPr wrap="none" rtlCol="0">
            <a:spAutoFit/>
          </a:bodyPr>
          <a:lstStyle/>
          <a:p>
            <a:r>
              <a:rPr lang="fr-FR" sz="1350" dirty="0" smtClean="0"/>
              <a:t>16</a:t>
            </a:r>
            <a:r>
              <a:rPr lang="fr-FR" sz="1350" baseline="0" dirty="0" smtClean="0"/>
              <a:t> décembre 2016</a:t>
            </a:r>
            <a:endParaRPr lang="fr-FR" sz="1350" dirty="0"/>
          </a:p>
        </p:txBody>
      </p:sp>
    </p:spTree>
    <p:extLst>
      <p:ext uri="{BB962C8B-B14F-4D97-AF65-F5344CB8AC3E}">
        <p14:creationId xmlns:p14="http://schemas.microsoft.com/office/powerpoint/2010/main" val="4022324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9738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51435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3058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93935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05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054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917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499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2695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7251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1738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685331" y="3051013"/>
            <a:ext cx="3829520"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4629150" y="3051013"/>
            <a:ext cx="382905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9689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9512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0336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749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5337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12/5/2016</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4264003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50800" dist="25400" dir="4980000" algn="tl" rotWithShape="0">
              <a:srgbClr val="000000">
                <a:alpha val="3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terroirs-france.com/vin/champagne.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terroirs-france.com/vin/champagne-vin.ht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7.gif"/></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0.gif"/><Relationship Id="rId4" Type="http://schemas.openxmlformats.org/officeDocument/2006/relationships/image" Target="../media/image49.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93256" y="982071"/>
            <a:ext cx="5829300" cy="784924"/>
          </a:xfrm>
        </p:spPr>
        <p:txBody>
          <a:bodyPr>
            <a:noAutofit/>
          </a:bodyPr>
          <a:lstStyle/>
          <a:p>
            <a:pPr eaLnBrk="1" hangingPunct="1">
              <a:defRPr/>
            </a:pPr>
            <a:r>
              <a:rPr lang="fr-FR" altLang="fr-FR" sz="6000" dirty="0" smtClean="0">
                <a:solidFill>
                  <a:srgbClr val="EFB753"/>
                </a:solidFill>
              </a:rPr>
              <a:t>CHAMPAGNE</a:t>
            </a:r>
            <a:r>
              <a:rPr lang="fr-FR" altLang="fr-FR" sz="4000" dirty="0" smtClean="0">
                <a:solidFill>
                  <a:srgbClr val="EFB753"/>
                </a:solidFill>
              </a:rPr>
              <a:t/>
            </a:r>
            <a:br>
              <a:rPr lang="fr-FR" altLang="fr-FR" sz="4000" dirty="0" smtClean="0">
                <a:solidFill>
                  <a:srgbClr val="EFB753"/>
                </a:solidFill>
              </a:rPr>
            </a:br>
            <a:r>
              <a:rPr lang="fr-FR" altLang="fr-FR" sz="4000" dirty="0" smtClean="0">
                <a:solidFill>
                  <a:srgbClr val="EFB753"/>
                </a:solidFill>
              </a:rPr>
              <a:t>Sommaire</a:t>
            </a:r>
            <a:endParaRPr lang="fr-FR" altLang="fr-FR" sz="4000" dirty="0">
              <a:solidFill>
                <a:srgbClr val="EFB753"/>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499" y="5852160"/>
            <a:ext cx="660501" cy="100583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2468"/>
            <a:ext cx="1055077" cy="1228149"/>
          </a:xfrm>
          <a:prstGeom prst="rect">
            <a:avLst/>
          </a:prstGeom>
        </p:spPr>
      </p:pic>
      <p:sp>
        <p:nvSpPr>
          <p:cNvPr id="2" name="ZoneTexte 1"/>
          <p:cNvSpPr txBox="1"/>
          <p:nvPr/>
        </p:nvSpPr>
        <p:spPr>
          <a:xfrm>
            <a:off x="1267111" y="1862506"/>
            <a:ext cx="6630854" cy="4524315"/>
          </a:xfrm>
          <a:prstGeom prst="rect">
            <a:avLst/>
          </a:prstGeom>
          <a:noFill/>
        </p:spPr>
        <p:txBody>
          <a:bodyPr wrap="none" rtlCol="0">
            <a:spAutoFit/>
          </a:bodyPr>
          <a:lstStyle/>
          <a:p>
            <a:r>
              <a:rPr lang="fr-FR" sz="2400" dirty="0" smtClean="0">
                <a:solidFill>
                  <a:prstClr val="white"/>
                </a:solidFill>
              </a:rPr>
              <a:t>L’entreprise Champagne</a:t>
            </a:r>
          </a:p>
          <a:p>
            <a:r>
              <a:rPr lang="fr-FR" sz="2400" dirty="0" smtClean="0">
                <a:solidFill>
                  <a:prstClr val="white"/>
                </a:solidFill>
              </a:rPr>
              <a:t>AOC, Types de champagne</a:t>
            </a:r>
          </a:p>
          <a:p>
            <a:r>
              <a:rPr lang="fr-FR" sz="2400" dirty="0">
                <a:solidFill>
                  <a:prstClr val="white"/>
                </a:solidFill>
              </a:rPr>
              <a:t>C</a:t>
            </a:r>
            <a:r>
              <a:rPr lang="fr-FR" sz="2400" dirty="0" smtClean="0">
                <a:solidFill>
                  <a:prstClr val="white"/>
                </a:solidFill>
              </a:rPr>
              <a:t>épages</a:t>
            </a:r>
          </a:p>
          <a:p>
            <a:r>
              <a:rPr lang="fr-FR" sz="2400" dirty="0">
                <a:solidFill>
                  <a:prstClr val="white"/>
                </a:solidFill>
              </a:rPr>
              <a:t>S</a:t>
            </a:r>
            <a:r>
              <a:rPr lang="fr-FR" sz="2400" dirty="0" smtClean="0">
                <a:solidFill>
                  <a:prstClr val="white"/>
                </a:solidFill>
              </a:rPr>
              <a:t>ous-sol</a:t>
            </a:r>
          </a:p>
          <a:p>
            <a:r>
              <a:rPr lang="fr-FR" sz="2400" dirty="0">
                <a:solidFill>
                  <a:prstClr val="white"/>
                </a:solidFill>
              </a:rPr>
              <a:t>H</a:t>
            </a:r>
            <a:r>
              <a:rPr lang="fr-FR" sz="2400" dirty="0" smtClean="0">
                <a:solidFill>
                  <a:prstClr val="white"/>
                </a:solidFill>
              </a:rPr>
              <a:t>istoire</a:t>
            </a:r>
          </a:p>
          <a:p>
            <a:r>
              <a:rPr lang="fr-FR" sz="2400" dirty="0">
                <a:solidFill>
                  <a:prstClr val="white"/>
                </a:solidFill>
              </a:rPr>
              <a:t>H</a:t>
            </a:r>
            <a:r>
              <a:rPr lang="fr-FR" sz="2400" dirty="0" smtClean="0">
                <a:solidFill>
                  <a:prstClr val="white"/>
                </a:solidFill>
              </a:rPr>
              <a:t>istoires</a:t>
            </a:r>
          </a:p>
          <a:p>
            <a:r>
              <a:rPr lang="fr-FR" sz="2400" dirty="0">
                <a:solidFill>
                  <a:prstClr val="white"/>
                </a:solidFill>
              </a:rPr>
              <a:t>C</a:t>
            </a:r>
            <a:r>
              <a:rPr lang="fr-FR" sz="2400" dirty="0" smtClean="0">
                <a:solidFill>
                  <a:prstClr val="white"/>
                </a:solidFill>
              </a:rPr>
              <a:t>rus, classement</a:t>
            </a:r>
          </a:p>
          <a:p>
            <a:r>
              <a:rPr lang="fr-FR" sz="2400" dirty="0" smtClean="0">
                <a:solidFill>
                  <a:prstClr val="white"/>
                </a:solidFill>
              </a:rPr>
              <a:t>Société </a:t>
            </a:r>
            <a:r>
              <a:rPr lang="fr-FR" sz="2400" dirty="0">
                <a:solidFill>
                  <a:prstClr val="white"/>
                </a:solidFill>
              </a:rPr>
              <a:t>Vinicole des producteurs de </a:t>
            </a:r>
            <a:r>
              <a:rPr lang="fr-FR" sz="2400" dirty="0" smtClean="0">
                <a:solidFill>
                  <a:prstClr val="white"/>
                </a:solidFill>
              </a:rPr>
              <a:t>Ville-</a:t>
            </a:r>
            <a:r>
              <a:rPr lang="fr-FR" sz="2400" dirty="0" err="1" smtClean="0">
                <a:solidFill>
                  <a:prstClr val="white"/>
                </a:solidFill>
              </a:rPr>
              <a:t>Dommange</a:t>
            </a:r>
            <a:endParaRPr lang="fr-FR" sz="2400" dirty="0" smtClean="0">
              <a:solidFill>
                <a:prstClr val="white"/>
              </a:solidFill>
            </a:endParaRPr>
          </a:p>
          <a:p>
            <a:r>
              <a:rPr lang="fr-FR" sz="2400" dirty="0">
                <a:solidFill>
                  <a:prstClr val="white"/>
                </a:solidFill>
              </a:rPr>
              <a:t>M</a:t>
            </a:r>
            <a:r>
              <a:rPr lang="fr-FR" sz="2400" dirty="0" smtClean="0">
                <a:solidFill>
                  <a:prstClr val="white"/>
                </a:solidFill>
              </a:rPr>
              <a:t>aison Clos de la Chapelle</a:t>
            </a:r>
          </a:p>
          <a:p>
            <a:r>
              <a:rPr lang="fr-FR" sz="2400" dirty="0" smtClean="0">
                <a:solidFill>
                  <a:srgbClr val="92D050"/>
                </a:solidFill>
              </a:rPr>
              <a:t>Dégustation</a:t>
            </a:r>
          </a:p>
          <a:p>
            <a:r>
              <a:rPr lang="fr-FR" sz="2400" dirty="0">
                <a:solidFill>
                  <a:prstClr val="white"/>
                </a:solidFill>
              </a:rPr>
              <a:t>M</a:t>
            </a:r>
            <a:r>
              <a:rPr lang="fr-FR" sz="2400" dirty="0" smtClean="0">
                <a:solidFill>
                  <a:prstClr val="white"/>
                </a:solidFill>
              </a:rPr>
              <a:t>aison Baron-</a:t>
            </a:r>
            <a:r>
              <a:rPr lang="fr-FR" sz="2400" dirty="0" err="1" smtClean="0">
                <a:solidFill>
                  <a:prstClr val="white"/>
                </a:solidFill>
              </a:rPr>
              <a:t>Fuente</a:t>
            </a:r>
            <a:endParaRPr lang="fr-FR" sz="2400" dirty="0" smtClean="0">
              <a:solidFill>
                <a:prstClr val="white"/>
              </a:solidFill>
            </a:endParaRPr>
          </a:p>
          <a:p>
            <a:r>
              <a:rPr lang="fr-FR" sz="2400" dirty="0" smtClean="0">
                <a:solidFill>
                  <a:srgbClr val="92D050"/>
                </a:solidFill>
              </a:rPr>
              <a:t>Dégustation</a:t>
            </a:r>
            <a:endParaRPr lang="fr-FR" sz="2400" dirty="0">
              <a:solidFill>
                <a:srgbClr val="92D050"/>
              </a:solidFill>
            </a:endParaRPr>
          </a:p>
        </p:txBody>
      </p:sp>
    </p:spTree>
    <p:extLst>
      <p:ext uri="{BB962C8B-B14F-4D97-AF65-F5344CB8AC3E}">
        <p14:creationId xmlns:p14="http://schemas.microsoft.com/office/powerpoint/2010/main" val="167111520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912" y="1412595"/>
            <a:ext cx="7835704" cy="4952638"/>
          </a:xfrm>
          <a:prstGeom prst="rect">
            <a:avLst/>
          </a:prstGeom>
        </p:spPr>
        <p:txBody>
          <a:bodyPr wrap="square">
            <a:spAutoFit/>
          </a:bodyPr>
          <a:lstStyle/>
          <a:p>
            <a:pPr fontAlgn="base">
              <a:lnSpc>
                <a:spcPts val="2700"/>
              </a:lnSpc>
              <a:spcAft>
                <a:spcPts val="0"/>
              </a:spcAft>
            </a:pPr>
            <a:r>
              <a:rPr lang="fr-FR" sz="2700" b="1" kern="1800"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Un sous-sol </a:t>
            </a:r>
            <a:r>
              <a:rPr lang="fr-FR" sz="27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calcaire</a:t>
            </a:r>
          </a:p>
          <a:p>
            <a:pPr fontAlgn="base">
              <a:lnSpc>
                <a:spcPts val="2700"/>
              </a:lnSpc>
              <a:spcAft>
                <a:spcPts val="0"/>
              </a:spcAft>
            </a:pPr>
            <a:endParaRPr lang="fr-FR" sz="1100" dirty="0">
              <a:solidFill>
                <a:srgbClr val="EFB753"/>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ts val="2500"/>
              </a:lnSpc>
              <a:spcAft>
                <a:spcPts val="0"/>
              </a:spcAft>
            </a:pPr>
            <a:r>
              <a:rPr lang="fr-FR" sz="1400" dirty="0">
                <a:latin typeface="Arial" panose="020B0604020202020204" pitchFamily="34" charset="0"/>
                <a:ea typeface="Times New Roman" panose="02020603050405020304" pitchFamily="18" charset="0"/>
                <a:cs typeface="Times New Roman" panose="02020603050405020304" pitchFamily="18" charset="0"/>
              </a:rPr>
              <a:t>La composition du sous-sol est en majorité calcaire. Les sédiments </a:t>
            </a:r>
            <a:r>
              <a:rPr lang="fr-FR" sz="1400" dirty="0" err="1">
                <a:latin typeface="Arial" panose="020B0604020202020204" pitchFamily="34" charset="0"/>
                <a:ea typeface="Times New Roman" panose="02020603050405020304" pitchFamily="18" charset="0"/>
                <a:cs typeface="Times New Roman" panose="02020603050405020304" pitchFamily="18" charset="0"/>
              </a:rPr>
              <a:t>affleurants</a:t>
            </a:r>
            <a:r>
              <a:rPr lang="fr-FR" sz="1400" dirty="0">
                <a:latin typeface="Arial" panose="020B0604020202020204" pitchFamily="34" charset="0"/>
                <a:ea typeface="Times New Roman" panose="02020603050405020304" pitchFamily="18" charset="0"/>
                <a:cs typeface="Times New Roman" panose="02020603050405020304" pitchFamily="18" charset="0"/>
              </a:rPr>
              <a:t> sont également calcaires à 75% (craies, marnes et calcaires proprement dits). Ce type de sous-sol favorise le drainage des sols et, </a:t>
            </a:r>
            <a:r>
              <a:rPr lang="fr-FR" sz="1400" dirty="0" err="1">
                <a:latin typeface="Arial" panose="020B0604020202020204" pitchFamily="34" charset="0"/>
                <a:ea typeface="Times New Roman" panose="02020603050405020304" pitchFamily="18" charset="0"/>
                <a:cs typeface="Times New Roman" panose="02020603050405020304" pitchFamily="18" charset="0"/>
              </a:rPr>
              <a:t>gustativement</a:t>
            </a:r>
            <a:r>
              <a:rPr lang="fr-FR" sz="1400" dirty="0">
                <a:latin typeface="Arial" panose="020B0604020202020204" pitchFamily="34" charset="0"/>
                <a:ea typeface="Times New Roman" panose="02020603050405020304" pitchFamily="18" charset="0"/>
                <a:cs typeface="Times New Roman" panose="02020603050405020304" pitchFamily="18" charset="0"/>
              </a:rPr>
              <a:t>, la minéralité très particulière de certains vins de Champagne.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fontAlgn="base">
              <a:lnSpc>
                <a:spcPts val="2500"/>
              </a:lnSpc>
              <a:spcAft>
                <a:spcPts val="0"/>
              </a:spcAft>
            </a:pPr>
            <a:r>
              <a:rPr lang="fr-FR" sz="1400" b="1" dirty="0">
                <a:latin typeface="Trebuchet MS" panose="020B0603020202020204" pitchFamily="34" charset="0"/>
                <a:ea typeface="Times New Roman" panose="02020603050405020304" pitchFamily="18" charset="0"/>
                <a:cs typeface="Times New Roman" panose="02020603050405020304" pitchFamily="18" charset="0"/>
              </a:rPr>
              <a:t>Des sous-sols différents d'une région à l'autre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2500"/>
              </a:lnSpc>
              <a:spcAft>
                <a:spcPts val="0"/>
              </a:spcAft>
              <a:buSzPts val="1000"/>
              <a:buFont typeface="Symbol" panose="05050102010706020507" pitchFamily="18" charset="2"/>
              <a:buChar char=""/>
              <a:tabLst>
                <a:tab pos="457200" algn="l"/>
              </a:tabLst>
            </a:pPr>
            <a:r>
              <a:rPr lang="fr-FR" sz="1400" b="1" dirty="0">
                <a:solidFill>
                  <a:srgbClr val="92D050"/>
                </a:solidFill>
                <a:latin typeface="inherit"/>
                <a:ea typeface="Times New Roman" panose="02020603050405020304" pitchFamily="18" charset="0"/>
                <a:cs typeface="Arial" panose="020B0604020202020204" pitchFamily="34" charset="0"/>
              </a:rPr>
              <a:t>La Côte des Blancs</a:t>
            </a:r>
            <a:r>
              <a:rPr lang="fr-FR" sz="1400" dirty="0">
                <a:latin typeface="inherit"/>
                <a:ea typeface="Times New Roman" panose="02020603050405020304" pitchFamily="18" charset="0"/>
                <a:cs typeface="Arial" panose="020B0604020202020204" pitchFamily="34" charset="0"/>
              </a:rPr>
              <a:t>, la Côte de Sézanne et le vignoble de Vitry-le-François et de </a:t>
            </a:r>
            <a:r>
              <a:rPr lang="fr-FR" sz="1400" dirty="0" err="1">
                <a:latin typeface="inherit"/>
                <a:ea typeface="Times New Roman" panose="02020603050405020304" pitchFamily="18" charset="0"/>
                <a:cs typeface="Arial" panose="020B0604020202020204" pitchFamily="34" charset="0"/>
              </a:rPr>
              <a:t>Montgueux</a:t>
            </a:r>
            <a:r>
              <a:rPr lang="fr-FR" sz="1400" dirty="0">
                <a:latin typeface="inherit"/>
                <a:ea typeface="Times New Roman" panose="02020603050405020304" pitchFamily="18" charset="0"/>
                <a:cs typeface="Arial" panose="020B0604020202020204" pitchFamily="34" charset="0"/>
              </a:rPr>
              <a:t> reposent sur la craie </a:t>
            </a:r>
            <a:r>
              <a:rPr lang="fr-FR" sz="1400" dirty="0" err="1">
                <a:latin typeface="inherit"/>
                <a:ea typeface="Times New Roman" panose="02020603050405020304" pitchFamily="18" charset="0"/>
                <a:cs typeface="Arial" panose="020B0604020202020204" pitchFamily="34" charset="0"/>
              </a:rPr>
              <a:t>affleurante</a:t>
            </a:r>
            <a:r>
              <a:rPr lang="fr-FR" sz="1400" dirty="0">
                <a:latin typeface="inherit"/>
                <a:ea typeface="Times New Roman" panose="02020603050405020304" pitchFamily="18" charset="0"/>
                <a:cs typeface="Arial" panose="020B0604020202020204" pitchFamily="34"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2500"/>
              </a:lnSpc>
              <a:spcAft>
                <a:spcPts val="0"/>
              </a:spcAft>
              <a:buSzPts val="1000"/>
              <a:buFont typeface="Symbol" panose="05050102010706020507" pitchFamily="18" charset="2"/>
              <a:buChar char=""/>
              <a:tabLst>
                <a:tab pos="457200" algn="l"/>
              </a:tabLst>
            </a:pPr>
            <a:r>
              <a:rPr lang="fr-FR" sz="1400" b="1" dirty="0">
                <a:solidFill>
                  <a:srgbClr val="92D050"/>
                </a:solidFill>
                <a:latin typeface="inherit"/>
                <a:ea typeface="Times New Roman" panose="02020603050405020304" pitchFamily="18" charset="0"/>
                <a:cs typeface="Arial" panose="020B0604020202020204" pitchFamily="34" charset="0"/>
              </a:rPr>
              <a:t>La Montagne de Reims</a:t>
            </a:r>
            <a:r>
              <a:rPr lang="fr-FR" sz="1400" dirty="0">
                <a:latin typeface="inherit"/>
                <a:ea typeface="Times New Roman" panose="02020603050405020304" pitchFamily="18" charset="0"/>
                <a:cs typeface="Arial" panose="020B0604020202020204" pitchFamily="34" charset="0"/>
              </a:rPr>
              <a:t> sur craie recouverte en profondeur.</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2500"/>
              </a:lnSpc>
              <a:spcAft>
                <a:spcPts val="0"/>
              </a:spcAft>
              <a:buSzPts val="1000"/>
              <a:buFont typeface="Symbol" panose="05050102010706020507" pitchFamily="18" charset="2"/>
              <a:buChar char=""/>
              <a:tabLst>
                <a:tab pos="457200" algn="l"/>
              </a:tabLst>
            </a:pPr>
            <a:r>
              <a:rPr lang="fr-FR" sz="1400" b="1" dirty="0">
                <a:solidFill>
                  <a:srgbClr val="92D050"/>
                </a:solidFill>
                <a:latin typeface="inherit"/>
                <a:ea typeface="Times New Roman" panose="02020603050405020304" pitchFamily="18" charset="0"/>
                <a:cs typeface="Arial" panose="020B0604020202020204" pitchFamily="34" charset="0"/>
              </a:rPr>
              <a:t>La Vallée de la Marne</a:t>
            </a:r>
            <a:r>
              <a:rPr lang="fr-FR" sz="1400" dirty="0">
                <a:latin typeface="inherit"/>
                <a:ea typeface="Times New Roman" panose="02020603050405020304" pitchFamily="18" charset="0"/>
                <a:cs typeface="Arial" panose="020B0604020202020204" pitchFamily="34" charset="0"/>
              </a:rPr>
              <a:t> (à l’ouest de </a:t>
            </a:r>
            <a:r>
              <a:rPr lang="fr-FR" sz="1400" dirty="0" err="1">
                <a:latin typeface="inherit"/>
                <a:ea typeface="Times New Roman" panose="02020603050405020304" pitchFamily="18" charset="0"/>
                <a:cs typeface="Arial" panose="020B0604020202020204" pitchFamily="34" charset="0"/>
              </a:rPr>
              <a:t>Châtillon-sur-Marne</a:t>
            </a:r>
            <a:r>
              <a:rPr lang="fr-FR" sz="1400" dirty="0">
                <a:latin typeface="inherit"/>
                <a:ea typeface="Times New Roman" panose="02020603050405020304" pitchFamily="18" charset="0"/>
                <a:cs typeface="Arial" panose="020B0604020202020204" pitchFamily="34" charset="0"/>
              </a:rPr>
              <a:t>) et </a:t>
            </a:r>
            <a:r>
              <a:rPr lang="fr-FR" sz="1400" b="1" dirty="0">
                <a:latin typeface="inherit"/>
                <a:ea typeface="Times New Roman" panose="02020603050405020304" pitchFamily="18" charset="0"/>
                <a:cs typeface="Arial" panose="020B0604020202020204" pitchFamily="34" charset="0"/>
              </a:rPr>
              <a:t>les petits massifs autour de Reims</a:t>
            </a:r>
            <a:r>
              <a:rPr lang="fr-FR" sz="1400" dirty="0">
                <a:latin typeface="inherit"/>
                <a:ea typeface="Times New Roman" panose="02020603050405020304" pitchFamily="18" charset="0"/>
                <a:cs typeface="Arial" panose="020B0604020202020204" pitchFamily="34" charset="0"/>
              </a:rPr>
              <a:t> (Saint-Thierry, Vallée de l’Ardre et Montagne ouest) sont à tendance marneuse, argileuse ou sableuse.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2500"/>
              </a:lnSpc>
              <a:spcAft>
                <a:spcPts val="0"/>
              </a:spcAft>
              <a:buSzPts val="1000"/>
              <a:buFont typeface="Symbol" panose="05050102010706020507" pitchFamily="18" charset="2"/>
              <a:buChar char=""/>
              <a:tabLst>
                <a:tab pos="457200" algn="l"/>
              </a:tabLst>
            </a:pPr>
            <a:r>
              <a:rPr lang="fr-FR" sz="1400" dirty="0">
                <a:latin typeface="inherit"/>
                <a:ea typeface="Times New Roman" panose="02020603050405020304" pitchFamily="18" charset="0"/>
                <a:cs typeface="Arial" panose="020B0604020202020204" pitchFamily="34" charset="0"/>
              </a:rPr>
              <a:t>Enfin,</a:t>
            </a:r>
            <a:r>
              <a:rPr lang="fr-FR" sz="1400" b="1" dirty="0">
                <a:latin typeface="inherit"/>
                <a:ea typeface="Times New Roman" panose="02020603050405020304" pitchFamily="18" charset="0"/>
                <a:cs typeface="Arial" panose="020B0604020202020204" pitchFamily="34" charset="0"/>
              </a:rPr>
              <a:t> </a:t>
            </a:r>
            <a:r>
              <a:rPr lang="fr-FR" sz="1400" b="1" dirty="0">
                <a:solidFill>
                  <a:srgbClr val="92D050"/>
                </a:solidFill>
                <a:latin typeface="inherit"/>
                <a:ea typeface="Times New Roman" panose="02020603050405020304" pitchFamily="18" charset="0"/>
                <a:cs typeface="Arial" panose="020B0604020202020204" pitchFamily="34" charset="0"/>
              </a:rPr>
              <a:t>la Côte des Bar</a:t>
            </a:r>
            <a:r>
              <a:rPr lang="fr-FR" sz="1400" dirty="0">
                <a:latin typeface="inherit"/>
                <a:ea typeface="Times New Roman" panose="02020603050405020304" pitchFamily="18" charset="0"/>
                <a:cs typeface="Arial" panose="020B0604020202020204" pitchFamily="34" charset="0"/>
              </a:rPr>
              <a:t> (Bar-sur-Aube et Bar-sur-Seine) est essentiellement constituée de marnes</a:t>
            </a:r>
            <a:r>
              <a:rPr lang="fr-FR" sz="1400" dirty="0" smtClean="0">
                <a:latin typeface="inherit"/>
                <a:ea typeface="Times New Roman" panose="02020603050405020304" pitchFamily="18" charset="0"/>
                <a:cs typeface="Arial" panose="020B0604020202020204" pitchFamily="34"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327792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912" y="1412595"/>
            <a:ext cx="7835704" cy="3811300"/>
          </a:xfrm>
          <a:prstGeom prst="rect">
            <a:avLst/>
          </a:prstGeom>
        </p:spPr>
        <p:txBody>
          <a:bodyPr wrap="square">
            <a:spAutoFit/>
          </a:bodyPr>
          <a:lstStyle/>
          <a:p>
            <a:pPr fontAlgn="base">
              <a:lnSpc>
                <a:spcPts val="1500"/>
              </a:lnSpc>
              <a:spcAft>
                <a:spcPts val="0"/>
              </a:spcAft>
            </a:pPr>
            <a:endParaRPr lang="fr-FR" sz="1400" b="1" dirty="0" smtClean="0">
              <a:latin typeface="Trebuchet MS" panose="020B0603020202020204" pitchFamily="34" charset="0"/>
              <a:ea typeface="Times New Roman" panose="02020603050405020304" pitchFamily="18" charset="0"/>
              <a:cs typeface="Times New Roman" panose="02020603050405020304" pitchFamily="18" charset="0"/>
            </a:endParaRPr>
          </a:p>
          <a:p>
            <a:pPr fontAlgn="base">
              <a:lnSpc>
                <a:spcPts val="2500"/>
              </a:lnSpc>
              <a:spcAft>
                <a:spcPts val="0"/>
              </a:spcAft>
            </a:pPr>
            <a:r>
              <a:rPr lang="fr-FR" sz="2400" b="1"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Les vertus </a:t>
            </a:r>
            <a:r>
              <a:rPr lang="fr-FR" sz="2400" b="1"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de la craie </a:t>
            </a:r>
            <a:r>
              <a:rPr lang="fr-FR" sz="2400" b="1"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champenoise</a:t>
            </a:r>
          </a:p>
          <a:p>
            <a:pPr fontAlgn="base">
              <a:lnSpc>
                <a:spcPts val="2500"/>
              </a:lnSpc>
              <a:spcAft>
                <a:spcPts val="0"/>
              </a:spcAft>
            </a:pPr>
            <a:endParaRPr lang="fr-FR" sz="2400" dirty="0">
              <a:solidFill>
                <a:srgbClr val="EFB753"/>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ts val="2500"/>
              </a:lnSpc>
              <a:spcAft>
                <a:spcPts val="0"/>
              </a:spcAft>
            </a:pPr>
            <a:r>
              <a:rPr lang="fr-FR" sz="1400" dirty="0">
                <a:latin typeface="Arial" panose="020B0604020202020204" pitchFamily="34" charset="0"/>
                <a:ea typeface="Times New Roman" panose="02020603050405020304" pitchFamily="18" charset="0"/>
                <a:cs typeface="Times New Roman" panose="02020603050405020304" pitchFamily="18" charset="0"/>
              </a:rPr>
              <a:t>La craie champenoise est composée de granules de calcite issus de squelettes de micro-organismes marins (coccolites) et caractérisée par la présence de fossiles de bélemnites (mollusques de l’ère secondaire). Sa forte porosité en fait un véritable réservoir d’eau (300 à 400 litres au m3) qui assure à la plante une alimentation en eau suffisante même lors des étés les plus secs.</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fontAlgn="base">
              <a:lnSpc>
                <a:spcPts val="2500"/>
              </a:lnSpc>
              <a:spcAft>
                <a:spcPts val="0"/>
              </a:spcAft>
            </a:pPr>
            <a:r>
              <a:rPr lang="fr-FR" sz="1400" dirty="0">
                <a:latin typeface="Arial" panose="020B0604020202020204" pitchFamily="34" charset="0"/>
                <a:ea typeface="Times New Roman" panose="02020603050405020304" pitchFamily="18" charset="0"/>
                <a:cs typeface="Times New Roman" panose="02020603050405020304" pitchFamily="18" charset="0"/>
              </a:rPr>
              <a:t>La craie retient l’eau par capillarité. La vigne doit donc forcer pour l’absorber, ce qui provoque une contrainte hydrique modérée au cours de la saison végétative qui favorise l’équilibre entre les différents acides du fruit, le sucre et les précurseurs d’arômes qui seront dévoilés dans le vin à venir.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189865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36" y="4607593"/>
            <a:ext cx="6569611" cy="2118930"/>
          </a:xfrm>
          <a:prstGeom prst="rect">
            <a:avLst/>
          </a:prstGeom>
        </p:spPr>
      </p:pic>
      <p:sp>
        <p:nvSpPr>
          <p:cNvPr id="3" name="Rectangle 2"/>
          <p:cNvSpPr/>
          <p:nvPr/>
        </p:nvSpPr>
        <p:spPr>
          <a:xfrm>
            <a:off x="675249" y="1231695"/>
            <a:ext cx="8117058" cy="3165995"/>
          </a:xfrm>
          <a:prstGeom prst="rect">
            <a:avLst/>
          </a:prstGeom>
        </p:spPr>
        <p:txBody>
          <a:bodyPr wrap="square">
            <a:spAutoFit/>
          </a:bodyPr>
          <a:lstStyle/>
          <a:p>
            <a:pPr fontAlgn="base">
              <a:lnSpc>
                <a:spcPts val="2700"/>
              </a:lnSpc>
              <a:spcAft>
                <a:spcPts val="0"/>
              </a:spcAft>
            </a:pPr>
            <a:r>
              <a:rPr lang="fr-FR" sz="2000" b="1" kern="1800"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La taille</a:t>
            </a:r>
            <a:endParaRPr lang="fr-FR" sz="2000" dirty="0">
              <a:solidFill>
                <a:srgbClr val="EFB753"/>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ts val="1650"/>
              </a:lnSpc>
              <a:spcAft>
                <a:spcPts val="0"/>
              </a:spcAft>
            </a:pPr>
            <a:r>
              <a:rPr lang="fr-FR" sz="1400" dirty="0">
                <a:latin typeface="Arial" panose="020B0604020202020204" pitchFamily="34" charset="0"/>
                <a:ea typeface="Times New Roman" panose="02020603050405020304" pitchFamily="18" charset="0"/>
                <a:cs typeface="Times New Roman" panose="02020603050405020304" pitchFamily="18" charset="0"/>
              </a:rPr>
              <a:t>Les gestes précis de la taille ne sont pas laissés à l’initiative de chacun, mais sont réglementés depuis 1938. C’est la seule AOC qui réglemente ce domaine de manière aussi rigoureuse, détaillée et complète</a:t>
            </a:r>
            <a:r>
              <a:rPr lang="fr-FR" sz="1400" dirty="0" smtClean="0">
                <a:latin typeface="Arial" panose="020B0604020202020204" pitchFamily="34" charset="0"/>
                <a:ea typeface="Times New Roman" panose="02020603050405020304" pitchFamily="18" charset="0"/>
                <a:cs typeface="Times New Roman" panose="02020603050405020304" pitchFamily="18" charset="0"/>
              </a:rPr>
              <a:t>.</a:t>
            </a:r>
          </a:p>
          <a:p>
            <a:pPr fontAlgn="base">
              <a:lnSpc>
                <a:spcPts val="1650"/>
              </a:lnSpc>
              <a:spcAft>
                <a:spcPts val="0"/>
              </a:spcAft>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fr-FR" sz="2000" b="1"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Un acte fondateur pour la vigne</a:t>
            </a:r>
            <a:endParaRPr lang="fr-FR" sz="2000" dirty="0">
              <a:solidFill>
                <a:srgbClr val="EFB753"/>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ts val="1650"/>
              </a:lnSpc>
            </a:pPr>
            <a:r>
              <a:rPr lang="fr-FR" sz="1400" dirty="0">
                <a:latin typeface="Arial" panose="020B0604020202020204" pitchFamily="34" charset="0"/>
                <a:ea typeface="Times New Roman" panose="02020603050405020304" pitchFamily="18" charset="0"/>
                <a:cs typeface="Times New Roman" panose="02020603050405020304" pitchFamily="18" charset="0"/>
              </a:rPr>
              <a:t>Parmi les travaux de la vigne, la taille est l’acte fondateur, car c’est d’elle, de sa précision, de son intelligence que dépendra la qualité de la vendange. Elle induit la vigueur, la fertilité, la maturité de la vigne. Elle conditionne son développement et son épanouissement. C’est la première opération après les vendanges. Elle commence dès la chute des feuilles, s’arrête de mi-décembre à mi-janvier, afin de respecter le repos hivernal de la plante. Elle reprendra jusqu’à fin mars.</a:t>
            </a:r>
          </a:p>
          <a:p>
            <a:pPr fontAlgn="base">
              <a:lnSpc>
                <a:spcPts val="1650"/>
              </a:lnSpc>
            </a:pPr>
            <a:r>
              <a:rPr lang="fr-FR" sz="1400" dirty="0">
                <a:latin typeface="Arial" panose="020B0604020202020204" pitchFamily="34" charset="0"/>
                <a:ea typeface="Times New Roman" panose="02020603050405020304" pitchFamily="18" charset="0"/>
                <a:cs typeface="Times New Roman" panose="02020603050405020304" pitchFamily="18" charset="0"/>
              </a:rPr>
              <a:t>Les 4 tailles champenoises</a:t>
            </a:r>
          </a:p>
          <a:p>
            <a:pPr fontAlgn="base">
              <a:lnSpc>
                <a:spcPts val="1650"/>
              </a:lnSpc>
            </a:pPr>
            <a:r>
              <a:rPr lang="fr-FR" sz="1400" dirty="0">
                <a:latin typeface="Arial" panose="020B0604020202020204" pitchFamily="34" charset="0"/>
                <a:ea typeface="Times New Roman" panose="02020603050405020304" pitchFamily="18" charset="0"/>
                <a:cs typeface="Times New Roman" panose="02020603050405020304" pitchFamily="18" charset="0"/>
              </a:rPr>
              <a:t>La réglementation prévoit l’autorisation de 4 types de taille.</a:t>
            </a:r>
          </a:p>
        </p:txBody>
      </p:sp>
    </p:spTree>
    <p:extLst>
      <p:ext uri="{BB962C8B-B14F-4D97-AF65-F5344CB8AC3E}">
        <p14:creationId xmlns:p14="http://schemas.microsoft.com/office/powerpoint/2010/main" val="288082976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2711"/>
            <a:ext cx="9143999" cy="4939814"/>
          </a:xfrm>
          <a:prstGeom prst="rect">
            <a:avLst/>
          </a:prstGeom>
        </p:spPr>
        <p:txBody>
          <a:bodyPr wrap="square">
            <a:spAutoFit/>
          </a:bodyPr>
          <a:lstStyle/>
          <a:p>
            <a:pPr fontAlgn="base">
              <a:lnSpc>
                <a:spcPts val="2700"/>
              </a:lnSpc>
              <a:spcAft>
                <a:spcPts val="0"/>
              </a:spcAft>
            </a:pPr>
            <a:r>
              <a:rPr lang="fr-FR" sz="20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L’Histoire</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Les grandes dates de l'histoire du vignoble et de l'appellation </a:t>
            </a:r>
            <a:r>
              <a:rPr lang="fr-FR" sz="1600" dirty="0" smtClean="0">
                <a:latin typeface="Calibri" panose="020F0502020204030204" pitchFamily="34" charset="0"/>
                <a:ea typeface="Calibri" panose="020F0502020204030204" pitchFamily="34" charset="0"/>
                <a:cs typeface="Times New Roman" panose="02020603050405020304" pitchFamily="18" charset="0"/>
              </a:rPr>
              <a:t>Champagne.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Le terroir champenois porte un vignoble depuis le début de notre ère. Bien que sa superficie se soit réduite au fil du temps, sa spécificité en a été reconnue très tôt et la protection de son appellation d’origine fut la première à être acceptée.</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Une longue histoire</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Ier - IVe </a:t>
            </a:r>
            <a:r>
              <a:rPr lang="fr-FR" sz="1600" dirty="0" smtClean="0">
                <a:latin typeface="Calibri" panose="020F0502020204030204" pitchFamily="34" charset="0"/>
                <a:ea typeface="Calibri" panose="020F0502020204030204" pitchFamily="34" charset="0"/>
                <a:cs typeface="Times New Roman" panose="02020603050405020304" pitchFamily="18" charset="0"/>
              </a:rPr>
              <a:t>siècle Apparition </a:t>
            </a:r>
            <a:r>
              <a:rPr lang="fr-FR" sz="1600" dirty="0">
                <a:latin typeface="Calibri" panose="020F0502020204030204" pitchFamily="34" charset="0"/>
                <a:ea typeface="Calibri" panose="020F0502020204030204" pitchFamily="34" charset="0"/>
                <a:cs typeface="Times New Roman" panose="02020603050405020304" pitchFamily="18" charset="0"/>
              </a:rPr>
              <a:t>en Champagne des premiers vignobles.</a:t>
            </a:r>
          </a:p>
          <a:p>
            <a:pPr fontAlgn="base">
              <a:lnSpc>
                <a:spcPts val="2700"/>
              </a:lnSpc>
              <a:spcAft>
                <a:spcPts val="0"/>
              </a:spcAft>
            </a:pPr>
            <a:r>
              <a:rPr lang="fr-FR" sz="1600" dirty="0" smtClean="0">
                <a:latin typeface="Calibri" panose="020F0502020204030204" pitchFamily="34" charset="0"/>
                <a:ea typeface="Calibri" panose="020F0502020204030204" pitchFamily="34" charset="0"/>
                <a:cs typeface="Times New Roman" panose="02020603050405020304" pitchFamily="18" charset="0"/>
              </a:rPr>
              <a:t>•</a:t>
            </a:r>
            <a:r>
              <a:rPr lang="fr-FR" sz="1600" dirty="0">
                <a:latin typeface="Calibri" panose="020F0502020204030204" pitchFamily="34" charset="0"/>
                <a:ea typeface="Calibri" panose="020F0502020204030204" pitchFamily="34" charset="0"/>
                <a:cs typeface="Times New Roman" panose="02020603050405020304" pitchFamily="18" charset="0"/>
              </a:rPr>
              <a:t>	IXe </a:t>
            </a:r>
            <a:r>
              <a:rPr lang="fr-FR" sz="1600" dirty="0" smtClean="0">
                <a:latin typeface="Calibri" panose="020F0502020204030204" pitchFamily="34" charset="0"/>
                <a:ea typeface="Calibri" panose="020F0502020204030204" pitchFamily="34" charset="0"/>
                <a:cs typeface="Times New Roman" panose="02020603050405020304" pitchFamily="18" charset="0"/>
              </a:rPr>
              <a:t>siècle Les </a:t>
            </a:r>
            <a:r>
              <a:rPr lang="fr-FR" sz="1600" dirty="0">
                <a:latin typeface="Calibri" panose="020F0502020204030204" pitchFamily="34" charset="0"/>
                <a:ea typeface="Calibri" panose="020F0502020204030204" pitchFamily="34" charset="0"/>
                <a:cs typeface="Times New Roman" panose="02020603050405020304" pitchFamily="18" charset="0"/>
              </a:rPr>
              <a:t>vins de Champagne sont appelés “vins de la Montagne” et “vins de la Rivière”.</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XIVe </a:t>
            </a:r>
            <a:r>
              <a:rPr lang="fr-FR" sz="1600" dirty="0" smtClean="0">
                <a:latin typeface="Calibri" panose="020F0502020204030204" pitchFamily="34" charset="0"/>
                <a:ea typeface="Calibri" panose="020F0502020204030204" pitchFamily="34" charset="0"/>
                <a:cs typeface="Times New Roman" panose="02020603050405020304" pitchFamily="18" charset="0"/>
              </a:rPr>
              <a:t>– XVe La </a:t>
            </a:r>
            <a:r>
              <a:rPr lang="fr-FR" sz="1600" dirty="0">
                <a:latin typeface="Calibri" panose="020F0502020204030204" pitchFamily="34" charset="0"/>
                <a:ea typeface="Calibri" panose="020F0502020204030204" pitchFamily="34" charset="0"/>
                <a:cs typeface="Times New Roman" panose="02020603050405020304" pitchFamily="18" charset="0"/>
              </a:rPr>
              <a:t>guerre de Cent Ans dévaste la Champagne et freine l’essor de la viticulture. Les vignes sont abandonnées, les pressoirs sont détruits.</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Fin XVe </a:t>
            </a:r>
            <a:r>
              <a:rPr lang="fr-FR" sz="1600" dirty="0" smtClean="0">
                <a:latin typeface="Calibri" panose="020F0502020204030204" pitchFamily="34" charset="0"/>
                <a:ea typeface="Calibri" panose="020F0502020204030204" pitchFamily="34" charset="0"/>
                <a:cs typeface="Times New Roman" panose="02020603050405020304" pitchFamily="18" charset="0"/>
              </a:rPr>
              <a:t>siècle Le </a:t>
            </a:r>
            <a:r>
              <a:rPr lang="fr-FR" sz="1600" dirty="0">
                <a:latin typeface="Calibri" panose="020F0502020204030204" pitchFamily="34" charset="0"/>
                <a:ea typeface="Calibri" panose="020F0502020204030204" pitchFamily="34" charset="0"/>
                <a:cs typeface="Times New Roman" panose="02020603050405020304" pitchFamily="18" charset="0"/>
              </a:rPr>
              <a:t>vignoble champenois reprend son expansion. Le nombre de communes viticoles triple jusqu’à atteindre 400 à la fin du XVe siècle.</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XVIe </a:t>
            </a:r>
            <a:r>
              <a:rPr lang="fr-FR" sz="1600" dirty="0" smtClean="0">
                <a:latin typeface="Calibri" panose="020F0502020204030204" pitchFamily="34" charset="0"/>
                <a:ea typeface="Calibri" panose="020F0502020204030204" pitchFamily="34" charset="0"/>
                <a:cs typeface="Times New Roman" panose="02020603050405020304" pitchFamily="18" charset="0"/>
              </a:rPr>
              <a:t>siècle Au-delà </a:t>
            </a:r>
            <a:r>
              <a:rPr lang="fr-FR" sz="1600" dirty="0">
                <a:latin typeface="Calibri" panose="020F0502020204030204" pitchFamily="34" charset="0"/>
                <a:ea typeface="Calibri" panose="020F0502020204030204" pitchFamily="34" charset="0"/>
                <a:cs typeface="Times New Roman" panose="02020603050405020304" pitchFamily="18" charset="0"/>
              </a:rPr>
              <a:t>des vins de la Montagne et de la Rivière, les vins d’Aÿ font parler d’eux.</a:t>
            </a:r>
          </a:p>
          <a:p>
            <a:pPr fontAlgn="base">
              <a:lnSpc>
                <a:spcPts val="27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Fin XVIIe </a:t>
            </a:r>
            <a:r>
              <a:rPr lang="fr-FR" sz="1600" dirty="0" smtClean="0">
                <a:latin typeface="Calibri" panose="020F0502020204030204" pitchFamily="34" charset="0"/>
                <a:ea typeface="Calibri" panose="020F0502020204030204" pitchFamily="34" charset="0"/>
                <a:cs typeface="Times New Roman" panose="02020603050405020304" pitchFamily="18" charset="0"/>
              </a:rPr>
              <a:t>siècle Les </a:t>
            </a:r>
            <a:r>
              <a:rPr lang="fr-FR" sz="1600" dirty="0">
                <a:latin typeface="Calibri" panose="020F0502020204030204" pitchFamily="34" charset="0"/>
                <a:ea typeface="Calibri" panose="020F0502020204030204" pitchFamily="34" charset="0"/>
                <a:cs typeface="Times New Roman" panose="02020603050405020304" pitchFamily="18" charset="0"/>
              </a:rPr>
              <a:t>vins du terroir champenois deviennent les “vins de Champagne</a:t>
            </a:r>
            <a:r>
              <a:rPr lang="fr-FR" sz="1600" dirty="0" smtClean="0">
                <a:latin typeface="Calibri" panose="020F0502020204030204" pitchFamily="34" charset="0"/>
                <a:ea typeface="Calibri" panose="020F0502020204030204" pitchFamily="34" charset="0"/>
                <a:cs typeface="Times New Roman" panose="02020603050405020304" pitchFamily="18" charset="0"/>
              </a:rPr>
              <a:t>”.</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88846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25689"/>
            <a:ext cx="9144000" cy="5632311"/>
          </a:xfrm>
          <a:prstGeom prst="rect">
            <a:avLst/>
          </a:prstGeom>
        </p:spPr>
        <p:txBody>
          <a:bodyPr wrap="square">
            <a:spAutoFit/>
          </a:bodyPr>
          <a:lstStyle/>
          <a:p>
            <a:pPr marL="285750" indent="-285750" fontAlgn="base">
              <a:lnSpc>
                <a:spcPts val="2700"/>
              </a:lnSpc>
              <a:spcAft>
                <a:spcPts val="0"/>
              </a:spcAft>
              <a:buFont typeface="Arial" panose="020B0604020202020204" pitchFamily="34" charset="0"/>
              <a:buChar char="•"/>
            </a:pPr>
            <a:r>
              <a:rPr lang="fr-FR" sz="1600" b="1" dirty="0" smtClean="0">
                <a:latin typeface="Calibri" panose="020F0502020204030204" pitchFamily="34" charset="0"/>
                <a:ea typeface="Calibri" panose="020F0502020204030204" pitchFamily="34" charset="0"/>
                <a:cs typeface="Times New Roman" panose="02020603050405020304" pitchFamily="18" charset="0"/>
              </a:rPr>
              <a:t>1887</a:t>
            </a:r>
            <a:r>
              <a:rPr lang="fr-FR" sz="1600" dirty="0" smtClean="0">
                <a:latin typeface="Calibri" panose="020F0502020204030204" pitchFamily="34" charset="0"/>
                <a:ea typeface="Calibri" panose="020F0502020204030204" pitchFamily="34" charset="0"/>
                <a:cs typeface="Times New Roman" panose="02020603050405020304" pitchFamily="18" charset="0"/>
              </a:rPr>
              <a:t> Le </a:t>
            </a:r>
            <a:r>
              <a:rPr lang="fr-FR" sz="1600" dirty="0">
                <a:latin typeface="Calibri" panose="020F0502020204030204" pitchFamily="34" charset="0"/>
                <a:ea typeface="Calibri" panose="020F0502020204030204" pitchFamily="34" charset="0"/>
                <a:cs typeface="Times New Roman" panose="02020603050405020304" pitchFamily="18" charset="0"/>
              </a:rPr>
              <a:t>Syndicat des Grandes Marques de Champagne obtient de la Cour d’appel d’Angers un arrêt reconnaissant la propriété du mot Champagne exclusivement aux vins issus de la Champagne</a:t>
            </a:r>
            <a:r>
              <a:rPr lang="fr-FR" sz="1600" dirty="0" smtClean="0">
                <a:latin typeface="Calibri" panose="020F0502020204030204" pitchFamily="34" charset="0"/>
                <a:ea typeface="Calibri" panose="020F0502020204030204" pitchFamily="34" charset="0"/>
                <a:cs typeface="Times New Roman" panose="02020603050405020304" pitchFamily="18" charset="0"/>
              </a:rPr>
              <a:t>. « </a:t>
            </a:r>
            <a:r>
              <a:rPr lang="fr-FR" sz="1600" dirty="0">
                <a:latin typeface="Calibri" panose="020F0502020204030204" pitchFamily="34" charset="0"/>
                <a:ea typeface="Calibri" panose="020F0502020204030204" pitchFamily="34" charset="0"/>
                <a:cs typeface="Times New Roman" panose="02020603050405020304" pitchFamily="18" charset="0"/>
              </a:rPr>
              <a:t>On ne peut entendre par Champagne ou Vins de Champagne qu’un vin tout à la fois récolté et fabriqué en Champagne, ancienne province de France, géographiquement déterminée et dont les limites ne sauraient être étendues ni restreintes »</a:t>
            </a:r>
          </a:p>
          <a:p>
            <a:pPr marL="285750" indent="-285750" fontAlgn="base">
              <a:lnSpc>
                <a:spcPts val="2700"/>
              </a:lnSpc>
              <a:spcAft>
                <a:spcPts val="0"/>
              </a:spcAft>
              <a:buFont typeface="Arial" panose="020B0604020202020204" pitchFamily="34" charset="0"/>
              <a:buChar char="•"/>
            </a:pPr>
            <a:r>
              <a:rPr lang="fr-FR" sz="1600" b="1" dirty="0" smtClean="0">
                <a:latin typeface="Calibri" panose="020F0502020204030204" pitchFamily="34" charset="0"/>
                <a:ea typeface="Calibri" panose="020F0502020204030204" pitchFamily="34" charset="0"/>
                <a:cs typeface="Times New Roman" panose="02020603050405020304" pitchFamily="18" charset="0"/>
              </a:rPr>
              <a:t>1905</a:t>
            </a:r>
            <a:r>
              <a:rPr lang="fr-FR" sz="1600" dirty="0" smtClean="0">
                <a:latin typeface="Calibri" panose="020F0502020204030204" pitchFamily="34" charset="0"/>
                <a:ea typeface="Calibri" panose="020F0502020204030204" pitchFamily="34" charset="0"/>
                <a:cs typeface="Times New Roman" panose="02020603050405020304" pitchFamily="18" charset="0"/>
              </a:rPr>
              <a:t> Les </a:t>
            </a:r>
            <a:r>
              <a:rPr lang="fr-FR" sz="1600" dirty="0">
                <a:latin typeface="Calibri" panose="020F0502020204030204" pitchFamily="34" charset="0"/>
                <a:ea typeface="Calibri" panose="020F0502020204030204" pitchFamily="34" charset="0"/>
                <a:cs typeface="Times New Roman" panose="02020603050405020304" pitchFamily="18" charset="0"/>
              </a:rPr>
              <a:t>Champenois demandent au Ministère de l’Agriculture la délimitation précise de la “Champagne viticole” et l’exclusivité du nom de “Champagne” réservé aux vins “récoltés et manutentionnés complètement dans la Champagne viticole”.</a:t>
            </a:r>
          </a:p>
          <a:p>
            <a:pPr marL="285750" indent="-285750" fontAlgn="base">
              <a:lnSpc>
                <a:spcPts val="2700"/>
              </a:lnSpc>
              <a:spcAft>
                <a:spcPts val="0"/>
              </a:spcAft>
              <a:buFont typeface="Arial" panose="020B0604020202020204" pitchFamily="34" charset="0"/>
              <a:buChar char="•"/>
            </a:pPr>
            <a:r>
              <a:rPr lang="fr-FR" sz="1600" dirty="0" smtClean="0">
                <a:latin typeface="Calibri" panose="020F0502020204030204" pitchFamily="34" charset="0"/>
                <a:ea typeface="Calibri" panose="020F0502020204030204" pitchFamily="34" charset="0"/>
                <a:cs typeface="Times New Roman" panose="02020603050405020304" pitchFamily="18" charset="0"/>
              </a:rPr>
              <a:t>1908 Première </a:t>
            </a:r>
            <a:r>
              <a:rPr lang="fr-FR" sz="1600" dirty="0">
                <a:latin typeface="Calibri" panose="020F0502020204030204" pitchFamily="34" charset="0"/>
                <a:ea typeface="Calibri" panose="020F0502020204030204" pitchFamily="34" charset="0"/>
                <a:cs typeface="Times New Roman" panose="02020603050405020304" pitchFamily="18" charset="0"/>
              </a:rPr>
              <a:t>délimitation sur le critère de tradition viticole : la Marne (Reims, Épernay, Vitry-le-François) et l’Aisne constituent la zone d’appellation qui représente environ 15 000 hectares.</a:t>
            </a:r>
          </a:p>
          <a:p>
            <a:pPr marL="285750" indent="-285750" fontAlgn="base">
              <a:lnSpc>
                <a:spcPts val="2700"/>
              </a:lnSpc>
              <a:spcAft>
                <a:spcPts val="0"/>
              </a:spcAft>
              <a:buFont typeface="Arial" panose="020B0604020202020204" pitchFamily="34" charset="0"/>
              <a:buChar char="•"/>
            </a:pPr>
            <a:r>
              <a:rPr lang="fr-FR" sz="1600" b="1" dirty="0" smtClean="0">
                <a:latin typeface="Calibri" panose="020F0502020204030204" pitchFamily="34" charset="0"/>
                <a:ea typeface="Calibri" panose="020F0502020204030204" pitchFamily="34" charset="0"/>
                <a:cs typeface="Times New Roman" panose="02020603050405020304" pitchFamily="18" charset="0"/>
              </a:rPr>
              <a:t>1911</a:t>
            </a:r>
            <a:r>
              <a:rPr lang="fr-FR" sz="1600" dirty="0" smtClean="0">
                <a:latin typeface="Calibri" panose="020F0502020204030204" pitchFamily="34" charset="0"/>
                <a:ea typeface="Calibri" panose="020F0502020204030204" pitchFamily="34" charset="0"/>
                <a:cs typeface="Times New Roman" panose="02020603050405020304" pitchFamily="18" charset="0"/>
              </a:rPr>
              <a:t> À </a:t>
            </a:r>
            <a:r>
              <a:rPr lang="fr-FR" sz="1600" dirty="0">
                <a:latin typeface="Calibri" panose="020F0502020204030204" pitchFamily="34" charset="0"/>
                <a:ea typeface="Calibri" panose="020F0502020204030204" pitchFamily="34" charset="0"/>
                <a:cs typeface="Times New Roman" panose="02020603050405020304" pitchFamily="18" charset="0"/>
              </a:rPr>
              <a:t>l’issue d’une période troublée, la Champagne se dote d’une échelle des crus fixant les prix des raisins</a:t>
            </a:r>
            <a:r>
              <a:rPr lang="fr-FR" sz="1600" dirty="0" smtClean="0">
                <a:latin typeface="Calibri" panose="020F0502020204030204" pitchFamily="34" charset="0"/>
                <a:ea typeface="Calibri" panose="020F0502020204030204" pitchFamily="34" charset="0"/>
                <a:cs typeface="Times New Roman" panose="02020603050405020304" pitchFamily="18" charset="0"/>
              </a:rPr>
              <a:t>.</a:t>
            </a:r>
          </a:p>
          <a:p>
            <a:pPr marL="285750" indent="-285750" fontAlgn="base">
              <a:lnSpc>
                <a:spcPts val="2700"/>
              </a:lnSpc>
              <a:spcAft>
                <a:spcPts val="0"/>
              </a:spcAft>
              <a:buFont typeface="Arial" panose="020B0604020202020204" pitchFamily="34" charset="0"/>
              <a:buChar char="•"/>
            </a:pPr>
            <a:r>
              <a:rPr lang="fr-FR" sz="1600" b="1" dirty="0"/>
              <a:t>22 juillet </a:t>
            </a:r>
            <a:r>
              <a:rPr lang="fr-FR" sz="1600" b="1" dirty="0" smtClean="0"/>
              <a:t>1927 </a:t>
            </a:r>
            <a:r>
              <a:rPr lang="fr-FR" sz="1600" dirty="0" smtClean="0"/>
              <a:t>Loi </a:t>
            </a:r>
            <a:r>
              <a:rPr lang="fr-FR" sz="1600" dirty="0"/>
              <a:t>fixant dans ses principes actuels la délimitation de la Champagne viticole. La Champagne fait l’objet d’un recensement complet des “communes propres à produire le vin de l’appellation”. Les terroirs de l’Aube y sont réintégrés ainsi qu’un certain nombre de communes oubliées lors de la délimitation de 1908. La superficie de la zone viticole, définie par la loi, est de 35 280 hectares.</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643170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91397" y="1000275"/>
            <a:ext cx="5386988" cy="523220"/>
          </a:xfrm>
          <a:prstGeom prst="rect">
            <a:avLst/>
          </a:prstGeom>
          <a:noFill/>
        </p:spPr>
        <p:txBody>
          <a:bodyPr wrap="none" rtlCol="0">
            <a:spAutoFit/>
          </a:bodyPr>
          <a:lstStyle/>
          <a:p>
            <a:r>
              <a:rPr lang="fr-FR" sz="2800" dirty="0" smtClean="0"/>
              <a:t>Petites histoires des grandes maisons</a:t>
            </a:r>
            <a:endParaRPr lang="fr-FR" sz="2800" dirty="0"/>
          </a:p>
        </p:txBody>
      </p:sp>
      <p:sp>
        <p:nvSpPr>
          <p:cNvPr id="9" name="Rectangle 8"/>
          <p:cNvSpPr/>
          <p:nvPr/>
        </p:nvSpPr>
        <p:spPr>
          <a:xfrm>
            <a:off x="330122" y="1774306"/>
            <a:ext cx="6692472" cy="1815882"/>
          </a:xfrm>
          <a:prstGeom prst="rect">
            <a:avLst/>
          </a:prstGeom>
        </p:spPr>
        <p:txBody>
          <a:bodyPr wrap="square">
            <a:spAutoFit/>
          </a:bodyPr>
          <a:lstStyle/>
          <a:p>
            <a:pPr marL="285750" lvl="0" indent="-285750">
              <a:spcAft>
                <a:spcPts val="0"/>
              </a:spcAft>
              <a:buFont typeface="Arial" panose="020B0604020202020204" pitchFamily="34" charset="0"/>
              <a:buChar char="•"/>
              <a:tabLst>
                <a:tab pos="457200" algn="l"/>
              </a:tabLst>
            </a:pPr>
            <a:r>
              <a:rPr lang="fr-FR" sz="2400" dirty="0" smtClean="0">
                <a:solidFill>
                  <a:srgbClr val="EFB753"/>
                </a:solidFill>
                <a:ea typeface="Times New Roman" panose="02020603050405020304" pitchFamily="18" charset="0"/>
                <a:cs typeface="Times New Roman" panose="02020603050405020304" pitchFamily="18" charset="0"/>
              </a:rPr>
              <a:t>Dom Pérignon</a:t>
            </a:r>
          </a:p>
          <a:p>
            <a:pPr lvl="0">
              <a:spcAft>
                <a:spcPts val="0"/>
              </a:spcAft>
              <a:tabLst>
                <a:tab pos="457200" algn="l"/>
              </a:tabLst>
            </a:pPr>
            <a:r>
              <a:rPr lang="fr-FR" dirty="0">
                <a:solidFill>
                  <a:schemeClr val="accent6"/>
                </a:solidFill>
                <a:ea typeface="Times New Roman" panose="02020603050405020304" pitchFamily="18" charset="0"/>
                <a:cs typeface="Times New Roman" panose="02020603050405020304" pitchFamily="18" charset="0"/>
              </a:rPr>
              <a:t> </a:t>
            </a:r>
            <a:r>
              <a:rPr lang="fr-FR" dirty="0" smtClean="0">
                <a:solidFill>
                  <a:schemeClr val="accent6"/>
                </a:solidFill>
                <a:ea typeface="Times New Roman" panose="02020603050405020304" pitchFamily="18" charset="0"/>
                <a:cs typeface="Times New Roman" panose="02020603050405020304" pitchFamily="18" charset="0"/>
              </a:rPr>
              <a:t>    </a:t>
            </a:r>
            <a:r>
              <a:rPr lang="fr-FR" dirty="0" smtClean="0">
                <a:ea typeface="Times New Roman" panose="02020603050405020304" pitchFamily="18" charset="0"/>
                <a:cs typeface="Times New Roman" panose="02020603050405020304" pitchFamily="18" charset="0"/>
              </a:rPr>
              <a:t>Cellérier </a:t>
            </a:r>
            <a:r>
              <a:rPr lang="fr-FR" dirty="0">
                <a:ea typeface="Times New Roman" panose="02020603050405020304" pitchFamily="18" charset="0"/>
                <a:cs typeface="Times New Roman" panose="02020603050405020304" pitchFamily="18" charset="0"/>
              </a:rPr>
              <a:t>de l’Abbaye de Hautvillers à la fin du XVIIème siècle, présenté à tort </a:t>
            </a:r>
            <a:r>
              <a:rPr lang="fr-FR" dirty="0" smtClean="0">
                <a:ea typeface="Times New Roman" panose="02020603050405020304" pitchFamily="18" charset="0"/>
                <a:cs typeface="Times New Roman" panose="02020603050405020304" pitchFamily="18" charset="0"/>
              </a:rPr>
              <a:t>comme l’inventeur </a:t>
            </a:r>
            <a:r>
              <a:rPr lang="fr-FR" dirty="0">
                <a:ea typeface="Times New Roman" panose="02020603050405020304" pitchFamily="18" charset="0"/>
                <a:cs typeface="Times New Roman" panose="02020603050405020304" pitchFamily="18" charset="0"/>
              </a:rPr>
              <a:t>du champagne </a:t>
            </a:r>
            <a:r>
              <a:rPr lang="fr-FR" dirty="0" smtClean="0">
                <a:ea typeface="Times New Roman" panose="02020603050405020304" pitchFamily="18" charset="0"/>
                <a:cs typeface="Times New Roman" panose="02020603050405020304" pitchFamily="18" charset="0"/>
              </a:rPr>
              <a:t>mousseux, il </a:t>
            </a:r>
            <a:r>
              <a:rPr lang="fr-FR" dirty="0">
                <a:ea typeface="Times New Roman" panose="02020603050405020304" pitchFamily="18" charset="0"/>
                <a:cs typeface="Times New Roman" panose="02020603050405020304" pitchFamily="18" charset="0"/>
              </a:rPr>
              <a:t>excellait dans l’art de la vinification et a été l’un des premiers à produire des vins blancs à partir de raisins rouges</a:t>
            </a:r>
            <a:r>
              <a:rPr lang="fr-FR" dirty="0" smtClean="0">
                <a:ea typeface="Times New Roman" panose="02020603050405020304" pitchFamily="18" charset="0"/>
                <a:cs typeface="Times New Roman" panose="02020603050405020304" pitchFamily="18" charset="0"/>
              </a:rPr>
              <a:t>.</a:t>
            </a:r>
          </a:p>
          <a:p>
            <a:pPr marL="342900" lvl="0" indent="-342900">
              <a:spcAft>
                <a:spcPts val="0"/>
              </a:spcAft>
              <a:buFont typeface="Arial" panose="020B0604020202020204" pitchFamily="34" charset="0"/>
              <a:buChar char="•"/>
              <a:tabLst>
                <a:tab pos="457200" algn="l"/>
              </a:tabLs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30122" y="3689267"/>
            <a:ext cx="6692472" cy="1292662"/>
          </a:xfrm>
          <a:prstGeom prst="rect">
            <a:avLst/>
          </a:prstGeom>
        </p:spPr>
        <p:txBody>
          <a:bodyPr wrap="square">
            <a:spAutoFit/>
          </a:bodyPr>
          <a:lstStyle/>
          <a:p>
            <a:pPr marL="214313" indent="-214313">
              <a:buFont typeface="Arial" panose="020B0604020202020204" pitchFamily="34" charset="0"/>
              <a:buChar char="•"/>
            </a:pPr>
            <a:r>
              <a:rPr lang="fr-FR" sz="2400" dirty="0" smtClean="0">
                <a:solidFill>
                  <a:srgbClr val="EFB753"/>
                </a:solidFill>
              </a:rPr>
              <a:t>Veuve Clicquot</a:t>
            </a:r>
          </a:p>
          <a:p>
            <a:r>
              <a:rPr lang="fr-FR" dirty="0"/>
              <a:t> </a:t>
            </a:r>
            <a:r>
              <a:rPr lang="fr-FR" dirty="0" smtClean="0"/>
              <a:t>   Madame </a:t>
            </a:r>
            <a:r>
              <a:rPr lang="fr-FR" dirty="0"/>
              <a:t>Barbe Nicole Clicquot née </a:t>
            </a:r>
            <a:r>
              <a:rPr lang="fr-FR" dirty="0" err="1"/>
              <a:t>Ponsardin</a:t>
            </a:r>
            <a:r>
              <a:rPr lang="fr-FR" dirty="0"/>
              <a:t> a repris à 27 ans les affaires de son défunt mari et est à </a:t>
            </a:r>
            <a:r>
              <a:rPr lang="fr-FR" dirty="0" smtClean="0"/>
              <a:t>l’origine </a:t>
            </a:r>
            <a:r>
              <a:rPr lang="fr-FR" dirty="0"/>
              <a:t>de l’invention de la table de remuage, ancêtre des pupitres.</a:t>
            </a:r>
          </a:p>
        </p:txBody>
      </p:sp>
      <p:sp>
        <p:nvSpPr>
          <p:cNvPr id="11" name="Rectangle 10"/>
          <p:cNvSpPr/>
          <p:nvPr/>
        </p:nvSpPr>
        <p:spPr>
          <a:xfrm>
            <a:off x="330122" y="5417672"/>
            <a:ext cx="6692472" cy="1569660"/>
          </a:xfrm>
          <a:prstGeom prst="rect">
            <a:avLst/>
          </a:prstGeom>
        </p:spPr>
        <p:txBody>
          <a:bodyPr wrap="square">
            <a:spAutoFit/>
          </a:bodyPr>
          <a:lstStyle/>
          <a:p>
            <a:pPr marL="214313" indent="-214313">
              <a:buFont typeface="Arial" panose="020B0604020202020204" pitchFamily="34" charset="0"/>
              <a:buChar char="•"/>
            </a:pPr>
            <a:r>
              <a:rPr lang="fr-FR" sz="2400" dirty="0" err="1" smtClean="0">
                <a:solidFill>
                  <a:srgbClr val="EFB753"/>
                </a:solidFill>
              </a:rPr>
              <a:t>Ruinart</a:t>
            </a:r>
            <a:endParaRPr lang="fr-FR" sz="2400" dirty="0" smtClean="0">
              <a:solidFill>
                <a:srgbClr val="EFB753"/>
              </a:solidFill>
            </a:endParaRPr>
          </a:p>
          <a:p>
            <a:r>
              <a:rPr lang="fr-FR" dirty="0" smtClean="0"/>
              <a:t>   </a:t>
            </a:r>
            <a:r>
              <a:rPr lang="fr-FR" dirty="0" err="1" smtClean="0"/>
              <a:t>Ruinart</a:t>
            </a:r>
            <a:r>
              <a:rPr lang="fr-FR" dirty="0" smtClean="0"/>
              <a:t> est </a:t>
            </a:r>
            <a:r>
              <a:rPr lang="fr-FR" dirty="0"/>
              <a:t>la plus ancienne maison de Champagne, fondée en 1729 par Nicolas </a:t>
            </a:r>
            <a:r>
              <a:rPr lang="fr-FR" dirty="0" err="1"/>
              <a:t>Ruinart</a:t>
            </a:r>
            <a:r>
              <a:rPr lang="fr-FR" dirty="0"/>
              <a:t> sur les conseils de son oncle</a:t>
            </a:r>
            <a:r>
              <a:rPr lang="fr-FR" dirty="0" smtClean="0"/>
              <a:t>, Dom </a:t>
            </a:r>
            <a:r>
              <a:rPr lang="fr-FR" dirty="0" err="1"/>
              <a:t>Ruinart</a:t>
            </a:r>
            <a:r>
              <a:rPr lang="fr-FR" dirty="0"/>
              <a:t> homme d’église et grand érudit.</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385" y="3351082"/>
            <a:ext cx="1574917" cy="1734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349" y="1523495"/>
            <a:ext cx="1577271" cy="173659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2173" y="5195721"/>
            <a:ext cx="1443287" cy="1589074"/>
          </a:xfrm>
          <a:prstGeom prst="rect">
            <a:avLst/>
          </a:prstGeom>
        </p:spPr>
      </p:pic>
    </p:spTree>
    <p:extLst>
      <p:ext uri="{BB962C8B-B14F-4D97-AF65-F5344CB8AC3E}">
        <p14:creationId xmlns:p14="http://schemas.microsoft.com/office/powerpoint/2010/main" val="1126255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2585" y="1925658"/>
            <a:ext cx="6948503" cy="4862870"/>
          </a:xfrm>
          <a:prstGeom prst="rect">
            <a:avLst/>
          </a:prstGeom>
        </p:spPr>
        <p:txBody>
          <a:bodyPr wrap="square">
            <a:spAutoFit/>
          </a:bodyPr>
          <a:lstStyle/>
          <a:p>
            <a:pPr marL="285750" lvl="0" indent="-285750">
              <a:spcAft>
                <a:spcPts val="0"/>
              </a:spcAft>
              <a:buFont typeface="Arial" panose="020B0604020202020204" pitchFamily="34" charset="0"/>
              <a:buChar char="•"/>
              <a:tabLst>
                <a:tab pos="457200" algn="l"/>
              </a:tabLst>
            </a:pPr>
            <a:r>
              <a:rPr lang="fr-FR" sz="2400" dirty="0" err="1" smtClean="0">
                <a:solidFill>
                  <a:srgbClr val="EFB753"/>
                </a:solidFill>
                <a:ea typeface="Times New Roman" panose="02020603050405020304" pitchFamily="18" charset="0"/>
                <a:cs typeface="Times New Roman" panose="02020603050405020304" pitchFamily="18" charset="0"/>
              </a:rPr>
              <a:t>Bollinger</a:t>
            </a:r>
            <a:endParaRPr lang="fr-FR" sz="2400" dirty="0" smtClean="0">
              <a:solidFill>
                <a:srgbClr val="EFB753"/>
              </a:solidFill>
              <a:ea typeface="Times New Roman" panose="02020603050405020304" pitchFamily="18" charset="0"/>
              <a:cs typeface="Times New Roman" panose="02020603050405020304" pitchFamily="18" charset="0"/>
            </a:endParaRPr>
          </a:p>
          <a:p>
            <a:pPr lvl="0">
              <a:spcAft>
                <a:spcPts val="0"/>
              </a:spcAft>
              <a:tabLst>
                <a:tab pos="457200" algn="l"/>
              </a:tabLst>
            </a:pPr>
            <a:r>
              <a:rPr lang="fr-FR" dirty="0">
                <a:cs typeface="Times New Roman" panose="02020603050405020304" pitchFamily="18" charset="0"/>
              </a:rPr>
              <a:t> </a:t>
            </a:r>
            <a:r>
              <a:rPr lang="fr-FR" dirty="0" smtClean="0">
                <a:cs typeface="Times New Roman" panose="02020603050405020304" pitchFamily="18" charset="0"/>
              </a:rPr>
              <a:t>     </a:t>
            </a:r>
            <a:r>
              <a:rPr lang="fr-FR" dirty="0" smtClean="0"/>
              <a:t>La </a:t>
            </a:r>
            <a:r>
              <a:rPr lang="fr-FR" dirty="0"/>
              <a:t>maison </a:t>
            </a:r>
            <a:r>
              <a:rPr lang="fr-FR" dirty="0" err="1"/>
              <a:t>Bollinger</a:t>
            </a:r>
            <a:r>
              <a:rPr lang="fr-FR" dirty="0"/>
              <a:t> produit une célèbre cuvée millésimée dite RD « Récemment dégorgée ». Issu d’une très </a:t>
            </a:r>
            <a:r>
              <a:rPr lang="fr-FR" dirty="0" smtClean="0"/>
              <a:t>grande année </a:t>
            </a:r>
            <a:r>
              <a:rPr lang="fr-FR" dirty="0"/>
              <a:t>et mûrit en cave un minimum de 8 années, ce vin est dégorgé peu avant sa mise sur le marché. </a:t>
            </a:r>
            <a:r>
              <a:rPr lang="fr-FR" dirty="0" smtClean="0"/>
              <a:t>Madame </a:t>
            </a:r>
            <a:r>
              <a:rPr lang="fr-FR" dirty="0" err="1" smtClean="0"/>
              <a:t>Bollinger</a:t>
            </a:r>
            <a:r>
              <a:rPr lang="fr-FR" dirty="0" smtClean="0"/>
              <a:t> </a:t>
            </a:r>
            <a:r>
              <a:rPr lang="fr-FR" dirty="0"/>
              <a:t>a créé cette première cuvée pour le millésime 1952</a:t>
            </a:r>
            <a:r>
              <a:rPr lang="fr-FR" dirty="0" smtClean="0"/>
              <a:t>. Considéré comme le meilleur des Champagne la cuvée RD </a:t>
            </a:r>
            <a:r>
              <a:rPr lang="fr-FR" dirty="0"/>
              <a:t>doit être bu dans les 6 mois</a:t>
            </a:r>
            <a:r>
              <a:rPr lang="fr-FR" dirty="0" smtClean="0"/>
              <a:t>.</a:t>
            </a:r>
          </a:p>
          <a:p>
            <a:pPr lvl="0">
              <a:spcAft>
                <a:spcPts val="0"/>
              </a:spcAft>
              <a:tabLst>
                <a:tab pos="457200" algn="l"/>
              </a:tabLst>
            </a:pPr>
            <a:endParaRPr lang="fr-FR" dirty="0" smtClean="0"/>
          </a:p>
          <a:p>
            <a:r>
              <a:rPr lang="fr-FR" dirty="0" smtClean="0"/>
              <a:t>     Dans </a:t>
            </a:r>
            <a:r>
              <a:rPr lang="fr-FR" dirty="0"/>
              <a:t>ses films, James Bond a eu le plaisir de goûter aux célèbres cuvées spéciales Dom Pérignon 1953 </a:t>
            </a:r>
            <a:r>
              <a:rPr lang="fr-FR" dirty="0" smtClean="0"/>
              <a:t>et </a:t>
            </a:r>
            <a:r>
              <a:rPr lang="fr-FR" dirty="0" err="1" smtClean="0"/>
              <a:t>Bollinger</a:t>
            </a:r>
            <a:r>
              <a:rPr lang="fr-FR" dirty="0" smtClean="0"/>
              <a:t> </a:t>
            </a:r>
            <a:r>
              <a:rPr lang="fr-FR" dirty="0"/>
              <a:t>RD 1973</a:t>
            </a:r>
            <a:r>
              <a:rPr lang="fr-FR" dirty="0" smtClean="0"/>
              <a:t>.</a:t>
            </a:r>
          </a:p>
          <a:p>
            <a:endParaRPr lang="fr-FR" dirty="0"/>
          </a:p>
          <a:p>
            <a:pPr>
              <a:tabLst>
                <a:tab pos="457200" algn="l"/>
              </a:tabLst>
            </a:pPr>
            <a:r>
              <a:rPr lang="fr-FR" dirty="0" smtClean="0"/>
              <a:t>     Vieilles </a:t>
            </a:r>
            <a:r>
              <a:rPr lang="fr-FR" dirty="0"/>
              <a:t>Vignes Françaises est un Champagne « Blanc de noirs » millésimé produit par la maison </a:t>
            </a:r>
            <a:r>
              <a:rPr lang="fr-FR" dirty="0" err="1"/>
              <a:t>Bollinger</a:t>
            </a:r>
            <a:r>
              <a:rPr lang="fr-FR" dirty="0"/>
              <a:t> et provenant de vieilles vignes ayant mystérieusement résisté au phylloxéra.</a:t>
            </a:r>
          </a:p>
          <a:p>
            <a:pPr lvl="0">
              <a:spcAft>
                <a:spcPts val="0"/>
              </a:spcAft>
              <a:tabLst>
                <a:tab pos="457200" algn="l"/>
              </a:tabLst>
            </a:pPr>
            <a:endParaRPr lang="fr-FR" dirty="0" smtClean="0"/>
          </a:p>
          <a:p>
            <a:pPr lvl="0">
              <a:spcAft>
                <a:spcPts val="0"/>
              </a:spcAft>
              <a:tabLst>
                <a:tab pos="457200" algn="l"/>
              </a:tabLst>
            </a:pPr>
            <a:endParaRPr lang="fr-FR" dirty="0"/>
          </a:p>
          <a:p>
            <a:pPr marL="342900" lvl="0" indent="-342900">
              <a:spcAft>
                <a:spcPts val="0"/>
              </a:spcAft>
              <a:buFont typeface="Arial" panose="020B0604020202020204" pitchFamily="34" charset="0"/>
              <a:buChar char="•"/>
              <a:tabLst>
                <a:tab pos="457200" algn="l"/>
              </a:tabLs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ZoneTexte 3"/>
          <p:cNvSpPr txBox="1"/>
          <p:nvPr/>
        </p:nvSpPr>
        <p:spPr>
          <a:xfrm>
            <a:off x="2091397" y="1000275"/>
            <a:ext cx="5386988" cy="523220"/>
          </a:xfrm>
          <a:prstGeom prst="rect">
            <a:avLst/>
          </a:prstGeom>
          <a:noFill/>
        </p:spPr>
        <p:txBody>
          <a:bodyPr wrap="none" rtlCol="0">
            <a:spAutoFit/>
          </a:bodyPr>
          <a:lstStyle/>
          <a:p>
            <a:r>
              <a:rPr lang="fr-FR" sz="2800" dirty="0" smtClean="0"/>
              <a:t>Petites histoires des grandes maisons</a:t>
            </a:r>
            <a:endParaRPr lang="fr-FR" sz="28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088" y="1821118"/>
            <a:ext cx="1885950" cy="20764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050" y="4195191"/>
            <a:ext cx="1885950" cy="2076450"/>
          </a:xfrm>
          <a:prstGeom prst="rect">
            <a:avLst/>
          </a:prstGeom>
        </p:spPr>
      </p:pic>
    </p:spTree>
    <p:extLst>
      <p:ext uri="{BB962C8B-B14F-4D97-AF65-F5344CB8AC3E}">
        <p14:creationId xmlns:p14="http://schemas.microsoft.com/office/powerpoint/2010/main" val="3080202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999"/>
                                          </p:stCondLst>
                                        </p:cTn>
                                        <p:tgtEl>
                                          <p:spTgt spid="3"/>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40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1351" y="1815390"/>
            <a:ext cx="7068048" cy="2092881"/>
          </a:xfrm>
          <a:prstGeom prst="rect">
            <a:avLst/>
          </a:prstGeom>
        </p:spPr>
        <p:txBody>
          <a:bodyPr wrap="square">
            <a:spAutoFit/>
          </a:bodyPr>
          <a:lstStyle/>
          <a:p>
            <a:pPr marL="285750" lvl="0" indent="-285750">
              <a:spcAft>
                <a:spcPts val="0"/>
              </a:spcAft>
              <a:buFont typeface="Arial" panose="020B0604020202020204" pitchFamily="34" charset="0"/>
              <a:buChar char="•"/>
              <a:tabLst>
                <a:tab pos="457200" algn="l"/>
              </a:tabLst>
            </a:pPr>
            <a:r>
              <a:rPr lang="fr-FR" sz="2400" dirty="0" smtClean="0">
                <a:solidFill>
                  <a:srgbClr val="EFB753"/>
                </a:solidFill>
                <a:latin typeface="Calibri" panose="020F0502020204030204" pitchFamily="34" charset="0"/>
                <a:ea typeface="Times New Roman" panose="02020603050405020304" pitchFamily="18" charset="0"/>
                <a:cs typeface="Times New Roman" panose="02020603050405020304" pitchFamily="18" charset="0"/>
              </a:rPr>
              <a:t>Roederer</a:t>
            </a:r>
          </a:p>
          <a:p>
            <a:r>
              <a:rPr lang="fr-FR" dirty="0">
                <a:solidFill>
                  <a:schemeClr val="accent6"/>
                </a:solidFill>
                <a:latin typeface="Calibri" panose="020F0502020204030204" pitchFamily="34" charset="0"/>
                <a:ea typeface="Times New Roman" panose="02020603050405020304" pitchFamily="18" charset="0"/>
                <a:cs typeface="Times New Roman" panose="02020603050405020304" pitchFamily="18" charset="0"/>
              </a:rPr>
              <a:t> </a:t>
            </a:r>
            <a:r>
              <a:rPr lang="fr-FR" dirty="0" smtClean="0">
                <a:solidFill>
                  <a:schemeClr val="accent6"/>
                </a:solidFill>
                <a:latin typeface="Calibri" panose="020F0502020204030204" pitchFamily="34" charset="0"/>
                <a:ea typeface="Times New Roman" panose="02020603050405020304" pitchFamily="18" charset="0"/>
                <a:cs typeface="Times New Roman" panose="02020603050405020304" pitchFamily="18" charset="0"/>
              </a:rPr>
              <a:t>    </a:t>
            </a:r>
            <a:r>
              <a:rPr lang="fr-FR" dirty="0"/>
              <a:t>En 1876, le Tsar de Russie Alexandre II s’offusque d’être contraint de boire le même champagne que celui </a:t>
            </a:r>
            <a:r>
              <a:rPr lang="fr-FR" dirty="0" smtClean="0"/>
              <a:t>dégusté par </a:t>
            </a:r>
            <a:r>
              <a:rPr lang="fr-FR" dirty="0"/>
              <a:t>ses courtisans. Son fournisseur, Louis Roederer, commande alors à un verrier flamand une bouteille </a:t>
            </a:r>
            <a:r>
              <a:rPr lang="fr-FR" dirty="0" smtClean="0"/>
              <a:t>exceptionnelle connue </a:t>
            </a:r>
            <a:r>
              <a:rPr lang="fr-FR" dirty="0"/>
              <a:t>depuis sous le nom de Cristal de Roederer qui fut la première cuvée spéciale de </a:t>
            </a:r>
            <a:r>
              <a:rPr lang="fr-FR" dirty="0" smtClean="0"/>
              <a:t>Champagne</a:t>
            </a:r>
            <a:r>
              <a:rPr lang="fr-FR" dirty="0" smtClean="0">
                <a:latin typeface="Calibri" panose="020F0502020204030204" pitchFamily="34" charset="0"/>
                <a:ea typeface="Times New Roman" panose="02020603050405020304" pitchFamily="18" charset="0"/>
                <a:cs typeface="Times New Roman" panose="02020603050405020304" pitchFamily="18" charset="0"/>
              </a:rPr>
              <a:t>.</a:t>
            </a:r>
          </a:p>
          <a:p>
            <a:pPr marL="342900" lvl="0" indent="-342900">
              <a:spcAft>
                <a:spcPts val="0"/>
              </a:spcAft>
              <a:buFont typeface="Arial" panose="020B0604020202020204" pitchFamily="34" charset="0"/>
              <a:buChar char="•"/>
              <a:tabLst>
                <a:tab pos="457200" algn="l"/>
              </a:tabLs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281350" y="4021093"/>
            <a:ext cx="7197035" cy="2677656"/>
          </a:xfrm>
          <a:prstGeom prst="rect">
            <a:avLst/>
          </a:prstGeom>
        </p:spPr>
        <p:txBody>
          <a:bodyPr wrap="square">
            <a:spAutoFit/>
          </a:bodyPr>
          <a:lstStyle/>
          <a:p>
            <a:pPr marL="214313" indent="-214313">
              <a:buFont typeface="Arial" panose="020B0604020202020204" pitchFamily="34" charset="0"/>
              <a:buChar char="•"/>
            </a:pPr>
            <a:r>
              <a:rPr lang="fr-FR" sz="2400" dirty="0" smtClean="0">
                <a:solidFill>
                  <a:srgbClr val="EFB753"/>
                </a:solidFill>
              </a:rPr>
              <a:t>Salon</a:t>
            </a:r>
          </a:p>
          <a:p>
            <a:r>
              <a:rPr lang="fr-FR" dirty="0" smtClean="0"/>
              <a:t>   </a:t>
            </a:r>
            <a:r>
              <a:rPr lang="fr-FR" dirty="0"/>
              <a:t>Le Champagne Salon (très rare) a été créé par un esthète, Aimé Salon, pour lui-même et ses amis, au début du </a:t>
            </a:r>
            <a:r>
              <a:rPr lang="fr-FR" dirty="0" smtClean="0"/>
              <a:t>XXème siècle</a:t>
            </a:r>
            <a:r>
              <a:rPr lang="fr-FR" dirty="0"/>
              <a:t>. Il est issu d’un seul cru </a:t>
            </a:r>
            <a:r>
              <a:rPr lang="fr-FR" dirty="0" smtClean="0"/>
              <a:t>(Mesnil-sur-Oger), </a:t>
            </a:r>
            <a:r>
              <a:rPr lang="fr-FR" dirty="0"/>
              <a:t>d’un seul cépage </a:t>
            </a:r>
            <a:r>
              <a:rPr lang="fr-FR" dirty="0" smtClean="0"/>
              <a:t>(le chardonnay), </a:t>
            </a:r>
            <a:r>
              <a:rPr lang="fr-FR" dirty="0"/>
              <a:t>d’une seule année </a:t>
            </a:r>
            <a:r>
              <a:rPr lang="fr-FR" dirty="0" smtClean="0"/>
              <a:t>(sans assemblage</a:t>
            </a:r>
            <a:r>
              <a:rPr lang="fr-FR" dirty="0"/>
              <a:t>)</a:t>
            </a:r>
            <a:r>
              <a:rPr lang="fr-FR" dirty="0" smtClean="0"/>
              <a:t>. </a:t>
            </a:r>
            <a:r>
              <a:rPr lang="fr-FR" dirty="0"/>
              <a:t>Seuls les millésimes d’excellence sont produits et commercialisés (33 en un siècle</a:t>
            </a:r>
            <a:r>
              <a:rPr lang="fr-FR" dirty="0" smtClean="0"/>
              <a:t>)!</a:t>
            </a:r>
          </a:p>
          <a:p>
            <a:r>
              <a:rPr lang="fr-FR" dirty="0" smtClean="0"/>
              <a:t>   En </a:t>
            </a:r>
            <a:r>
              <a:rPr lang="fr-FR" dirty="0"/>
              <a:t>1945, les hommes de la 2</a:t>
            </a:r>
            <a:r>
              <a:rPr lang="fr-FR" baseline="30000" dirty="0"/>
              <a:t>ème</a:t>
            </a:r>
            <a:r>
              <a:rPr lang="fr-FR" dirty="0"/>
              <a:t> DB du général Leclerc ont découvert plusieurs centaines de caisses de </a:t>
            </a:r>
            <a:r>
              <a:rPr lang="fr-FR" dirty="0" smtClean="0"/>
              <a:t>Champagne Salon </a:t>
            </a:r>
            <a:r>
              <a:rPr lang="fr-FR" dirty="0"/>
              <a:t>dans la cave privée d’Hitler près des Alpes </a:t>
            </a:r>
            <a:r>
              <a:rPr lang="fr-FR" dirty="0" smtClean="0"/>
              <a:t>Bavaroises</a:t>
            </a:r>
            <a:r>
              <a:rPr lang="fr-FR" dirty="0"/>
              <a:t>.</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399" y="4419232"/>
            <a:ext cx="1885950" cy="2076450"/>
          </a:xfrm>
          <a:prstGeom prst="rect">
            <a:avLst/>
          </a:prstGeom>
        </p:spPr>
      </p:pic>
      <p:sp>
        <p:nvSpPr>
          <p:cNvPr id="6" name="ZoneTexte 5"/>
          <p:cNvSpPr txBox="1"/>
          <p:nvPr/>
        </p:nvSpPr>
        <p:spPr>
          <a:xfrm>
            <a:off x="2091397" y="1000275"/>
            <a:ext cx="5386988" cy="523220"/>
          </a:xfrm>
          <a:prstGeom prst="rect">
            <a:avLst/>
          </a:prstGeom>
          <a:noFill/>
        </p:spPr>
        <p:txBody>
          <a:bodyPr wrap="none" rtlCol="0">
            <a:spAutoFit/>
          </a:bodyPr>
          <a:lstStyle/>
          <a:p>
            <a:r>
              <a:rPr lang="fr-FR" sz="2800" dirty="0" smtClean="0"/>
              <a:t>Petites histoires des grandes maisons</a:t>
            </a:r>
            <a:endParaRPr lang="fr-FR" sz="2800"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9399" y="1734069"/>
            <a:ext cx="1885950" cy="2076449"/>
          </a:xfrm>
          <a:prstGeom prst="rect">
            <a:avLst/>
          </a:prstGeom>
        </p:spPr>
      </p:pic>
    </p:spTree>
    <p:extLst>
      <p:ext uri="{BB962C8B-B14F-4D97-AF65-F5344CB8AC3E}">
        <p14:creationId xmlns:p14="http://schemas.microsoft.com/office/powerpoint/2010/main" val="859222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1353" y="2413338"/>
            <a:ext cx="6924119" cy="2123658"/>
          </a:xfrm>
          <a:prstGeom prst="rect">
            <a:avLst/>
          </a:prstGeom>
        </p:spPr>
        <p:txBody>
          <a:bodyPr wrap="square">
            <a:spAutoFit/>
          </a:bodyPr>
          <a:lstStyle/>
          <a:p>
            <a:pPr marL="285750" lvl="0" indent="-285750">
              <a:spcAft>
                <a:spcPts val="0"/>
              </a:spcAft>
              <a:buFont typeface="Arial" panose="020B0604020202020204" pitchFamily="34" charset="0"/>
              <a:buChar char="•"/>
              <a:tabLst>
                <a:tab pos="457200" algn="l"/>
              </a:tabLst>
            </a:pPr>
            <a:r>
              <a:rPr lang="fr-FR" sz="2400" dirty="0" err="1" smtClean="0">
                <a:solidFill>
                  <a:srgbClr val="EFB753"/>
                </a:solidFill>
                <a:latin typeface="Calibri" panose="020F0502020204030204" pitchFamily="34" charset="0"/>
                <a:ea typeface="Times New Roman" panose="02020603050405020304" pitchFamily="18" charset="0"/>
                <a:cs typeface="Times New Roman" panose="02020603050405020304" pitchFamily="18" charset="0"/>
              </a:rPr>
              <a:t>Krug</a:t>
            </a:r>
            <a:endParaRPr lang="fr-FR" sz="2400" dirty="0" smtClean="0">
              <a:solidFill>
                <a:srgbClr val="EFB753"/>
              </a:solidFill>
              <a:latin typeface="Calibri" panose="020F0502020204030204" pitchFamily="34" charset="0"/>
              <a:ea typeface="Times New Roman" panose="02020603050405020304" pitchFamily="18" charset="0"/>
              <a:cs typeface="Times New Roman" panose="02020603050405020304" pitchFamily="18" charset="0"/>
            </a:endParaRPr>
          </a:p>
          <a:p>
            <a:r>
              <a:rPr lang="fr-FR" dirty="0">
                <a:solidFill>
                  <a:schemeClr val="accent6"/>
                </a:solidFill>
                <a:latin typeface="Calibri" panose="020F0502020204030204" pitchFamily="34" charset="0"/>
                <a:ea typeface="Times New Roman" panose="02020603050405020304" pitchFamily="18" charset="0"/>
                <a:cs typeface="Times New Roman" panose="02020603050405020304" pitchFamily="18" charset="0"/>
              </a:rPr>
              <a:t> </a:t>
            </a:r>
            <a:r>
              <a:rPr lang="fr-FR" dirty="0" smtClean="0">
                <a:solidFill>
                  <a:schemeClr val="accent6"/>
                </a:solidFill>
                <a:latin typeface="Calibri" panose="020F0502020204030204" pitchFamily="34" charset="0"/>
                <a:ea typeface="Times New Roman" panose="02020603050405020304" pitchFamily="18" charset="0"/>
                <a:cs typeface="Times New Roman" panose="02020603050405020304" pitchFamily="18" charset="0"/>
              </a:rPr>
              <a:t>    </a:t>
            </a:r>
            <a:r>
              <a:rPr lang="fr-FR" dirty="0" smtClean="0"/>
              <a:t>Tous </a:t>
            </a:r>
            <a:r>
              <a:rPr lang="fr-FR" dirty="0"/>
              <a:t>les vins de la maison </a:t>
            </a:r>
            <a:r>
              <a:rPr lang="fr-FR" dirty="0" err="1"/>
              <a:t>Krug</a:t>
            </a:r>
            <a:r>
              <a:rPr lang="fr-FR" dirty="0"/>
              <a:t> fondée en 1843 par Johann-Joseph </a:t>
            </a:r>
            <a:r>
              <a:rPr lang="fr-FR" dirty="0" err="1"/>
              <a:t>Krug</a:t>
            </a:r>
            <a:r>
              <a:rPr lang="fr-FR" dirty="0"/>
              <a:t> </a:t>
            </a:r>
            <a:r>
              <a:rPr lang="fr-FR" dirty="0" smtClean="0"/>
              <a:t>vieillissent </a:t>
            </a:r>
            <a:r>
              <a:rPr lang="fr-FR" dirty="0"/>
              <a:t>un minimum de 6 années et </a:t>
            </a:r>
            <a:r>
              <a:rPr lang="fr-FR" dirty="0" smtClean="0"/>
              <a:t>ont la </a:t>
            </a:r>
            <a:r>
              <a:rPr lang="fr-FR" dirty="0"/>
              <a:t>particularité d’être vinifiés dans de petits fûts de bois</a:t>
            </a:r>
            <a:r>
              <a:rPr lang="fr-FR" dirty="0" smtClean="0"/>
              <a:t>.</a:t>
            </a:r>
          </a:p>
          <a:p>
            <a:endParaRPr lang="fr-FR" dirty="0"/>
          </a:p>
          <a:p>
            <a:r>
              <a:rPr lang="fr-FR" dirty="0" smtClean="0"/>
              <a:t>    Les </a:t>
            </a:r>
            <a:r>
              <a:rPr lang="fr-FR" dirty="0"/>
              <a:t>maisons Mumm, </a:t>
            </a:r>
            <a:r>
              <a:rPr lang="fr-FR" dirty="0" err="1"/>
              <a:t>Krug</a:t>
            </a:r>
            <a:r>
              <a:rPr lang="fr-FR" dirty="0"/>
              <a:t>, </a:t>
            </a:r>
            <a:r>
              <a:rPr lang="fr-FR" dirty="0" err="1"/>
              <a:t>Bollinger</a:t>
            </a:r>
            <a:r>
              <a:rPr lang="fr-FR" dirty="0"/>
              <a:t>, </a:t>
            </a:r>
            <a:r>
              <a:rPr lang="fr-FR" dirty="0" err="1" smtClean="0"/>
              <a:t>Heidsieck</a:t>
            </a:r>
            <a:r>
              <a:rPr lang="fr-FR" dirty="0" smtClean="0"/>
              <a:t> et </a:t>
            </a:r>
            <a:r>
              <a:rPr lang="fr-FR" dirty="0" err="1"/>
              <a:t>Deutz</a:t>
            </a:r>
            <a:r>
              <a:rPr lang="fr-FR" dirty="0"/>
              <a:t> ont été fondées par des </a:t>
            </a:r>
            <a:r>
              <a:rPr lang="fr-FR" dirty="0" smtClean="0"/>
              <a:t>émigrants </a:t>
            </a:r>
            <a:r>
              <a:rPr lang="fr-FR" dirty="0"/>
              <a:t>allemands.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07641" y="4791207"/>
            <a:ext cx="6924120" cy="1292662"/>
          </a:xfrm>
          <a:prstGeom prst="rect">
            <a:avLst/>
          </a:prstGeom>
        </p:spPr>
        <p:txBody>
          <a:bodyPr wrap="square">
            <a:spAutoFit/>
          </a:bodyPr>
          <a:lstStyle/>
          <a:p>
            <a:pPr marL="214313" indent="-214313">
              <a:buFont typeface="Arial" panose="020B0604020202020204" pitchFamily="34" charset="0"/>
              <a:buChar char="•"/>
            </a:pPr>
            <a:r>
              <a:rPr lang="fr-FR" sz="2400" dirty="0" smtClean="0">
                <a:solidFill>
                  <a:srgbClr val="EFB753"/>
                </a:solidFill>
              </a:rPr>
              <a:t>Pol Roger</a:t>
            </a:r>
          </a:p>
          <a:p>
            <a:r>
              <a:rPr lang="fr-FR" dirty="0"/>
              <a:t> </a:t>
            </a:r>
            <a:r>
              <a:rPr lang="fr-FR" dirty="0" smtClean="0"/>
              <a:t>  </a:t>
            </a:r>
            <a:r>
              <a:rPr lang="fr-FR" dirty="0"/>
              <a:t> </a:t>
            </a:r>
            <a:r>
              <a:rPr lang="fr-FR" dirty="0" smtClean="0"/>
              <a:t> </a:t>
            </a:r>
            <a:r>
              <a:rPr lang="fr-FR" dirty="0"/>
              <a:t>  </a:t>
            </a:r>
            <a:r>
              <a:rPr lang="fr-FR" dirty="0" smtClean="0"/>
              <a:t>« Lors </a:t>
            </a:r>
            <a:r>
              <a:rPr lang="fr-FR" dirty="0"/>
              <a:t>de la victoire, je le mérite, mais dans l’adversité, j’en ai </a:t>
            </a:r>
            <a:r>
              <a:rPr lang="fr-FR" dirty="0" smtClean="0"/>
              <a:t>besoin »</a:t>
            </a:r>
            <a:r>
              <a:rPr lang="fr-FR" dirty="0"/>
              <a:t> </a:t>
            </a:r>
            <a:r>
              <a:rPr lang="fr-FR" dirty="0" smtClean="0"/>
              <a:t>: </a:t>
            </a:r>
            <a:r>
              <a:rPr lang="fr-FR" dirty="0"/>
              <a:t>Winston Churchill. Son fournisseur </a:t>
            </a:r>
            <a:r>
              <a:rPr lang="fr-FR" dirty="0" smtClean="0"/>
              <a:t>préféré Pol </a:t>
            </a:r>
            <a:r>
              <a:rPr lang="fr-FR" dirty="0"/>
              <a:t>Roger lui a consacré une cuvée spéciale baptisée « Winston Churchill ».</a:t>
            </a:r>
          </a:p>
        </p:txBody>
      </p:sp>
      <p:sp>
        <p:nvSpPr>
          <p:cNvPr id="5" name="ZoneTexte 4"/>
          <p:cNvSpPr txBox="1"/>
          <p:nvPr/>
        </p:nvSpPr>
        <p:spPr>
          <a:xfrm>
            <a:off x="2091397" y="1000275"/>
            <a:ext cx="5386988" cy="523220"/>
          </a:xfrm>
          <a:prstGeom prst="rect">
            <a:avLst/>
          </a:prstGeom>
          <a:noFill/>
        </p:spPr>
        <p:txBody>
          <a:bodyPr wrap="none" rtlCol="0">
            <a:spAutoFit/>
          </a:bodyPr>
          <a:lstStyle/>
          <a:p>
            <a:r>
              <a:rPr lang="fr-FR" sz="2800" dirty="0" smtClean="0"/>
              <a:t>Petites histoires des grandes maisons</a:t>
            </a:r>
            <a:endParaRPr lang="fr-FR" sz="2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472" y="2159127"/>
            <a:ext cx="1885950" cy="20764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050" y="4536996"/>
            <a:ext cx="1885950" cy="2076450"/>
          </a:xfrm>
          <a:prstGeom prst="rect">
            <a:avLst/>
          </a:prstGeom>
        </p:spPr>
      </p:pic>
    </p:spTree>
    <p:extLst>
      <p:ext uri="{BB962C8B-B14F-4D97-AF65-F5344CB8AC3E}">
        <p14:creationId xmlns:p14="http://schemas.microsoft.com/office/powerpoint/2010/main" val="2570397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8303" y="2332692"/>
            <a:ext cx="5452209" cy="4662815"/>
          </a:xfrm>
          <a:prstGeom prst="rect">
            <a:avLst/>
          </a:prstGeom>
          <a:noFill/>
        </p:spPr>
        <p:txBody>
          <a:bodyPr wrap="square" rtlCol="0">
            <a:spAutoFit/>
          </a:bodyPr>
          <a:lstStyle/>
          <a:p>
            <a:endParaRPr lang="fr-FR" sz="1350" dirty="0"/>
          </a:p>
          <a:p>
            <a:pPr marL="214313" indent="-214313">
              <a:buFont typeface="Arial" panose="020B0604020202020204" pitchFamily="34" charset="0"/>
              <a:buChar char="•"/>
            </a:pPr>
            <a:r>
              <a:rPr lang="fr-FR" dirty="0"/>
              <a:t>Sur certains bouchons de Champagne figure le dessin d’une comète qui fait référence au passage de la </a:t>
            </a:r>
            <a:r>
              <a:rPr lang="fr-FR" dirty="0" smtClean="0"/>
              <a:t>comète de </a:t>
            </a:r>
            <a:r>
              <a:rPr lang="fr-FR" dirty="0"/>
              <a:t>Napoléon en 1811, Le millésime est resté mythique pour la qualité de ses vins.</a:t>
            </a:r>
          </a:p>
          <a:p>
            <a:endParaRPr lang="fr-FR" dirty="0"/>
          </a:p>
          <a:p>
            <a:pPr marL="214313" indent="-214313">
              <a:buFont typeface="Arial" panose="020B0604020202020204" pitchFamily="34" charset="0"/>
              <a:buChar char="•"/>
            </a:pPr>
            <a:r>
              <a:rPr lang="fr-FR" dirty="0" err="1"/>
              <a:t>Durocortorum</a:t>
            </a:r>
            <a:r>
              <a:rPr lang="fr-FR" dirty="0"/>
              <a:t>, qui signifiait « la forteresse » fut rebaptisée Reims au 3</a:t>
            </a:r>
            <a:r>
              <a:rPr lang="fr-FR" baseline="30000" dirty="0"/>
              <a:t>ème</a:t>
            </a:r>
            <a:r>
              <a:rPr lang="fr-FR" dirty="0"/>
              <a:t> siècle après JC, nom qui </a:t>
            </a:r>
            <a:r>
              <a:rPr lang="fr-FR" dirty="0" smtClean="0"/>
              <a:t>provient d’une </a:t>
            </a:r>
            <a:r>
              <a:rPr lang="fr-FR" dirty="0"/>
              <a:t>tribu gauloise les </a:t>
            </a:r>
            <a:r>
              <a:rPr lang="fr-FR" dirty="0" err="1"/>
              <a:t>Rèmes</a:t>
            </a:r>
            <a:r>
              <a:rPr lang="fr-FR" dirty="0"/>
              <a:t>.</a:t>
            </a:r>
          </a:p>
          <a:p>
            <a:endParaRPr lang="fr-FR" dirty="0"/>
          </a:p>
          <a:p>
            <a:pPr marL="214313" indent="-214313">
              <a:buFont typeface="Arial" panose="020B0604020202020204" pitchFamily="34" charset="0"/>
              <a:buChar char="•"/>
            </a:pPr>
            <a:r>
              <a:rPr lang="fr-FR" dirty="0"/>
              <a:t>La légende raconte que la coupe de Champagne résulte d’un moulage d’un sein de la Pompadour</a:t>
            </a:r>
            <a:r>
              <a:rPr lang="fr-FR" dirty="0" smtClean="0"/>
              <a:t>.</a:t>
            </a:r>
          </a:p>
          <a:p>
            <a:endParaRPr lang="fr-FR" dirty="0" smtClean="0"/>
          </a:p>
          <a:p>
            <a:pPr marL="214313" indent="-214313">
              <a:buFont typeface="Arial" panose="020B0604020202020204" pitchFamily="34" charset="0"/>
              <a:buChar char="•"/>
            </a:pPr>
            <a:r>
              <a:rPr lang="fr-FR" dirty="0"/>
              <a:t>John Maynard Keynes le célèbre économiste a écrit « Mon seul grand regret est de ne pas avoir assez bu </a:t>
            </a:r>
            <a:r>
              <a:rPr lang="fr-FR" dirty="0" smtClean="0"/>
              <a:t>de champagne</a:t>
            </a:r>
            <a:r>
              <a:rPr lang="fr-FR" dirty="0"/>
              <a:t> ».</a:t>
            </a:r>
          </a:p>
          <a:p>
            <a:endParaRPr lang="fr-FR" sz="1350" dirty="0"/>
          </a:p>
        </p:txBody>
      </p:sp>
      <p:sp>
        <p:nvSpPr>
          <p:cNvPr id="3" name="ZoneTexte 2"/>
          <p:cNvSpPr txBox="1"/>
          <p:nvPr/>
        </p:nvSpPr>
        <p:spPr>
          <a:xfrm>
            <a:off x="2152357" y="1589649"/>
            <a:ext cx="4625882" cy="523220"/>
          </a:xfrm>
          <a:prstGeom prst="rect">
            <a:avLst/>
          </a:prstGeom>
          <a:noFill/>
        </p:spPr>
        <p:txBody>
          <a:bodyPr wrap="none" rtlCol="0">
            <a:spAutoFit/>
          </a:bodyPr>
          <a:lstStyle/>
          <a:p>
            <a:r>
              <a:rPr lang="fr-FR" sz="2800" dirty="0" smtClean="0">
                <a:solidFill>
                  <a:srgbClr val="EFB753"/>
                </a:solidFill>
              </a:rPr>
              <a:t>Petites histoires du Champagne</a:t>
            </a:r>
            <a:endParaRPr lang="fr-FR" sz="2800" dirty="0">
              <a:solidFill>
                <a:srgbClr val="EFB753"/>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333" y="2701714"/>
            <a:ext cx="2672675" cy="355887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333" y="2701714"/>
            <a:ext cx="2665826" cy="355887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333" y="2695187"/>
            <a:ext cx="2665826" cy="356540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333" y="2706157"/>
            <a:ext cx="2665826" cy="3554435"/>
          </a:xfrm>
          <a:prstGeom prst="rect">
            <a:avLst/>
          </a:prstGeom>
        </p:spPr>
      </p:pic>
    </p:spTree>
    <p:extLst>
      <p:ext uri="{BB962C8B-B14F-4D97-AF65-F5344CB8AC3E}">
        <p14:creationId xmlns:p14="http://schemas.microsoft.com/office/powerpoint/2010/main" val="3641516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008" y="1857163"/>
            <a:ext cx="7624689" cy="3439403"/>
          </a:xfrm>
          <a:prstGeom prst="rect">
            <a:avLst/>
          </a:prstGeom>
        </p:spPr>
        <p:txBody>
          <a:bodyPr wrap="square">
            <a:spAutoFit/>
          </a:bodyPr>
          <a:lstStyle/>
          <a:p>
            <a:pPr fontAlgn="base">
              <a:lnSpc>
                <a:spcPts val="2700"/>
              </a:lnSpc>
            </a:pPr>
            <a:endParaRPr lang="fr-FR" sz="3600" b="1" kern="1800"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endParaRP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34 000 </a:t>
            </a:r>
            <a:r>
              <a:rPr lang="fr-FR" dirty="0" smtClean="0">
                <a:latin typeface="Arial" panose="020B0604020202020204" pitchFamily="34" charset="0"/>
                <a:ea typeface="Times New Roman" panose="02020603050405020304" pitchFamily="18" charset="0"/>
                <a:cs typeface="Times New Roman" panose="02020603050405020304" pitchFamily="18" charset="0"/>
              </a:rPr>
              <a:t>hectares</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280 000 parcelles de vigne</a:t>
            </a: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15 000 exploitants </a:t>
            </a:r>
            <a:r>
              <a:rPr lang="fr-FR" dirty="0" smtClean="0">
                <a:latin typeface="Arial" panose="020B0604020202020204" pitchFamily="34" charset="0"/>
                <a:ea typeface="Times New Roman" panose="02020603050405020304" pitchFamily="18" charset="0"/>
                <a:cs typeface="Times New Roman" panose="02020603050405020304" pitchFamily="18" charset="0"/>
              </a:rPr>
              <a:t>viticoles (Dont 5 000 produisent leur champagne)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140 coopératives</a:t>
            </a: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300 maisons</a:t>
            </a: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15 000 salariés</a:t>
            </a: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312 millions de bouteilles (2015)</a:t>
            </a:r>
          </a:p>
          <a:p>
            <a:pPr fontAlgn="base">
              <a:lnSpc>
                <a:spcPts val="1650"/>
              </a:lnSpc>
              <a:spcAft>
                <a:spcPts val="1350"/>
              </a:spcAft>
            </a:pPr>
            <a:r>
              <a:rPr lang="fr-FR" dirty="0">
                <a:latin typeface="Arial" panose="020B0604020202020204" pitchFamily="34" charset="0"/>
                <a:ea typeface="Times New Roman" panose="02020603050405020304" pitchFamily="18" charset="0"/>
                <a:cs typeface="Times New Roman" panose="02020603050405020304" pitchFamily="18" charset="0"/>
              </a:rPr>
              <a:t>•	4,7 milliards d’euros de chiffre d’affaires (2015) dont 2,6 à l'export.</a:t>
            </a:r>
          </a:p>
        </p:txBody>
      </p:sp>
      <p:sp>
        <p:nvSpPr>
          <p:cNvPr id="4" name="Rectangle 3"/>
          <p:cNvSpPr/>
          <p:nvPr/>
        </p:nvSpPr>
        <p:spPr>
          <a:xfrm>
            <a:off x="1406768" y="918379"/>
            <a:ext cx="7624689" cy="458011"/>
          </a:xfrm>
          <a:prstGeom prst="rect">
            <a:avLst/>
          </a:prstGeom>
        </p:spPr>
        <p:txBody>
          <a:bodyPr wrap="square">
            <a:spAutoFit/>
          </a:bodyPr>
          <a:lstStyle/>
          <a:p>
            <a:pPr fontAlgn="base">
              <a:lnSpc>
                <a:spcPts val="2700"/>
              </a:lnSpc>
            </a:pPr>
            <a:r>
              <a:rPr lang="fr-FR" sz="36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 L'entreprise Champagne » </a:t>
            </a:r>
          </a:p>
        </p:txBody>
      </p:sp>
    </p:spTree>
    <p:extLst>
      <p:ext uri="{BB962C8B-B14F-4D97-AF65-F5344CB8AC3E}">
        <p14:creationId xmlns:p14="http://schemas.microsoft.com/office/powerpoint/2010/main" val="313035646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642890"/>
            <a:ext cx="9144000" cy="5262979"/>
          </a:xfrm>
          <a:prstGeom prst="rect">
            <a:avLst/>
          </a:prstGeom>
          <a:noFill/>
        </p:spPr>
        <p:txBody>
          <a:bodyPr wrap="square" rtlCol="0">
            <a:spAutoFit/>
          </a:bodyPr>
          <a:lstStyle/>
          <a:p>
            <a:pPr marL="214313" indent="-214313">
              <a:buFont typeface="Arial" panose="020B0604020202020204" pitchFamily="34" charset="0"/>
              <a:buChar char="•"/>
            </a:pPr>
            <a:r>
              <a:rPr lang="fr-FR" sz="1600" dirty="0" smtClean="0"/>
              <a:t> Pressoir </a:t>
            </a:r>
            <a:r>
              <a:rPr lang="fr-FR" sz="1600" dirty="0"/>
              <a:t>traditionnel: </a:t>
            </a:r>
            <a:r>
              <a:rPr lang="fr-FR" sz="1600" dirty="0" smtClean="0"/>
              <a:t>4 000kg </a:t>
            </a:r>
            <a:r>
              <a:rPr lang="fr-FR" sz="1600" dirty="0"/>
              <a:t>de raisins (maxi </a:t>
            </a:r>
            <a:r>
              <a:rPr lang="fr-FR" sz="1600" dirty="0" smtClean="0"/>
              <a:t>2 550 </a:t>
            </a:r>
            <a:r>
              <a:rPr lang="fr-FR" sz="1600" dirty="0"/>
              <a:t>litres de jus</a:t>
            </a:r>
            <a:r>
              <a:rPr lang="fr-FR" sz="1600" dirty="0" smtClean="0"/>
              <a:t>)</a:t>
            </a:r>
          </a:p>
          <a:p>
            <a:endParaRPr lang="fr-FR" sz="1600" dirty="0"/>
          </a:p>
          <a:p>
            <a:pPr marL="285750" indent="-285750">
              <a:buFont typeface="Arial" panose="020B0604020202020204" pitchFamily="34" charset="0"/>
              <a:buChar char="•"/>
            </a:pPr>
            <a:r>
              <a:rPr lang="fr-FR" sz="1600" dirty="0"/>
              <a:t>Les premiers jus (cuvée) et seconds (taille) obtenus lors du pressurage </a:t>
            </a:r>
            <a:r>
              <a:rPr lang="fr-FR" sz="1600" dirty="0" smtClean="0"/>
              <a:t>sont </a:t>
            </a:r>
            <a:r>
              <a:rPr lang="fr-FR" sz="1600" dirty="0"/>
              <a:t>appelés à entrer dans la composition des vins de champagne</a:t>
            </a:r>
            <a:r>
              <a:rPr lang="fr-FR" sz="1600" dirty="0" smtClean="0"/>
              <a:t>. Les </a:t>
            </a:r>
            <a:r>
              <a:rPr lang="fr-FR" sz="1600" dirty="0"/>
              <a:t>derniers jus (</a:t>
            </a:r>
            <a:r>
              <a:rPr lang="fr-FR" sz="1600" dirty="0" err="1"/>
              <a:t>rebêches</a:t>
            </a:r>
            <a:r>
              <a:rPr lang="fr-FR" sz="1600" dirty="0"/>
              <a:t>) âpres et tanniques sont envoyés en </a:t>
            </a:r>
            <a:r>
              <a:rPr lang="fr-FR" sz="1600" dirty="0" smtClean="0"/>
              <a:t>distillerie.</a:t>
            </a:r>
          </a:p>
          <a:p>
            <a:endParaRPr lang="fr-FR" sz="1600" dirty="0"/>
          </a:p>
          <a:p>
            <a:pPr marL="285750" indent="-285750">
              <a:buFont typeface="Arial" panose="020B0604020202020204" pitchFamily="34" charset="0"/>
              <a:buChar char="•"/>
            </a:pPr>
            <a:r>
              <a:rPr lang="fr-FR" sz="1600" dirty="0" smtClean="0"/>
              <a:t>Vieillissement </a:t>
            </a:r>
            <a:r>
              <a:rPr lang="fr-FR" sz="1600" dirty="0"/>
              <a:t>minimum en bouteilles: 15 </a:t>
            </a:r>
            <a:r>
              <a:rPr lang="fr-FR" sz="1600" dirty="0" smtClean="0"/>
              <a:t>mois (3 ans pour les millésimés)</a:t>
            </a:r>
          </a:p>
          <a:p>
            <a:endParaRPr lang="fr-FR" sz="1600" dirty="0"/>
          </a:p>
          <a:p>
            <a:pPr marL="285750" indent="-285750">
              <a:buFont typeface="Arial" panose="020B0604020202020204" pitchFamily="34" charset="0"/>
              <a:buChar char="•"/>
            </a:pPr>
            <a:r>
              <a:rPr lang="fr-FR" sz="1600" dirty="0"/>
              <a:t>Dégorgement: consiste à expulser le dépôt de levures mortes constitué à l’issue de la seconde </a:t>
            </a:r>
            <a:r>
              <a:rPr lang="fr-FR" sz="1600" dirty="0" smtClean="0"/>
              <a:t>fermentation.</a:t>
            </a:r>
          </a:p>
          <a:p>
            <a:endParaRPr lang="fr-FR" sz="1600" dirty="0"/>
          </a:p>
          <a:p>
            <a:pPr marL="285750" indent="-285750">
              <a:buFont typeface="Arial" panose="020B0604020202020204" pitchFamily="34" charset="0"/>
              <a:buChar char="•"/>
            </a:pPr>
            <a:r>
              <a:rPr lang="fr-FR" sz="1600" dirty="0"/>
              <a:t>Le </a:t>
            </a:r>
            <a:r>
              <a:rPr lang="fr-FR" sz="1600" dirty="0" err="1"/>
              <a:t>philloxéra</a:t>
            </a:r>
            <a:r>
              <a:rPr lang="fr-FR" sz="1600" dirty="0"/>
              <a:t> </a:t>
            </a:r>
            <a:r>
              <a:rPr lang="fr-FR" sz="1600" dirty="0" err="1"/>
              <a:t>vastatrix</a:t>
            </a:r>
            <a:r>
              <a:rPr lang="fr-FR" sz="1600" dirty="0"/>
              <a:t> (puceron parasite qui s’attaque aux racines et provoque la mort du cep) est apparu en </a:t>
            </a:r>
            <a:r>
              <a:rPr lang="fr-FR" sz="1600" dirty="0" smtClean="0"/>
              <a:t>1890. </a:t>
            </a:r>
          </a:p>
          <a:p>
            <a:endParaRPr lang="fr-FR" sz="1600" dirty="0"/>
          </a:p>
          <a:p>
            <a:pPr marL="285750" indent="-285750">
              <a:buFont typeface="Arial" panose="020B0604020202020204" pitchFamily="34" charset="0"/>
              <a:buChar char="•"/>
            </a:pPr>
            <a:r>
              <a:rPr lang="fr-FR" sz="1600" dirty="0"/>
              <a:t>Epernay </a:t>
            </a:r>
            <a:r>
              <a:rPr lang="fr-FR" sz="1600" dirty="0" smtClean="0"/>
              <a:t>est la capitale </a:t>
            </a:r>
            <a:r>
              <a:rPr lang="fr-FR" sz="1600" dirty="0"/>
              <a:t>du </a:t>
            </a:r>
            <a:r>
              <a:rPr lang="fr-FR" sz="1600" dirty="0" smtClean="0"/>
              <a:t>Champagne. Dans ses caves </a:t>
            </a:r>
            <a:r>
              <a:rPr lang="fr-FR" sz="1600" dirty="0"/>
              <a:t>centenaires taillées dans la </a:t>
            </a:r>
            <a:r>
              <a:rPr lang="fr-FR" sz="1600" dirty="0" smtClean="0"/>
              <a:t>craie reposent </a:t>
            </a:r>
            <a:r>
              <a:rPr lang="fr-FR" sz="1600" dirty="0"/>
              <a:t>des dizaines de </a:t>
            </a:r>
            <a:r>
              <a:rPr lang="fr-FR" sz="1600" dirty="0" smtClean="0"/>
              <a:t>millions de </a:t>
            </a:r>
            <a:r>
              <a:rPr lang="fr-FR" sz="1600" dirty="0"/>
              <a:t>bouteilles de Champagne</a:t>
            </a:r>
            <a:r>
              <a:rPr lang="fr-FR" sz="1600" dirty="0" smtClean="0"/>
              <a:t>.</a:t>
            </a:r>
          </a:p>
          <a:p>
            <a:endParaRPr lang="fr-FR" sz="1600" dirty="0"/>
          </a:p>
          <a:p>
            <a:pPr marL="285750" indent="-285750">
              <a:buFont typeface="Arial" panose="020B0604020202020204" pitchFamily="34" charset="0"/>
              <a:buChar char="•"/>
            </a:pPr>
            <a:r>
              <a:rPr lang="fr-FR" sz="1600" dirty="0" smtClean="0"/>
              <a:t>Champagne </a:t>
            </a:r>
            <a:r>
              <a:rPr lang="fr-FR" sz="1600" dirty="0"/>
              <a:t>rosé: mélange de vin rouge et blanc, ou technique de la saignée (moins employée</a:t>
            </a:r>
            <a:r>
              <a:rPr lang="fr-FR" sz="1600" dirty="0" smtClean="0"/>
              <a:t>)</a:t>
            </a:r>
          </a:p>
          <a:p>
            <a:endParaRPr lang="fr-FR" sz="1600" dirty="0"/>
          </a:p>
          <a:p>
            <a:pPr marL="285750" indent="-285750">
              <a:buFont typeface="Arial" panose="020B0604020202020204" pitchFamily="34" charset="0"/>
              <a:buChar char="•"/>
            </a:pPr>
            <a:r>
              <a:rPr lang="fr-FR" sz="1600" dirty="0"/>
              <a:t>Cramant: cru de Champagne, situé dans la côte des blancs, réputé pour la qualité de ses vins issus de </a:t>
            </a:r>
            <a:r>
              <a:rPr lang="fr-FR" sz="1600" dirty="0" smtClean="0"/>
              <a:t>chardonnay.</a:t>
            </a:r>
            <a:endParaRPr lang="fr-FR" sz="1600" dirty="0"/>
          </a:p>
          <a:p>
            <a:pPr marL="214313" indent="-214313">
              <a:buFont typeface="Arial" panose="020B0604020202020204" pitchFamily="34" charset="0"/>
              <a:buChar char="•"/>
            </a:pPr>
            <a:endParaRPr lang="fr-FR" sz="1600" dirty="0"/>
          </a:p>
        </p:txBody>
      </p:sp>
      <p:sp>
        <p:nvSpPr>
          <p:cNvPr id="3" name="ZoneTexte 2"/>
          <p:cNvSpPr txBox="1"/>
          <p:nvPr/>
        </p:nvSpPr>
        <p:spPr>
          <a:xfrm>
            <a:off x="2259059" y="821553"/>
            <a:ext cx="4202625" cy="523220"/>
          </a:xfrm>
          <a:prstGeom prst="rect">
            <a:avLst/>
          </a:prstGeom>
          <a:noFill/>
        </p:spPr>
        <p:txBody>
          <a:bodyPr wrap="none" rtlCol="0">
            <a:spAutoFit/>
          </a:bodyPr>
          <a:lstStyle/>
          <a:p>
            <a:r>
              <a:rPr lang="fr-FR" sz="2800" dirty="0" smtClean="0">
                <a:solidFill>
                  <a:srgbClr val="EFB753"/>
                </a:solidFill>
              </a:rPr>
              <a:t>À savoir sur le Champagne</a:t>
            </a:r>
            <a:endParaRPr lang="fr-FR" sz="2800" dirty="0">
              <a:solidFill>
                <a:srgbClr val="EFB753"/>
              </a:solidFill>
            </a:endParaRPr>
          </a:p>
        </p:txBody>
      </p:sp>
    </p:spTree>
    <p:extLst>
      <p:ext uri="{BB962C8B-B14F-4D97-AF65-F5344CB8AC3E}">
        <p14:creationId xmlns:p14="http://schemas.microsoft.com/office/powerpoint/2010/main" val="71221159"/>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16" y="1122426"/>
            <a:ext cx="7647432" cy="5735574"/>
          </a:xfrm>
          <a:prstGeom prst="rect">
            <a:avLst/>
          </a:prstGeom>
        </p:spPr>
      </p:pic>
      <p:sp>
        <p:nvSpPr>
          <p:cNvPr id="2" name="Soleil 1"/>
          <p:cNvSpPr/>
          <p:nvPr/>
        </p:nvSpPr>
        <p:spPr>
          <a:xfrm>
            <a:off x="2799471" y="2858730"/>
            <a:ext cx="140677" cy="182882"/>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oleil 3"/>
          <p:cNvSpPr/>
          <p:nvPr/>
        </p:nvSpPr>
        <p:spPr>
          <a:xfrm>
            <a:off x="3910153" y="2175244"/>
            <a:ext cx="168812" cy="154746"/>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366138" y="1805912"/>
            <a:ext cx="1698094" cy="369332"/>
          </a:xfrm>
          <a:prstGeom prst="rect">
            <a:avLst/>
          </a:prstGeom>
          <a:noFill/>
        </p:spPr>
        <p:txBody>
          <a:bodyPr wrap="none" rtlCol="0">
            <a:spAutoFit/>
          </a:bodyPr>
          <a:lstStyle/>
          <a:p>
            <a:r>
              <a:rPr lang="fr-FR" dirty="0" smtClean="0">
                <a:solidFill>
                  <a:srgbClr val="C00000"/>
                </a:solidFill>
              </a:rPr>
              <a:t>Ville-</a:t>
            </a:r>
            <a:r>
              <a:rPr lang="fr-FR" dirty="0" err="1" smtClean="0">
                <a:solidFill>
                  <a:srgbClr val="C00000"/>
                </a:solidFill>
              </a:rPr>
              <a:t>Dommange</a:t>
            </a:r>
            <a:endParaRPr lang="fr-FR" dirty="0">
              <a:solidFill>
                <a:srgbClr val="C00000"/>
              </a:solidFill>
            </a:endParaRPr>
          </a:p>
        </p:txBody>
      </p:sp>
      <p:sp>
        <p:nvSpPr>
          <p:cNvPr id="6" name="ZoneTexte 5"/>
          <p:cNvSpPr txBox="1"/>
          <p:nvPr/>
        </p:nvSpPr>
        <p:spPr>
          <a:xfrm>
            <a:off x="1281491" y="2674064"/>
            <a:ext cx="1517980" cy="369332"/>
          </a:xfrm>
          <a:prstGeom prst="rect">
            <a:avLst/>
          </a:prstGeom>
          <a:noFill/>
        </p:spPr>
        <p:txBody>
          <a:bodyPr wrap="none" rtlCol="0">
            <a:spAutoFit/>
          </a:bodyPr>
          <a:lstStyle/>
          <a:p>
            <a:r>
              <a:rPr lang="fr-FR" dirty="0" smtClean="0">
                <a:solidFill>
                  <a:srgbClr val="C00000"/>
                </a:solidFill>
              </a:rPr>
              <a:t>Charly/Marne</a:t>
            </a:r>
            <a:endParaRPr lang="fr-FR" dirty="0">
              <a:solidFill>
                <a:srgbClr val="C00000"/>
              </a:solidFill>
            </a:endParaRPr>
          </a:p>
        </p:txBody>
      </p:sp>
    </p:spTree>
    <p:extLst>
      <p:ext uri="{BB962C8B-B14F-4D97-AF65-F5344CB8AC3E}">
        <p14:creationId xmlns:p14="http://schemas.microsoft.com/office/powerpoint/2010/main" val="1914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150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3214" y="2037865"/>
            <a:ext cx="6126480" cy="3908762"/>
          </a:xfrm>
          <a:prstGeom prst="rect">
            <a:avLst/>
          </a:prstGeom>
        </p:spPr>
        <p:txBody>
          <a:bodyPr wrap="square">
            <a:spAutoFit/>
          </a:bodyPr>
          <a:lstStyle/>
          <a:p>
            <a:r>
              <a:rPr lang="fr-FR" dirty="0">
                <a:solidFill>
                  <a:srgbClr val="EFB753"/>
                </a:solidFill>
              </a:rPr>
              <a:t> </a:t>
            </a:r>
            <a:r>
              <a:rPr lang="fr-FR" sz="2400" b="1" dirty="0">
                <a:solidFill>
                  <a:srgbClr val="EFB753"/>
                </a:solidFill>
              </a:rPr>
              <a:t>Liste des </a:t>
            </a:r>
            <a:r>
              <a:rPr lang="fr-FR" sz="2400" b="1" dirty="0" smtClean="0">
                <a:solidFill>
                  <a:srgbClr val="EFB753"/>
                </a:solidFill>
              </a:rPr>
              <a:t>17 </a:t>
            </a:r>
            <a:r>
              <a:rPr lang="fr-FR" sz="2400" b="1" dirty="0">
                <a:solidFill>
                  <a:srgbClr val="EFB753"/>
                </a:solidFill>
              </a:rPr>
              <a:t>Communes classées Grand Cru </a:t>
            </a:r>
            <a:r>
              <a:rPr lang="fr-FR" sz="2000" dirty="0">
                <a:sym typeface="Wingdings" panose="05000000000000000000" pitchFamily="2" charset="2"/>
              </a:rPr>
              <a:t>(</a:t>
            </a:r>
            <a:r>
              <a:rPr lang="fr-FR" sz="2000" dirty="0" smtClean="0">
                <a:sym typeface="Wingdings" panose="05000000000000000000" pitchFamily="2" charset="2"/>
              </a:rPr>
              <a:t>14% de la surface)</a:t>
            </a:r>
            <a:endParaRPr lang="fr-FR" sz="2000" dirty="0" smtClean="0"/>
          </a:p>
          <a:p>
            <a:endParaRPr lang="fr-FR" sz="2400" b="1" dirty="0"/>
          </a:p>
          <a:p>
            <a:r>
              <a:rPr lang="fr-FR" b="1" dirty="0"/>
              <a:t> </a:t>
            </a:r>
            <a:r>
              <a:rPr lang="fr-FR" b="1" dirty="0">
                <a:solidFill>
                  <a:srgbClr val="92D050"/>
                </a:solidFill>
              </a:rPr>
              <a:t>Montagne de Reims </a:t>
            </a:r>
            <a:r>
              <a:rPr lang="fr-FR" b="1" dirty="0" smtClean="0">
                <a:solidFill>
                  <a:srgbClr val="92D050"/>
                </a:solidFill>
              </a:rPr>
              <a:t>:</a:t>
            </a:r>
            <a:r>
              <a:rPr lang="fr-FR" dirty="0" smtClean="0">
                <a:solidFill>
                  <a:srgbClr val="92D050"/>
                </a:solidFill>
              </a:rPr>
              <a:t> </a:t>
            </a:r>
            <a:r>
              <a:rPr lang="fr-FR" dirty="0" err="1" smtClean="0"/>
              <a:t>Verzenay</a:t>
            </a:r>
            <a:r>
              <a:rPr lang="fr-FR" dirty="0" smtClean="0"/>
              <a:t>, Verzy, </a:t>
            </a:r>
            <a:r>
              <a:rPr lang="fr-FR" dirty="0"/>
              <a:t>Beaumont -</a:t>
            </a:r>
            <a:r>
              <a:rPr lang="fr-FR" dirty="0" smtClean="0"/>
              <a:t>sur-Vesle, </a:t>
            </a:r>
            <a:r>
              <a:rPr lang="fr-FR" dirty="0" err="1" smtClean="0"/>
              <a:t>Mailly</a:t>
            </a:r>
            <a:r>
              <a:rPr lang="fr-FR" dirty="0" smtClean="0"/>
              <a:t>-Champagne, </a:t>
            </a:r>
            <a:r>
              <a:rPr lang="fr-FR" dirty="0" err="1" smtClean="0"/>
              <a:t>Piusieulx</a:t>
            </a:r>
            <a:r>
              <a:rPr lang="fr-FR" dirty="0" smtClean="0"/>
              <a:t>, Sillery, Ay, </a:t>
            </a:r>
            <a:r>
              <a:rPr lang="fr-FR" dirty="0" err="1" smtClean="0"/>
              <a:t>Ambonnay</a:t>
            </a:r>
            <a:r>
              <a:rPr lang="fr-FR" dirty="0" smtClean="0"/>
              <a:t>, Tours- sur-Marne, Bouzy, Louvois.</a:t>
            </a:r>
            <a:endParaRPr lang="fr-FR" b="1" dirty="0" smtClean="0"/>
          </a:p>
          <a:p>
            <a:endParaRPr lang="fr-FR" dirty="0"/>
          </a:p>
          <a:p>
            <a:r>
              <a:rPr lang="fr-FR" b="1" dirty="0"/>
              <a:t> </a:t>
            </a:r>
            <a:r>
              <a:rPr lang="fr-FR" b="1" dirty="0">
                <a:solidFill>
                  <a:srgbClr val="92D050"/>
                </a:solidFill>
              </a:rPr>
              <a:t>Côte des Blancs </a:t>
            </a:r>
            <a:r>
              <a:rPr lang="fr-FR" b="1" dirty="0" smtClean="0">
                <a:solidFill>
                  <a:srgbClr val="92D050"/>
                </a:solidFill>
              </a:rPr>
              <a:t>:</a:t>
            </a:r>
            <a:r>
              <a:rPr lang="fr-FR" dirty="0"/>
              <a:t>	Avize , </a:t>
            </a:r>
            <a:r>
              <a:rPr lang="fr-FR" dirty="0" err="1"/>
              <a:t>Chouilly</a:t>
            </a:r>
            <a:r>
              <a:rPr lang="fr-FR" dirty="0"/>
              <a:t> , Cramant , Le Mesnil-sur-Oger , Oger , </a:t>
            </a:r>
            <a:r>
              <a:rPr lang="fr-FR" dirty="0" err="1" smtClean="0"/>
              <a:t>Oiry</a:t>
            </a:r>
            <a:endParaRPr lang="fr-FR" dirty="0" smtClean="0"/>
          </a:p>
          <a:p>
            <a:endParaRPr lang="fr-FR" dirty="0"/>
          </a:p>
          <a:p>
            <a:r>
              <a:rPr lang="fr-FR" b="1" dirty="0"/>
              <a:t>44 Communes </a:t>
            </a:r>
            <a:r>
              <a:rPr lang="fr-FR" b="1" dirty="0" smtClean="0"/>
              <a:t>classées en </a:t>
            </a:r>
            <a:r>
              <a:rPr lang="fr-FR" b="1" dirty="0"/>
              <a:t>Champagne Premier </a:t>
            </a:r>
            <a:r>
              <a:rPr lang="fr-FR" b="1" dirty="0" smtClean="0"/>
              <a:t>Cru (18%)</a:t>
            </a:r>
          </a:p>
          <a:p>
            <a:r>
              <a:rPr lang="fr-FR" b="1" dirty="0"/>
              <a:t>312 autres Communes </a:t>
            </a:r>
            <a:r>
              <a:rPr lang="fr-FR" b="1" dirty="0" smtClean="0"/>
              <a:t>classées en </a:t>
            </a:r>
            <a:r>
              <a:rPr lang="fr-FR" b="1" dirty="0"/>
              <a:t>AOC </a:t>
            </a:r>
            <a:r>
              <a:rPr lang="fr-FR" b="1" dirty="0" smtClean="0"/>
              <a:t>Champagne (68%)</a:t>
            </a:r>
            <a:endParaRPr lang="fr-FR" dirty="0"/>
          </a:p>
          <a:p>
            <a:endParaRPr lang="fr-FR" dirty="0"/>
          </a:p>
        </p:txBody>
      </p:sp>
    </p:spTree>
    <p:extLst>
      <p:ext uri="{BB962C8B-B14F-4D97-AF65-F5344CB8AC3E}">
        <p14:creationId xmlns:p14="http://schemas.microsoft.com/office/powerpoint/2010/main" val="185087153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559" y="1145110"/>
            <a:ext cx="7485888" cy="5614416"/>
          </a:xfrm>
          <a:prstGeom prst="rect">
            <a:avLst/>
          </a:prstGeom>
        </p:spPr>
      </p:pic>
    </p:spTree>
    <p:extLst>
      <p:ext uri="{BB962C8B-B14F-4D97-AF65-F5344CB8AC3E}">
        <p14:creationId xmlns:p14="http://schemas.microsoft.com/office/powerpoint/2010/main" val="67394641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9828" y="1920137"/>
            <a:ext cx="8581292" cy="3716402"/>
          </a:xfrm>
          <a:prstGeom prst="rect">
            <a:avLst/>
          </a:prstGeom>
        </p:spPr>
        <p:txBody>
          <a:bodyPr wrap="square">
            <a:spAutoFit/>
          </a:bodyPr>
          <a:lstStyle/>
          <a:p>
            <a:r>
              <a:rPr lang="fr-FR" sz="2400" b="1" dirty="0">
                <a:solidFill>
                  <a:srgbClr val="EFB753"/>
                </a:solidFill>
              </a:rPr>
              <a:t>Échelle des crus et prix du </a:t>
            </a:r>
            <a:r>
              <a:rPr lang="fr-FR" sz="2400" b="1" dirty="0" smtClean="0">
                <a:solidFill>
                  <a:srgbClr val="EFB753"/>
                </a:solidFill>
              </a:rPr>
              <a:t>raisin</a:t>
            </a:r>
          </a:p>
          <a:p>
            <a:endParaRPr lang="fr-FR" sz="2400" b="1" dirty="0">
              <a:solidFill>
                <a:srgbClr val="EFB753"/>
              </a:solidFill>
            </a:endParaRPr>
          </a:p>
          <a:p>
            <a:pPr>
              <a:lnSpc>
                <a:spcPts val="2500"/>
              </a:lnSpc>
            </a:pPr>
            <a:r>
              <a:rPr lang="fr-FR" dirty="0"/>
              <a:t>En Champagne, l'essentiel de la production de raisin est acheté par les grandes maisons de Champagne, qui élaborent elles-mêmes leurs cuvées. Le Comité Interprofessionnel des Vins de Champagne fixe le prix de base des raisins. Ce prix de base correspond à un kilo de raisins "grand cru". Le prix de vente du raisin au négociant sera fonction du classement de la commune dans l'échelle des crus. Les raisins des communes classées "grand cru" seront payés à 100 % du prix de base, ceux des communes "premier cru" seront payés selon la commune de 90 à 99% du prix de base et les raisins d'appellation Champagne seront payés  selon la commune de </a:t>
            </a:r>
            <a:r>
              <a:rPr lang="fr-FR" dirty="0" smtClean="0"/>
              <a:t>80% </a:t>
            </a:r>
            <a:r>
              <a:rPr lang="fr-FR" dirty="0"/>
              <a:t>à </a:t>
            </a:r>
            <a:r>
              <a:rPr lang="fr-FR" dirty="0" smtClean="0"/>
              <a:t>89% </a:t>
            </a:r>
            <a:r>
              <a:rPr lang="fr-FR" dirty="0"/>
              <a:t>du prix de base.</a:t>
            </a:r>
          </a:p>
          <a:p>
            <a:pPr>
              <a:lnSpc>
                <a:spcPts val="2500"/>
              </a:lnSpc>
            </a:pPr>
            <a:r>
              <a:rPr lang="fr-FR" dirty="0" smtClean="0"/>
              <a:t>Le </a:t>
            </a:r>
            <a:r>
              <a:rPr lang="fr-FR" dirty="0"/>
              <a:t>prix de base du kilo de raisin était fixé à environ 6 euros en </a:t>
            </a:r>
            <a:r>
              <a:rPr lang="fr-FR" dirty="0" smtClean="0"/>
              <a:t>2013</a:t>
            </a:r>
            <a:endParaRPr lang="fr-FR" dirty="0"/>
          </a:p>
        </p:txBody>
      </p:sp>
    </p:spTree>
    <p:extLst>
      <p:ext uri="{BB962C8B-B14F-4D97-AF65-F5344CB8AC3E}">
        <p14:creationId xmlns:p14="http://schemas.microsoft.com/office/powerpoint/2010/main" val="311011052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62" y="1145110"/>
            <a:ext cx="7485888" cy="5614416"/>
          </a:xfrm>
          <a:prstGeom prst="rect">
            <a:avLst/>
          </a:prstGeom>
        </p:spPr>
      </p:pic>
    </p:spTree>
    <p:extLst>
      <p:ext uri="{BB962C8B-B14F-4D97-AF65-F5344CB8AC3E}">
        <p14:creationId xmlns:p14="http://schemas.microsoft.com/office/powerpoint/2010/main" val="289317569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559" y="1145110"/>
            <a:ext cx="7485888" cy="5614416"/>
          </a:xfrm>
          <a:prstGeom prst="rect">
            <a:avLst/>
          </a:prstGeom>
        </p:spPr>
      </p:pic>
      <p:sp>
        <p:nvSpPr>
          <p:cNvPr id="2" name="Soleil 1"/>
          <p:cNvSpPr/>
          <p:nvPr/>
        </p:nvSpPr>
        <p:spPr>
          <a:xfrm>
            <a:off x="4206241" y="1955409"/>
            <a:ext cx="196948" cy="196947"/>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357194" y="2053882"/>
            <a:ext cx="1698094" cy="369332"/>
          </a:xfrm>
          <a:prstGeom prst="rect">
            <a:avLst/>
          </a:prstGeom>
          <a:noFill/>
        </p:spPr>
        <p:txBody>
          <a:bodyPr wrap="none" rtlCol="0">
            <a:spAutoFit/>
          </a:bodyPr>
          <a:lstStyle/>
          <a:p>
            <a:r>
              <a:rPr lang="fr-FR" dirty="0" smtClean="0">
                <a:solidFill>
                  <a:srgbClr val="C00000"/>
                </a:solidFill>
              </a:rPr>
              <a:t>Ville-</a:t>
            </a:r>
            <a:r>
              <a:rPr lang="fr-FR" dirty="0" err="1" smtClean="0">
                <a:solidFill>
                  <a:srgbClr val="C00000"/>
                </a:solidFill>
              </a:rPr>
              <a:t>Dommange</a:t>
            </a:r>
            <a:endParaRPr lang="fr-FR" dirty="0">
              <a:solidFill>
                <a:srgbClr val="C00000"/>
              </a:solidFill>
            </a:endParaRPr>
          </a:p>
        </p:txBody>
      </p:sp>
    </p:spTree>
    <p:extLst>
      <p:ext uri="{BB962C8B-B14F-4D97-AF65-F5344CB8AC3E}">
        <p14:creationId xmlns:p14="http://schemas.microsoft.com/office/powerpoint/2010/main" val="766917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500"/>
                            </p:stCondLst>
                            <p:childTnLst>
                              <p:par>
                                <p:cTn id="8" presetID="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841" y="1365143"/>
            <a:ext cx="8709285" cy="5693866"/>
          </a:xfrm>
          <a:prstGeom prst="rect">
            <a:avLst/>
          </a:prstGeom>
        </p:spPr>
        <p:txBody>
          <a:bodyPr wrap="square">
            <a:spAutoFit/>
          </a:bodyPr>
          <a:lstStyle/>
          <a:p>
            <a:r>
              <a:rPr lang="fr-FR" sz="2800" b="1" dirty="0" smtClean="0">
                <a:latin typeface="Calibri" panose="020F0502020204030204" pitchFamily="34" charset="0"/>
              </a:rPr>
              <a:t>La Société Vinicole des producteurs de Ville-</a:t>
            </a:r>
            <a:r>
              <a:rPr lang="fr-FR" sz="2800" b="1" dirty="0" err="1" smtClean="0">
                <a:latin typeface="Calibri" panose="020F0502020204030204" pitchFamily="34" charset="0"/>
              </a:rPr>
              <a:t>Dommange</a:t>
            </a:r>
            <a:endParaRPr lang="fr-FR" sz="2800" b="1" dirty="0">
              <a:latin typeface="Calibri" panose="020F0502020204030204" pitchFamily="34" charset="0"/>
            </a:endParaRPr>
          </a:p>
          <a:p>
            <a:r>
              <a:rPr lang="fr-FR" b="1" dirty="0"/>
              <a:t/>
            </a:r>
            <a:br>
              <a:rPr lang="fr-FR" b="1" dirty="0"/>
            </a:br>
            <a:r>
              <a:rPr lang="fr-FR" sz="1600" b="1" dirty="0">
                <a:latin typeface="Arial" panose="020B0604020202020204" pitchFamily="34" charset="0"/>
                <a:cs typeface="Arial" panose="020B0604020202020204" pitchFamily="34" charset="0"/>
              </a:rPr>
              <a:t>Accueil</a:t>
            </a:r>
          </a:p>
          <a:p>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La coopérative Société Vinicole des Producteurs est accrochée au flan d’un harmonieux versant de la Montagne de Reims, situé sur la Route Touristique du Champagne, entre Reims et Epernay.</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Constitué de différents coteaux, son vignoble, classé Premier Cru s’étend sur une quarantaine de communes, </a:t>
            </a:r>
            <a:r>
              <a:rPr lang="fr-FR" sz="1600" dirty="0" smtClean="0">
                <a:latin typeface="Arial" panose="020B0604020202020204" pitchFamily="34" charset="0"/>
                <a:cs typeface="Arial" panose="020B0604020202020204" pitchFamily="34" charset="0"/>
              </a:rPr>
              <a:t>Ville-</a:t>
            </a:r>
            <a:r>
              <a:rPr lang="fr-FR" sz="1600" dirty="0" err="1" smtClean="0">
                <a:latin typeface="Arial" panose="020B0604020202020204" pitchFamily="34" charset="0"/>
                <a:cs typeface="Arial" panose="020B0604020202020204" pitchFamily="34" charset="0"/>
              </a:rPr>
              <a:t>dommange</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représentant la majorité des raisins livrés à la vendange.</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Les trois cépages y sont représentés, le pinot meunier, le pinot noir et le chardonnay.</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Les vignes sont travaillées avec soin et respect par </a:t>
            </a:r>
            <a:r>
              <a:rPr lang="fr-FR" sz="1600" dirty="0" smtClean="0">
                <a:latin typeface="Arial" panose="020B0604020202020204" pitchFamily="34" charset="0"/>
                <a:cs typeface="Arial" panose="020B0604020202020204" pitchFamily="34" charset="0"/>
              </a:rPr>
              <a:t>les </a:t>
            </a:r>
            <a:r>
              <a:rPr lang="fr-FR" sz="1600" dirty="0">
                <a:latin typeface="Arial" panose="020B0604020202020204" pitchFamily="34" charset="0"/>
                <a:cs typeface="Arial" panose="020B0604020202020204" pitchFamily="34" charset="0"/>
              </a:rPr>
              <a:t>adhérents </a:t>
            </a:r>
            <a:r>
              <a:rPr lang="fr-FR" sz="1600" dirty="0" smtClean="0">
                <a:latin typeface="Arial" panose="020B0604020202020204" pitchFamily="34" charset="0"/>
                <a:cs typeface="Arial" panose="020B0604020202020204" pitchFamily="34" charset="0"/>
              </a:rPr>
              <a:t>qui livrent </a:t>
            </a:r>
            <a:r>
              <a:rPr lang="fr-FR" sz="1600" dirty="0">
                <a:latin typeface="Arial" panose="020B0604020202020204" pitchFamily="34" charset="0"/>
                <a:cs typeface="Arial" panose="020B0604020202020204" pitchFamily="34" charset="0"/>
              </a:rPr>
              <a:t>des raisins sains et matures.</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 suivi cultural et la traçabilité sont omniprésents sur l’ensemble des exploitations.</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Particulièrement attentive à la qualité </a:t>
            </a:r>
            <a:r>
              <a:rPr lang="fr-FR" sz="1600" dirty="0" smtClean="0">
                <a:latin typeface="Arial" panose="020B0604020202020204" pitchFamily="34" charset="0"/>
                <a:cs typeface="Arial" panose="020B0604020202020204" pitchFamily="34" charset="0"/>
              </a:rPr>
              <a:t>des </a:t>
            </a:r>
            <a:r>
              <a:rPr lang="fr-FR" sz="1600" dirty="0">
                <a:latin typeface="Arial" panose="020B0604020202020204" pitchFamily="34" charset="0"/>
                <a:cs typeface="Arial" panose="020B0604020202020204" pitchFamily="34" charset="0"/>
              </a:rPr>
              <a:t>vins, </a:t>
            </a:r>
            <a:r>
              <a:rPr lang="fr-FR" sz="1600" dirty="0" smtClean="0">
                <a:latin typeface="Arial" panose="020B0604020202020204" pitchFamily="34" charset="0"/>
                <a:cs typeface="Arial" panose="020B0604020202020204" pitchFamily="34" charset="0"/>
              </a:rPr>
              <a:t>l’équipe </a:t>
            </a:r>
            <a:r>
              <a:rPr lang="fr-FR" sz="1600" dirty="0">
                <a:latin typeface="Arial" panose="020B0604020202020204" pitchFamily="34" charset="0"/>
                <a:cs typeface="Arial" panose="020B0604020202020204" pitchFamily="34" charset="0"/>
              </a:rPr>
              <a:t>de cavistes et d’œnologues prennent ensuite le relais pour révéler tout le potentiel des précieux jus obtenus et élaborer le meilleur </a:t>
            </a:r>
            <a:r>
              <a:rPr lang="fr-FR" sz="1600" dirty="0" smtClean="0">
                <a:latin typeface="Arial" panose="020B0604020202020204" pitchFamily="34" charset="0"/>
                <a:cs typeface="Arial" panose="020B0604020202020204" pitchFamily="34" charset="0"/>
              </a:rPr>
              <a:t>des </a:t>
            </a:r>
            <a:r>
              <a:rPr lang="fr-FR" sz="1600" dirty="0">
                <a:latin typeface="Arial" panose="020B0604020202020204" pitchFamily="34" charset="0"/>
                <a:cs typeface="Arial" panose="020B0604020202020204" pitchFamily="34" charset="0"/>
              </a:rPr>
              <a:t>cuvées.</a:t>
            </a:r>
          </a:p>
          <a:p>
            <a:endParaRPr lang="fr-FR" sz="1400" dirty="0"/>
          </a:p>
        </p:txBody>
      </p:sp>
    </p:spTree>
    <p:extLst>
      <p:ext uri="{BB962C8B-B14F-4D97-AF65-F5344CB8AC3E}">
        <p14:creationId xmlns:p14="http://schemas.microsoft.com/office/powerpoint/2010/main" val="391909765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841" y="1365143"/>
            <a:ext cx="8709285" cy="4493538"/>
          </a:xfrm>
          <a:prstGeom prst="rect">
            <a:avLst/>
          </a:prstGeom>
        </p:spPr>
        <p:txBody>
          <a:bodyPr wrap="square">
            <a:spAutoFit/>
          </a:bodyPr>
          <a:lstStyle/>
          <a:p>
            <a:r>
              <a:rPr lang="fr-FR" sz="2800" b="1" dirty="0" smtClean="0">
                <a:latin typeface="Calibri" panose="020F0502020204030204" pitchFamily="34" charset="0"/>
              </a:rPr>
              <a:t>La Société Vinicole des producteurs de Ville-</a:t>
            </a:r>
            <a:r>
              <a:rPr lang="fr-FR" sz="2800" b="1" dirty="0" err="1" smtClean="0">
                <a:latin typeface="Calibri" panose="020F0502020204030204" pitchFamily="34" charset="0"/>
              </a:rPr>
              <a:t>Dommange</a:t>
            </a:r>
            <a:endParaRPr lang="fr-FR" sz="2800" b="1" dirty="0">
              <a:latin typeface="Calibri" panose="020F0502020204030204" pitchFamily="34" charset="0"/>
            </a:endParaRPr>
          </a:p>
          <a:p>
            <a:endParaRPr lang="fr-FR" sz="1600" dirty="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La société vinicole des producteurs de Ville-</a:t>
            </a:r>
            <a:r>
              <a:rPr lang="fr-FR" sz="1600" dirty="0" err="1" smtClean="0">
                <a:latin typeface="Arial" panose="020B0604020202020204" pitchFamily="34" charset="0"/>
                <a:cs typeface="Arial" panose="020B0604020202020204" pitchFamily="34" charset="0"/>
              </a:rPr>
              <a:t>Dommange</a:t>
            </a:r>
            <a:r>
              <a:rPr lang="fr-FR" sz="1600" dirty="0" smtClean="0">
                <a:latin typeface="Arial" panose="020B0604020202020204" pitchFamily="34" charset="0"/>
                <a:cs typeface="Arial" panose="020B0604020202020204" pitchFamily="34" charset="0"/>
              </a:rPr>
              <a:t> voit le jour en 1957.</a:t>
            </a:r>
          </a:p>
          <a:p>
            <a:endParaRPr lang="fr-FR" sz="1600" dirty="0" smtClean="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La 1</a:t>
            </a:r>
            <a:r>
              <a:rPr lang="fr-FR" sz="1600" baseline="30000" dirty="0" smtClean="0">
                <a:latin typeface="Arial" panose="020B0604020202020204" pitchFamily="34" charset="0"/>
                <a:cs typeface="Arial" panose="020B0604020202020204" pitchFamily="34" charset="0"/>
              </a:rPr>
              <a:t>ère</a:t>
            </a:r>
            <a:r>
              <a:rPr lang="fr-FR" sz="1600" dirty="0" smtClean="0">
                <a:latin typeface="Arial" panose="020B0604020202020204" pitchFamily="34" charset="0"/>
                <a:cs typeface="Arial" panose="020B0604020202020204" pitchFamily="34" charset="0"/>
              </a:rPr>
              <a:t> vendange a lieu en 1958 avec 4 pressoirs traditionnels, La coopérative dispose alors de 2 000 hl en </a:t>
            </a:r>
            <a:r>
              <a:rPr lang="fr-FR" sz="1600" dirty="0" err="1" smtClean="0">
                <a:latin typeface="Arial" panose="020B0604020202020204" pitchFamily="34" charset="0"/>
                <a:cs typeface="Arial" panose="020B0604020202020204" pitchFamily="34" charset="0"/>
              </a:rPr>
              <a:t>cuverie</a:t>
            </a:r>
            <a:r>
              <a:rPr lang="fr-FR" sz="1600" dirty="0" smtClean="0">
                <a:latin typeface="Arial" panose="020B0604020202020204" pitchFamily="34" charset="0"/>
                <a:cs typeface="Arial" panose="020B0604020202020204" pitchFamily="34" charset="0"/>
              </a:rPr>
              <a:t> et 100 000 bouteilles en cave.</a:t>
            </a:r>
          </a:p>
          <a:p>
            <a:endParaRPr lang="fr-FR" sz="1600" dirty="0" smtClean="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1970 installation des 7 1ères cuves inox de 325 hl chacune, puis 4 nouvelles cuves en 1971.</a:t>
            </a:r>
          </a:p>
          <a:p>
            <a:endParaRPr lang="fr-FR" sz="1600" dirty="0" smtClean="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1975 Acquisition des anciens locaux de la maison </a:t>
            </a:r>
            <a:r>
              <a:rPr lang="fr-FR" sz="1600" dirty="0" err="1" smtClean="0">
                <a:latin typeface="Arial" panose="020B0604020202020204" pitchFamily="34" charset="0"/>
                <a:cs typeface="Arial" panose="020B0604020202020204" pitchFamily="34" charset="0"/>
              </a:rPr>
              <a:t>Krug</a:t>
            </a:r>
            <a:r>
              <a:rPr lang="fr-FR" sz="1600" dirty="0" smtClean="0">
                <a:latin typeface="Arial" panose="020B0604020202020204" pitchFamily="34" charset="0"/>
                <a:cs typeface="Arial" panose="020B0604020202020204" pitchFamily="34" charset="0"/>
              </a:rPr>
              <a:t> et de vignes attenants à la coopérative en vue d’un agrandissement.</a:t>
            </a:r>
          </a:p>
          <a:p>
            <a:endParaRPr lang="fr-FR" sz="1600" dirty="0" smtClean="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1990 Remplacement des pressoirs traditionnels par 7 pressoirs pneumatiques portant la capacité de pressurage à 72 000 Kg.</a:t>
            </a:r>
          </a:p>
          <a:p>
            <a:endParaRPr lang="fr-FR" sz="1600" dirty="0" smtClean="0">
              <a:latin typeface="Arial" panose="020B0604020202020204" pitchFamily="34" charset="0"/>
              <a:cs typeface="Arial" panose="020B0604020202020204" pitchFamily="34" charset="0"/>
            </a:endParaRPr>
          </a:p>
          <a:p>
            <a:r>
              <a:rPr lang="fr-FR" sz="1600" dirty="0" smtClean="0">
                <a:latin typeface="Arial" panose="020B0604020202020204" pitchFamily="34" charset="0"/>
                <a:cs typeface="Arial" panose="020B0604020202020204" pitchFamily="34" charset="0"/>
              </a:rPr>
              <a:t>2008 Création d’un chai et acquisition de 5 foudres d’une capacité totale de 310 hl</a:t>
            </a: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06533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841" y="1365143"/>
            <a:ext cx="8709285" cy="5109091"/>
          </a:xfrm>
          <a:prstGeom prst="rect">
            <a:avLst/>
          </a:prstGeom>
        </p:spPr>
        <p:txBody>
          <a:bodyPr wrap="square">
            <a:spAutoFit/>
          </a:bodyPr>
          <a:lstStyle/>
          <a:p>
            <a:r>
              <a:rPr lang="fr-FR" sz="2800" b="1" dirty="0" smtClean="0">
                <a:latin typeface="Calibri" panose="020F0502020204030204" pitchFamily="34" charset="0"/>
              </a:rPr>
              <a:t>La Société Vinicole des producteurs de Ville-</a:t>
            </a:r>
            <a:r>
              <a:rPr lang="fr-FR" sz="2800" b="1" dirty="0" err="1" smtClean="0">
                <a:latin typeface="Calibri" panose="020F0502020204030204" pitchFamily="34" charset="0"/>
              </a:rPr>
              <a:t>Dommange</a:t>
            </a:r>
            <a:endParaRPr lang="fr-FR" sz="2800" b="1" dirty="0">
              <a:latin typeface="Calibri" panose="020F0502020204030204" pitchFamily="34" charset="0"/>
            </a:endParaRPr>
          </a:p>
          <a:p>
            <a:endParaRPr lang="fr-FR" sz="2800" dirty="0">
              <a:latin typeface="Calibri" panose="020F0502020204030204" pitchFamily="34" charset="0"/>
            </a:endParaRPr>
          </a:p>
          <a:p>
            <a:r>
              <a:rPr lang="fr-FR" dirty="0"/>
              <a:t/>
            </a:r>
            <a:br>
              <a:rPr lang="fr-FR" dirty="0"/>
            </a:br>
            <a:r>
              <a:rPr lang="fr-FR" dirty="0"/>
              <a:t>La Société Vinicole des Producteurs est administrée par un conseil de 14 membres, élus par l’assemblée générale des Associés Coopérateurs. Les Administrateurs sont nommés pour trois ans et renouvelables par tiers chaque année.</a:t>
            </a:r>
            <a:br>
              <a:rPr lang="fr-FR" dirty="0"/>
            </a:br>
            <a:r>
              <a:rPr lang="fr-FR" dirty="0"/>
              <a:t/>
            </a:r>
            <a:br>
              <a:rPr lang="fr-FR" dirty="0"/>
            </a:br>
            <a:r>
              <a:rPr lang="fr-FR" dirty="0"/>
              <a:t>La coopérative compte 156 récoltants ; elle cultive son particularisme dans son mode de fonctionnement très atypique.</a:t>
            </a:r>
            <a:br>
              <a:rPr lang="fr-FR" dirty="0"/>
            </a:br>
            <a:r>
              <a:rPr lang="fr-FR" dirty="0"/>
              <a:t/>
            </a:r>
            <a:br>
              <a:rPr lang="fr-FR" dirty="0"/>
            </a:br>
            <a:r>
              <a:rPr lang="fr-FR" dirty="0"/>
              <a:t>La gestion administrative, le service aux adhérents, l’élaboration des vins, l’entretien et le nettoyage des locaux sont assurés par l’ensemble des membres du Conseil d’Administration et des adhérents, ainsi qu’une secrétaire.</a:t>
            </a:r>
            <a:br>
              <a:rPr lang="fr-FR" dirty="0"/>
            </a:br>
            <a:r>
              <a:rPr lang="fr-FR" dirty="0"/>
              <a:t/>
            </a:r>
            <a:br>
              <a:rPr lang="fr-FR" dirty="0"/>
            </a:br>
            <a:r>
              <a:rPr lang="fr-FR" dirty="0"/>
              <a:t>Après la vendange, chaque adhérent participe au nettoyage de la coopérative. A l’occasion du tirage, chaque manipulant participe à nouveau à</a:t>
            </a:r>
            <a:r>
              <a:rPr lang="fr-FR" dirty="0" smtClean="0"/>
              <a:t> </a:t>
            </a:r>
            <a:r>
              <a:rPr lang="fr-FR" dirty="0"/>
              <a:t>la mise en bouteille. La présence de chacun est indispensable car nécessaire au bon fonctionnement de l’outil.</a:t>
            </a:r>
          </a:p>
        </p:txBody>
      </p:sp>
    </p:spTree>
    <p:extLst>
      <p:ext uri="{BB962C8B-B14F-4D97-AF65-F5344CB8AC3E}">
        <p14:creationId xmlns:p14="http://schemas.microsoft.com/office/powerpoint/2010/main" val="283139596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92703"/>
            <a:ext cx="9144000" cy="4970591"/>
          </a:xfrm>
          <a:prstGeom prst="rect">
            <a:avLst/>
          </a:prstGeom>
        </p:spPr>
        <p:txBody>
          <a:bodyPr wrap="square">
            <a:spAutoFit/>
          </a:bodyPr>
          <a:lstStyle/>
          <a:p>
            <a:pPr fontAlgn="base">
              <a:lnSpc>
                <a:spcPts val="2700"/>
              </a:lnSpc>
              <a:spcAft>
                <a:spcPts val="0"/>
              </a:spcAft>
            </a:pPr>
            <a:r>
              <a:rPr lang="fr-FR" sz="36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                     AOC Champagne</a:t>
            </a:r>
          </a:p>
          <a:p>
            <a:pPr fontAlgn="base">
              <a:lnSpc>
                <a:spcPts val="2700"/>
              </a:lnSpc>
              <a:spcAft>
                <a:spcPts val="0"/>
              </a:spcAft>
            </a:pPr>
            <a:endParaRPr lang="fr-FR" sz="36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endParaRPr>
          </a:p>
          <a:p>
            <a:r>
              <a:rPr lang="fr-FR" sz="1600" dirty="0" smtClean="0"/>
              <a:t>Il </a:t>
            </a:r>
            <a:r>
              <a:rPr lang="fr-FR" sz="1600" dirty="0"/>
              <a:t>y a 3 AOC (appellation d'origine </a:t>
            </a:r>
            <a:r>
              <a:rPr lang="fr-FR" sz="1600" dirty="0" smtClean="0"/>
              <a:t>contrôlée) </a:t>
            </a:r>
            <a:r>
              <a:rPr lang="fr-FR" sz="1600" dirty="0"/>
              <a:t>différentes dans la région:</a:t>
            </a:r>
          </a:p>
          <a:p>
            <a:r>
              <a:rPr lang="fr-FR" sz="1600" dirty="0"/>
              <a:t>- </a:t>
            </a:r>
            <a:r>
              <a:rPr lang="fr-FR" sz="1600" dirty="0">
                <a:hlinkClick r:id="rId3"/>
              </a:rPr>
              <a:t>Champagne</a:t>
            </a:r>
            <a:endParaRPr lang="fr-FR" sz="1600" dirty="0"/>
          </a:p>
          <a:p>
            <a:r>
              <a:rPr lang="fr-FR" sz="1600" dirty="0"/>
              <a:t>- </a:t>
            </a:r>
            <a:r>
              <a:rPr lang="fr-FR" sz="1600" dirty="0">
                <a:hlinkClick r:id="rId4"/>
              </a:rPr>
              <a:t>Coteaux Champenois</a:t>
            </a:r>
            <a:r>
              <a:rPr lang="fr-FR" sz="1600" dirty="0"/>
              <a:t> (vin rouge tranquille)</a:t>
            </a:r>
          </a:p>
          <a:p>
            <a:r>
              <a:rPr lang="fr-FR" sz="1600" dirty="0"/>
              <a:t>- </a:t>
            </a:r>
            <a:r>
              <a:rPr lang="fr-FR" sz="1600" dirty="0">
                <a:hlinkClick r:id="rId4"/>
              </a:rPr>
              <a:t>Rosé des Riceys</a:t>
            </a:r>
            <a:r>
              <a:rPr lang="fr-FR" sz="1600" dirty="0"/>
              <a:t> (l'un des meilleurs rosés de France</a:t>
            </a:r>
            <a:r>
              <a:rPr lang="fr-FR" sz="1600" dirty="0" smtClean="0"/>
              <a:t>)</a:t>
            </a:r>
          </a:p>
          <a:p>
            <a:endParaRPr lang="fr-FR" sz="1600" dirty="0"/>
          </a:p>
          <a:p>
            <a:r>
              <a:rPr lang="fr-FR" sz="1600" dirty="0"/>
              <a:t>Sur les étiquettes on trouve une mention avec deux initiales indiquant par quel processus le Champagne est produit et commercialisé:</a:t>
            </a:r>
          </a:p>
          <a:p>
            <a:r>
              <a:rPr lang="fr-FR" sz="1600" dirty="0">
                <a:solidFill>
                  <a:srgbClr val="92D050"/>
                </a:solidFill>
              </a:rPr>
              <a:t>NM = Négociant Manipulant</a:t>
            </a:r>
            <a:r>
              <a:rPr lang="fr-FR" sz="1600" dirty="0"/>
              <a:t>, le raisin est acheté à des vignerons et le producteur s'occupe de tout le reste</a:t>
            </a:r>
          </a:p>
          <a:p>
            <a:r>
              <a:rPr lang="fr-FR" sz="1600" dirty="0">
                <a:solidFill>
                  <a:srgbClr val="92D050"/>
                </a:solidFill>
              </a:rPr>
              <a:t>ND = Négociant Distributeur</a:t>
            </a:r>
            <a:r>
              <a:rPr lang="fr-FR" sz="1600" dirty="0"/>
              <a:t>, achète des bouteilles qu'il revend</a:t>
            </a:r>
          </a:p>
          <a:p>
            <a:r>
              <a:rPr lang="fr-FR" sz="1600" dirty="0">
                <a:solidFill>
                  <a:srgbClr val="92D050"/>
                </a:solidFill>
              </a:rPr>
              <a:t>RC = Récoltant Coopérateur</a:t>
            </a:r>
            <a:r>
              <a:rPr lang="fr-FR" sz="1600" dirty="0"/>
              <a:t>, vigneron qui prend le Champagne de sa coopérative à un stade de la production pour le vendre sous son </a:t>
            </a:r>
            <a:r>
              <a:rPr lang="fr-FR" sz="1600" dirty="0" smtClean="0"/>
              <a:t>nom.</a:t>
            </a:r>
          </a:p>
          <a:p>
            <a:r>
              <a:rPr lang="fr-FR" sz="1600" dirty="0">
                <a:solidFill>
                  <a:srgbClr val="92D050"/>
                </a:solidFill>
              </a:rPr>
              <a:t>RM = Récoltant Manipulant</a:t>
            </a:r>
            <a:r>
              <a:rPr lang="fr-FR" sz="1600" dirty="0"/>
              <a:t>, généralement un petit vigneron-viticulteur, produisant tout, du raisin au Champagne en le commercialisant sous son nom</a:t>
            </a:r>
          </a:p>
          <a:p>
            <a:r>
              <a:rPr lang="fr-FR" sz="1600" dirty="0">
                <a:solidFill>
                  <a:srgbClr val="92D050"/>
                </a:solidFill>
              </a:rPr>
              <a:t>SR = Société de Récoltant</a:t>
            </a:r>
            <a:r>
              <a:rPr lang="fr-FR" sz="1600" dirty="0"/>
              <a:t>, produit et commercialise en commun, souvent des personnes d'une même famille</a:t>
            </a:r>
          </a:p>
          <a:p>
            <a:r>
              <a:rPr lang="fr-FR" sz="1600" dirty="0">
                <a:solidFill>
                  <a:srgbClr val="92D050"/>
                </a:solidFill>
              </a:rPr>
              <a:t>CM = Coopérative de Manipulation</a:t>
            </a:r>
            <a:r>
              <a:rPr lang="fr-FR" sz="1600" dirty="0"/>
              <a:t>, union de producteurs produisant le Champagne à partir des raisins des coopérateurs</a:t>
            </a:r>
          </a:p>
          <a:p>
            <a:r>
              <a:rPr lang="fr-FR" sz="1600" dirty="0">
                <a:solidFill>
                  <a:srgbClr val="92D050"/>
                </a:solidFill>
              </a:rPr>
              <a:t>MA - Marque d'Acheteur</a:t>
            </a:r>
            <a:r>
              <a:rPr lang="fr-FR" sz="1600" dirty="0"/>
              <a:t>, centrale d'achat mettant son nom sur une </a:t>
            </a:r>
            <a:r>
              <a:rPr lang="fr-FR" sz="1600" dirty="0" smtClean="0"/>
              <a:t>bouteille</a:t>
            </a:r>
          </a:p>
        </p:txBody>
      </p:sp>
    </p:spTree>
    <p:extLst>
      <p:ext uri="{BB962C8B-B14F-4D97-AF65-F5344CB8AC3E}">
        <p14:creationId xmlns:p14="http://schemas.microsoft.com/office/powerpoint/2010/main" val="284688295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7244"/>
            <a:ext cx="9144000" cy="5570756"/>
          </a:xfrm>
          <a:prstGeom prst="rect">
            <a:avLst/>
          </a:prstGeom>
        </p:spPr>
        <p:txBody>
          <a:bodyPr wrap="square">
            <a:spAutoFit/>
          </a:bodyPr>
          <a:lstStyle/>
          <a:p>
            <a:r>
              <a:rPr lang="fr-FR" sz="2800" b="1" dirty="0" smtClean="0">
                <a:latin typeface="Calibri" panose="020F0502020204030204" pitchFamily="34" charset="0"/>
              </a:rPr>
              <a:t>La Société Vinicole des producteurs de Ville-</a:t>
            </a:r>
            <a:r>
              <a:rPr lang="fr-FR" sz="2800" b="1" dirty="0" err="1" smtClean="0">
                <a:latin typeface="Calibri" panose="020F0502020204030204" pitchFamily="34" charset="0"/>
              </a:rPr>
              <a:t>Dommange</a:t>
            </a:r>
            <a:endParaRPr lang="fr-FR" sz="2800" b="1" dirty="0">
              <a:latin typeface="Calibri" panose="020F0502020204030204" pitchFamily="34" charset="0"/>
            </a:endParaRPr>
          </a:p>
          <a:p>
            <a:endParaRPr lang="fr-FR" sz="2800" dirty="0">
              <a:latin typeface="Calibri" panose="020F0502020204030204" pitchFamily="34" charset="0"/>
            </a:endParaRPr>
          </a:p>
          <a:p>
            <a:r>
              <a:rPr lang="fr-FR" sz="1200" dirty="0" smtClean="0">
                <a:latin typeface="Arial" panose="020B0604020202020204" pitchFamily="34" charset="0"/>
                <a:cs typeface="Arial" panose="020B0604020202020204" pitchFamily="34" charset="0"/>
              </a:rPr>
              <a:t>L’activité </a:t>
            </a:r>
            <a:r>
              <a:rPr lang="fr-FR" sz="1200" dirty="0">
                <a:latin typeface="Arial" panose="020B0604020202020204" pitchFamily="34" charset="0"/>
                <a:cs typeface="Arial" panose="020B0604020202020204" pitchFamily="34" charset="0"/>
              </a:rPr>
              <a:t>s’étend de la réception des raisins à l’élaboration des cuvées et la mise en bouteille.</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La vendange</a:t>
            </a: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La date de vendange est décidée d’un commun accord avec l’ensemble des récoltants. La vendange dure environ une douzaines de jours</a:t>
            </a:r>
            <a:r>
              <a:rPr lang="fr-FR" sz="1200" dirty="0" smtClean="0">
                <a:latin typeface="Arial" panose="020B0604020202020204" pitchFamily="34" charset="0"/>
                <a:cs typeface="Arial" panose="020B0604020202020204" pitchFamily="34" charset="0"/>
              </a:rPr>
              <a:t>. Les </a:t>
            </a:r>
            <a:r>
              <a:rPr lang="fr-FR" sz="1200" dirty="0">
                <a:latin typeface="Arial" panose="020B0604020202020204" pitchFamily="34" charset="0"/>
                <a:cs typeface="Arial" panose="020B0604020202020204" pitchFamily="34" charset="0"/>
              </a:rPr>
              <a:t>raisins sont cueillis à la main et livrés le jour même à la Coopérative.</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Le pressurage</a:t>
            </a: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Le chargement des raisins s’effectue de manière automatique et le pressurage est assuré par 7 pressoirs (4 de 12000kg et 3 de 8000kg).</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La vinification</a:t>
            </a: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La vinification est l’étape prédominante dans l’élaboration des futures cuvées. Elle démarre dès le pressurage jusqu’à la mise en bouteille</a:t>
            </a:r>
            <a:r>
              <a:rPr lang="fr-FR" sz="1200" dirty="0" smtClean="0">
                <a:latin typeface="Arial" panose="020B0604020202020204" pitchFamily="34" charset="0"/>
                <a:cs typeface="Arial" panose="020B0604020202020204" pitchFamily="34" charset="0"/>
              </a:rPr>
              <a:t>. La </a:t>
            </a:r>
            <a:r>
              <a:rPr lang="fr-FR" sz="1200" dirty="0">
                <a:latin typeface="Arial" panose="020B0604020202020204" pitchFamily="34" charset="0"/>
                <a:cs typeface="Arial" panose="020B0604020202020204" pitchFamily="34" charset="0"/>
              </a:rPr>
              <a:t>première étape est celle de la fermentation alcoolique (transformation du jus de raisin en vin</a:t>
            </a:r>
            <a:r>
              <a:rPr lang="fr-FR" sz="1200" dirty="0" smtClean="0">
                <a:latin typeface="Arial" panose="020B0604020202020204" pitchFamily="34" charset="0"/>
                <a:cs typeface="Arial" panose="020B0604020202020204" pitchFamily="34" charset="0"/>
              </a:rPr>
              <a:t>). les </a:t>
            </a:r>
            <a:r>
              <a:rPr lang="fr-FR" sz="1200" dirty="0">
                <a:latin typeface="Arial" panose="020B0604020202020204" pitchFamily="34" charset="0"/>
                <a:cs typeface="Arial" panose="020B0604020202020204" pitchFamily="34" charset="0"/>
              </a:rPr>
              <a:t>cavistes réalisent ensuite durant l’hiver les étapes menant à l’élaboration </a:t>
            </a:r>
            <a:r>
              <a:rPr lang="fr-FR" sz="1200" dirty="0" smtClean="0">
                <a:latin typeface="Arial" panose="020B0604020202020204" pitchFamily="34" charset="0"/>
                <a:cs typeface="Arial" panose="020B0604020202020204" pitchFamily="34" charset="0"/>
              </a:rPr>
              <a:t>des </a:t>
            </a:r>
            <a:r>
              <a:rPr lang="fr-FR" sz="1200" dirty="0">
                <a:latin typeface="Arial" panose="020B0604020202020204" pitchFamily="34" charset="0"/>
                <a:cs typeface="Arial" panose="020B0604020202020204" pitchFamily="34" charset="0"/>
              </a:rPr>
              <a:t>différentes cuvées</a:t>
            </a:r>
            <a:r>
              <a:rPr lang="fr-FR" sz="1200" dirty="0" smtClean="0">
                <a:latin typeface="Arial" panose="020B0604020202020204" pitchFamily="34" charset="0"/>
                <a:cs typeface="Arial" panose="020B0604020202020204" pitchFamily="34" charset="0"/>
              </a:rPr>
              <a:t>. Les </a:t>
            </a:r>
            <a:r>
              <a:rPr lang="fr-FR" sz="1200" dirty="0">
                <a:latin typeface="Arial" panose="020B0604020202020204" pitchFamily="34" charset="0"/>
                <a:cs typeface="Arial" panose="020B0604020202020204" pitchFamily="34" charset="0"/>
              </a:rPr>
              <a:t>vins sont dégustés régulièrement en vue des assemblages. Les dégustations sont réalisées par un ensemble d’adhérents, </a:t>
            </a:r>
            <a:r>
              <a:rPr lang="fr-FR" sz="1200" dirty="0" smtClean="0">
                <a:latin typeface="Arial" panose="020B0604020202020204" pitchFamily="34" charset="0"/>
                <a:cs typeface="Arial" panose="020B0604020202020204" pitchFamily="34" charset="0"/>
              </a:rPr>
              <a:t>cavistes </a:t>
            </a:r>
            <a:r>
              <a:rPr lang="fr-FR" sz="1200" dirty="0">
                <a:latin typeface="Arial" panose="020B0604020202020204" pitchFamily="34" charset="0"/>
                <a:cs typeface="Arial" panose="020B0604020202020204" pitchFamily="34" charset="0"/>
              </a:rPr>
              <a:t>et œnologues.</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Le tirage</a:t>
            </a: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La mise en bouteille a lieu au printemps, elle s’effectue dans un local spécifique</a:t>
            </a:r>
            <a:r>
              <a:rPr lang="fr-FR" sz="1200" dirty="0" smtClean="0">
                <a:latin typeface="Arial" panose="020B0604020202020204" pitchFamily="34" charset="0"/>
                <a:cs typeface="Arial" panose="020B0604020202020204" pitchFamily="34" charset="0"/>
              </a:rPr>
              <a:t>. Chaque </a:t>
            </a:r>
            <a:r>
              <a:rPr lang="fr-FR" sz="1200" dirty="0">
                <a:latin typeface="Arial" panose="020B0604020202020204" pitchFamily="34" charset="0"/>
                <a:cs typeface="Arial" panose="020B0604020202020204" pitchFamily="34" charset="0"/>
              </a:rPr>
              <a:t>manipulant participe au tirage en fonction de ses choix et de ses apports</a:t>
            </a:r>
            <a:r>
              <a:rPr lang="fr-FR" sz="1200" dirty="0" smtClean="0">
                <a:latin typeface="Arial" panose="020B0604020202020204" pitchFamily="34" charset="0"/>
                <a:cs typeface="Arial" panose="020B0604020202020204" pitchFamily="34" charset="0"/>
              </a:rPr>
              <a:t>. Les </a:t>
            </a:r>
            <a:r>
              <a:rPr lang="fr-FR" sz="1200" dirty="0">
                <a:latin typeface="Arial" panose="020B0604020202020204" pitchFamily="34" charset="0"/>
                <a:cs typeface="Arial" panose="020B0604020202020204" pitchFamily="34" charset="0"/>
              </a:rPr>
              <a:t>bouteilles sont stockées à la coopérative, qui assure un vieillissement optimal des vins jusqu’à la reprise par leur propriétaire.</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Le service aux adhérents</a:t>
            </a:r>
            <a:r>
              <a:rPr lang="fr-FR" sz="1200" dirty="0">
                <a:latin typeface="Arial" panose="020B0604020202020204" pitchFamily="34" charset="0"/>
                <a:cs typeface="Arial" panose="020B0604020202020204" pitchFamily="34" charset="0"/>
              </a:rPr>
              <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La Société Vinicole des Producteurs </a:t>
            </a:r>
            <a:r>
              <a:rPr lang="fr-FR" sz="1200" dirty="0" smtClean="0">
                <a:latin typeface="Arial" panose="020B0604020202020204" pitchFamily="34" charset="0"/>
                <a:cs typeface="Arial" panose="020B0604020202020204" pitchFamily="34" charset="0"/>
              </a:rPr>
              <a:t>assure </a:t>
            </a:r>
            <a:r>
              <a:rPr lang="fr-FR" sz="1200" dirty="0">
                <a:latin typeface="Arial" panose="020B0604020202020204" pitchFamily="34" charset="0"/>
                <a:cs typeface="Arial" panose="020B0604020202020204" pitchFamily="34" charset="0"/>
              </a:rPr>
              <a:t>la gestion de la traçabilité </a:t>
            </a:r>
            <a:r>
              <a:rPr lang="fr-FR" sz="1200" dirty="0" smtClean="0">
                <a:latin typeface="Arial" panose="020B0604020202020204" pitchFamily="34" charset="0"/>
                <a:cs typeface="Arial" panose="020B0604020202020204" pitchFamily="34" charset="0"/>
              </a:rPr>
              <a:t>des </a:t>
            </a:r>
            <a:r>
              <a:rPr lang="fr-FR" sz="1200" dirty="0">
                <a:latin typeface="Arial" panose="020B0604020202020204" pitchFamily="34" charset="0"/>
                <a:cs typeface="Arial" panose="020B0604020202020204" pitchFamily="34" charset="0"/>
              </a:rPr>
              <a:t>vins en synthétisant les données du suivi cultural fournies par les adhérents</a:t>
            </a:r>
            <a:r>
              <a:rPr lang="fr-FR" sz="1200" dirty="0" smtClean="0">
                <a:latin typeface="Arial" panose="020B0604020202020204" pitchFamily="34" charset="0"/>
                <a:cs typeface="Arial" panose="020B0604020202020204" pitchFamily="34" charset="0"/>
              </a:rPr>
              <a:t>. Elle </a:t>
            </a:r>
            <a:r>
              <a:rPr lang="fr-FR" sz="1200" dirty="0">
                <a:latin typeface="Arial" panose="020B0604020202020204" pitchFamily="34" charset="0"/>
                <a:cs typeface="Arial" panose="020B0604020202020204" pitchFamily="34" charset="0"/>
              </a:rPr>
              <a:t>gère leurs surfaces, leurs engagements, leurs apports, établit leur déclaration de récolte et suit leurs stocks de vins et de bouteilles</a:t>
            </a:r>
            <a:r>
              <a:rPr lang="fr-FR" sz="1200" dirty="0"/>
              <a:t>.</a:t>
            </a:r>
          </a:p>
        </p:txBody>
      </p:sp>
    </p:spTree>
    <p:extLst>
      <p:ext uri="{BB962C8B-B14F-4D97-AF65-F5344CB8AC3E}">
        <p14:creationId xmlns:p14="http://schemas.microsoft.com/office/powerpoint/2010/main" val="225048212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677" y="1572090"/>
            <a:ext cx="8342142" cy="4216539"/>
          </a:xfrm>
          <a:prstGeom prst="rect">
            <a:avLst/>
          </a:prstGeom>
        </p:spPr>
        <p:txBody>
          <a:bodyPr wrap="square">
            <a:spAutoFit/>
          </a:bodyPr>
          <a:lstStyle/>
          <a:p>
            <a:endParaRPr lang="fr-FR" sz="1200" dirty="0">
              <a:solidFill>
                <a:srgbClr val="000000"/>
              </a:solidFill>
              <a:latin typeface="Calibri" panose="020F0502020204030204" pitchFamily="34" charset="0"/>
            </a:endParaRPr>
          </a:p>
          <a:p>
            <a:r>
              <a:rPr lang="fr-FR" sz="1200" dirty="0">
                <a:solidFill>
                  <a:srgbClr val="000000"/>
                </a:solidFill>
                <a:latin typeface="Calibri" panose="020F0502020204030204" pitchFamily="34" charset="0"/>
              </a:rPr>
              <a:t> </a:t>
            </a:r>
            <a:r>
              <a:rPr lang="fr-FR" sz="3200" b="1" dirty="0" smtClean="0">
                <a:solidFill>
                  <a:srgbClr val="EFB753"/>
                </a:solidFill>
                <a:latin typeface="Calibri" panose="020F0502020204030204" pitchFamily="34" charset="0"/>
              </a:rPr>
              <a:t>LA MAISON CLOS de La Chapelle</a:t>
            </a:r>
            <a:endParaRPr lang="fr-FR" sz="3200" dirty="0">
              <a:solidFill>
                <a:srgbClr val="EFB753"/>
              </a:solidFill>
              <a:latin typeface="Calibri" panose="020F0502020204030204" pitchFamily="34" charset="0"/>
            </a:endParaRPr>
          </a:p>
          <a:p>
            <a:r>
              <a:rPr lang="fr-FR" sz="3200" b="1" dirty="0">
                <a:solidFill>
                  <a:srgbClr val="92D050"/>
                </a:solidFill>
                <a:latin typeface="Calibri" panose="020F0502020204030204" pitchFamily="34" charset="0"/>
              </a:rPr>
              <a:t>UNE HISTOIRE FAMILIALE</a:t>
            </a:r>
            <a:r>
              <a:rPr lang="fr-FR" sz="3200" b="1" dirty="0" smtClean="0">
                <a:solidFill>
                  <a:srgbClr val="92D050"/>
                </a:solidFill>
                <a:latin typeface="Calibri" panose="020F0502020204030204" pitchFamily="34" charset="0"/>
              </a:rPr>
              <a:t>:</a:t>
            </a:r>
          </a:p>
          <a:p>
            <a:endParaRPr lang="fr-FR" sz="3200" dirty="0">
              <a:latin typeface="Calibri" panose="020F0502020204030204" pitchFamily="34" charset="0"/>
            </a:endParaRPr>
          </a:p>
          <a:p>
            <a:r>
              <a:rPr lang="fr-FR" sz="2000" dirty="0" smtClean="0">
                <a:latin typeface="Calibri" panose="020F0502020204030204" pitchFamily="34" charset="0"/>
              </a:rPr>
              <a:t>Fondé en </a:t>
            </a:r>
            <a:r>
              <a:rPr lang="fr-FR" sz="2000" b="1" dirty="0" smtClean="0">
                <a:latin typeface="Calibri" panose="020F0502020204030204" pitchFamily="34" charset="0"/>
              </a:rPr>
              <a:t>1948</a:t>
            </a:r>
            <a:r>
              <a:rPr lang="fr-FR" sz="2000" dirty="0" smtClean="0">
                <a:latin typeface="Calibri" panose="020F0502020204030204" pitchFamily="34" charset="0"/>
              </a:rPr>
              <a:t>, le Champagne Cl. De La Chapelle est situé au cœur de la Petite Montagne de Reims à </a:t>
            </a:r>
            <a:r>
              <a:rPr lang="fr-FR" sz="2000" b="1" dirty="0" smtClean="0">
                <a:latin typeface="Calibri" panose="020F0502020204030204" pitchFamily="34" charset="0"/>
              </a:rPr>
              <a:t>Ville-</a:t>
            </a:r>
            <a:r>
              <a:rPr lang="fr-FR" sz="2000" b="1" dirty="0" err="1" smtClean="0">
                <a:latin typeface="Calibri" panose="020F0502020204030204" pitchFamily="34" charset="0"/>
              </a:rPr>
              <a:t>dommange</a:t>
            </a:r>
            <a:r>
              <a:rPr lang="fr-FR" sz="2000" b="1" dirty="0" smtClean="0">
                <a:latin typeface="Calibri" panose="020F0502020204030204" pitchFamily="34" charset="0"/>
              </a:rPr>
              <a:t>, village classé Premier Cru</a:t>
            </a:r>
            <a:r>
              <a:rPr lang="fr-FR" sz="2000" b="1" dirty="0">
                <a:latin typeface="Calibri" panose="020F0502020204030204" pitchFamily="34" charset="0"/>
              </a:rPr>
              <a:t>.</a:t>
            </a:r>
            <a:endParaRPr lang="fr-FR" sz="2000" dirty="0">
              <a:latin typeface="Calibri" panose="020F0502020204030204" pitchFamily="34" charset="0"/>
            </a:endParaRPr>
          </a:p>
          <a:p>
            <a:r>
              <a:rPr lang="fr-FR" sz="2000" dirty="0" smtClean="0">
                <a:latin typeface="Calibri" panose="020F0502020204030204" pitchFamily="34" charset="0"/>
              </a:rPr>
              <a:t>Produit par des vignerons représentant la 4</a:t>
            </a:r>
            <a:r>
              <a:rPr lang="fr-FR" sz="2000" baseline="30000" dirty="0" smtClean="0">
                <a:latin typeface="Calibri" panose="020F0502020204030204" pitchFamily="34" charset="0"/>
              </a:rPr>
              <a:t>ème</a:t>
            </a:r>
            <a:r>
              <a:rPr lang="fr-FR" sz="2000" dirty="0" smtClean="0">
                <a:latin typeface="Calibri" panose="020F0502020204030204" pitchFamily="34" charset="0"/>
              </a:rPr>
              <a:t> génération, descendants exclusivement des </a:t>
            </a:r>
            <a:r>
              <a:rPr lang="fr-FR" sz="2000" b="1" dirty="0" smtClean="0">
                <a:latin typeface="Calibri" panose="020F0502020204030204" pitchFamily="34" charset="0"/>
              </a:rPr>
              <a:t>5 familles fondatrices</a:t>
            </a:r>
            <a:r>
              <a:rPr lang="fr-FR" sz="2000" dirty="0" smtClean="0">
                <a:latin typeface="Calibri" panose="020F0502020204030204" pitchFamily="34" charset="0"/>
              </a:rPr>
              <a:t>, tous sont animés par une même passion: créer de Grands Champagnes issus de leurs 25 hectares de vignes</a:t>
            </a:r>
            <a:r>
              <a:rPr lang="fr-FR" sz="2000" dirty="0">
                <a:latin typeface="Calibri" panose="020F0502020204030204" pitchFamily="34" charset="0"/>
              </a:rPr>
              <a:t>.</a:t>
            </a:r>
          </a:p>
          <a:p>
            <a:r>
              <a:rPr lang="fr-FR" sz="2000" dirty="0" smtClean="0">
                <a:latin typeface="Calibri" panose="020F0502020204030204" pitchFamily="34" charset="0"/>
              </a:rPr>
              <a:t>Gardiens d'un </a:t>
            </a:r>
            <a:r>
              <a:rPr lang="fr-FR" sz="2000" b="1" dirty="0" smtClean="0">
                <a:latin typeface="Calibri" panose="020F0502020204030204" pitchFamily="34" charset="0"/>
              </a:rPr>
              <a:t>savoir-faire familial unique, </a:t>
            </a:r>
            <a:r>
              <a:rPr lang="fr-FR" sz="2000" dirty="0" smtClean="0">
                <a:latin typeface="Calibri" panose="020F0502020204030204" pitchFamily="34" charset="0"/>
              </a:rPr>
              <a:t>les membres actuels sont </a:t>
            </a:r>
            <a:r>
              <a:rPr lang="fr-FR" sz="2000" b="1" dirty="0" smtClean="0">
                <a:latin typeface="Calibri" panose="020F0502020204030204" pitchFamily="34" charset="0"/>
              </a:rPr>
              <a:t>le cœur et l'esprit </a:t>
            </a:r>
            <a:r>
              <a:rPr lang="fr-FR" sz="2000" dirty="0" smtClean="0">
                <a:latin typeface="Calibri" panose="020F0502020204030204" pitchFamily="34" charset="0"/>
              </a:rPr>
              <a:t>de ce terroir et produisent des </a:t>
            </a:r>
            <a:r>
              <a:rPr lang="fr-FR" sz="2000" b="1" dirty="0" smtClean="0">
                <a:latin typeface="Calibri" panose="020F0502020204030204" pitchFamily="34" charset="0"/>
              </a:rPr>
              <a:t>Champagnes rares </a:t>
            </a:r>
            <a:r>
              <a:rPr lang="fr-FR" sz="2000" dirty="0" smtClean="0">
                <a:latin typeface="Calibri" panose="020F0502020204030204" pitchFamily="34" charset="0"/>
              </a:rPr>
              <a:t>dans la </a:t>
            </a:r>
            <a:r>
              <a:rPr lang="fr-FR" sz="2000" b="1" dirty="0" smtClean="0">
                <a:latin typeface="Calibri" panose="020F0502020204030204" pitchFamily="34" charset="0"/>
              </a:rPr>
              <a:t>Pure Tradition Champenoise.</a:t>
            </a:r>
            <a:endParaRPr lang="fr-FR" sz="20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43" y="139136"/>
            <a:ext cx="1614267" cy="548299"/>
          </a:xfrm>
          <a:prstGeom prst="rect">
            <a:avLst/>
          </a:prstGeom>
        </p:spPr>
      </p:pic>
    </p:spTree>
    <p:extLst>
      <p:ext uri="{BB962C8B-B14F-4D97-AF65-F5344CB8AC3E}">
        <p14:creationId xmlns:p14="http://schemas.microsoft.com/office/powerpoint/2010/main" val="98563078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5925"/>
            <a:ext cx="9144000" cy="5570756"/>
          </a:xfrm>
          <a:prstGeom prst="rect">
            <a:avLst/>
          </a:prstGeom>
        </p:spPr>
        <p:txBody>
          <a:bodyPr wrap="square">
            <a:spAutoFit/>
          </a:bodyPr>
          <a:lstStyle/>
          <a:p>
            <a:endParaRPr lang="fr-FR" sz="1200" dirty="0">
              <a:solidFill>
                <a:srgbClr val="000000"/>
              </a:solidFill>
              <a:latin typeface="Calibri" panose="020F0502020204030204" pitchFamily="34" charset="0"/>
            </a:endParaRPr>
          </a:p>
          <a:p>
            <a:r>
              <a:rPr lang="fr-FR" sz="3200" b="1" dirty="0" smtClean="0">
                <a:solidFill>
                  <a:srgbClr val="92D050"/>
                </a:solidFill>
                <a:latin typeface="Calibri" panose="020F0502020204030204" pitchFamily="34" charset="0"/>
              </a:rPr>
              <a:t>UN TERROIR CLASSÉ </a:t>
            </a:r>
            <a:r>
              <a:rPr lang="fr-FR" sz="3200" b="1" dirty="0">
                <a:solidFill>
                  <a:srgbClr val="92D050"/>
                </a:solidFill>
                <a:latin typeface="Calibri" panose="020F0502020204030204" pitchFamily="34" charset="0"/>
              </a:rPr>
              <a:t>PREMIER CRU</a:t>
            </a:r>
            <a:r>
              <a:rPr lang="fr-FR" sz="3200" b="1" dirty="0" smtClean="0">
                <a:solidFill>
                  <a:srgbClr val="92D050"/>
                </a:solidFill>
                <a:latin typeface="Calibri" panose="020F0502020204030204" pitchFamily="34" charset="0"/>
              </a:rPr>
              <a:t>:</a:t>
            </a:r>
          </a:p>
          <a:p>
            <a:endParaRPr lang="fr-FR" sz="3200" b="1" dirty="0" smtClean="0">
              <a:latin typeface="Calibri" panose="020F0502020204030204" pitchFamily="34" charset="0"/>
            </a:endParaRPr>
          </a:p>
          <a:p>
            <a:r>
              <a:rPr lang="fr-FR" sz="2000" dirty="0" smtClean="0"/>
              <a:t>La position géographique de Ville-</a:t>
            </a:r>
            <a:r>
              <a:rPr lang="fr-FR" sz="2000" dirty="0" err="1" smtClean="0"/>
              <a:t>Dommange</a:t>
            </a:r>
            <a:r>
              <a:rPr lang="fr-FR" sz="2000" dirty="0" smtClean="0"/>
              <a:t>, village classé Premier Cru sur la Petite Montagne de Reims confère aux vignes une </a:t>
            </a:r>
            <a:r>
              <a:rPr lang="fr-FR" sz="2000" b="1" dirty="0" smtClean="0"/>
              <a:t>exposition exceptionnelle</a:t>
            </a:r>
            <a:r>
              <a:rPr lang="fr-FR" sz="2000" dirty="0"/>
              <a:t>.</a:t>
            </a:r>
          </a:p>
          <a:p>
            <a:r>
              <a:rPr lang="fr-FR" sz="2000" dirty="0" smtClean="0"/>
              <a:t>Le relief des coteaux étant vallonné, les parcelles se trouvent à la fois sur des versants Est et Ouest. Les vignes profitent d’un </a:t>
            </a:r>
            <a:r>
              <a:rPr lang="fr-FR" sz="2000" b="1" dirty="0" smtClean="0"/>
              <a:t>ensoleillement optimal</a:t>
            </a:r>
            <a:r>
              <a:rPr lang="fr-FR" sz="2000" dirty="0" smtClean="0"/>
              <a:t>, les pentes étant assez modérées pour bénéficier des rayons du soleil, d’où qu’ils viennent</a:t>
            </a:r>
            <a:r>
              <a:rPr lang="fr-FR" sz="2000" dirty="0"/>
              <a:t>.</a:t>
            </a:r>
          </a:p>
          <a:p>
            <a:r>
              <a:rPr lang="fr-FR" sz="2000" dirty="0" smtClean="0"/>
              <a:t>Le raisin y mûrit également grâce à un </a:t>
            </a:r>
            <a:r>
              <a:rPr lang="fr-FR" sz="2000" b="1" dirty="0" smtClean="0"/>
              <a:t>phénomène climatique particulier</a:t>
            </a:r>
            <a:r>
              <a:rPr lang="fr-FR" sz="2000" dirty="0" smtClean="0"/>
              <a:t>, où l’air froid du soir descend vers la plaine et l’air chaud qui s’est formé la journée au-dessus de la Montagne de Reims descend sur les vignes, le tout associé à la régulation thermique de la forêt</a:t>
            </a:r>
            <a:r>
              <a:rPr lang="fr-FR" sz="2000" dirty="0"/>
              <a:t>.</a:t>
            </a:r>
          </a:p>
          <a:p>
            <a:r>
              <a:rPr lang="fr-FR" sz="2000" dirty="0" smtClean="0"/>
              <a:t>Cette exposition et ce climat combinés aux </a:t>
            </a:r>
            <a:r>
              <a:rPr lang="fr-FR" sz="2000" b="1" dirty="0" smtClean="0"/>
              <a:t>sols sablo-limoneux </a:t>
            </a:r>
            <a:r>
              <a:rPr lang="fr-FR" sz="2000" dirty="0" smtClean="0"/>
              <a:t>en font un </a:t>
            </a:r>
            <a:r>
              <a:rPr lang="fr-FR" sz="2000" b="1" dirty="0" smtClean="0"/>
              <a:t>terroir d’exception </a:t>
            </a:r>
            <a:r>
              <a:rPr lang="fr-FR" sz="2000" dirty="0" smtClean="0"/>
              <a:t>pour le </a:t>
            </a:r>
            <a:r>
              <a:rPr lang="fr-FR" sz="2000" b="1" dirty="0" smtClean="0"/>
              <a:t>Pinot Meunier </a:t>
            </a:r>
            <a:r>
              <a:rPr lang="fr-FR" sz="2000" dirty="0" smtClean="0"/>
              <a:t>qui règne en maître sur la moitié de notre vignoble. L’encépagement est complété par le </a:t>
            </a:r>
            <a:r>
              <a:rPr lang="fr-FR" sz="2000" b="1" dirty="0" smtClean="0"/>
              <a:t>Pinot Noir </a:t>
            </a:r>
            <a:r>
              <a:rPr lang="fr-FR" sz="2000" dirty="0" smtClean="0"/>
              <a:t>et le </a:t>
            </a:r>
            <a:r>
              <a:rPr lang="fr-FR" sz="2000" b="1" dirty="0" smtClean="0"/>
              <a:t>Chardonnay</a:t>
            </a:r>
            <a:r>
              <a:rPr lang="fr-FR" sz="2000" dirty="0"/>
              <a:t>.</a:t>
            </a:r>
          </a:p>
          <a:p>
            <a:r>
              <a:rPr lang="fr-FR" sz="2000" dirty="0" smtClean="0"/>
              <a:t>L'assemblage subtil de ces 3cépages dans chacune des cuvées apporte souplesse, rondeur et finesse</a:t>
            </a:r>
            <a:r>
              <a:rPr lang="fr-FR" sz="2000" dirty="0"/>
              <a:t>.</a:t>
            </a:r>
            <a:endParaRPr lang="fr-FR" sz="2000" dirty="0">
              <a:latin typeface="Calibri" panose="020F050202020403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43" y="139136"/>
            <a:ext cx="1614267" cy="548299"/>
          </a:xfrm>
          <a:prstGeom prst="rect">
            <a:avLst/>
          </a:prstGeom>
        </p:spPr>
      </p:pic>
    </p:spTree>
    <p:extLst>
      <p:ext uri="{BB962C8B-B14F-4D97-AF65-F5344CB8AC3E}">
        <p14:creationId xmlns:p14="http://schemas.microsoft.com/office/powerpoint/2010/main" val="712287053"/>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5748" y="687971"/>
            <a:ext cx="6991643" cy="3323987"/>
          </a:xfrm>
          <a:prstGeom prst="rect">
            <a:avLst/>
          </a:prstGeom>
        </p:spPr>
        <p:txBody>
          <a:bodyPr wrap="square">
            <a:spAutoFit/>
          </a:bodyPr>
          <a:lstStyle/>
          <a:p>
            <a:r>
              <a:rPr lang="fr-FR" sz="3200" b="1" dirty="0" smtClean="0">
                <a:solidFill>
                  <a:srgbClr val="EFB753"/>
                </a:solidFill>
              </a:rPr>
              <a:t>Brut Exquis</a:t>
            </a:r>
          </a:p>
          <a:p>
            <a:endParaRPr lang="fr-FR" sz="2000" b="1" dirty="0" smtClean="0"/>
          </a:p>
          <a:p>
            <a:r>
              <a:rPr lang="fr-FR" sz="2000" b="1" dirty="0" smtClean="0">
                <a:solidFill>
                  <a:srgbClr val="92D050"/>
                </a:solidFill>
              </a:rPr>
              <a:t>Terroir: </a:t>
            </a:r>
            <a:r>
              <a:rPr lang="fr-FR" dirty="0" smtClean="0"/>
              <a:t>Petite Montagne de Reims: sols sablo-limoneux.</a:t>
            </a:r>
          </a:p>
          <a:p>
            <a:r>
              <a:rPr lang="fr-FR" sz="2000" b="1" dirty="0" smtClean="0">
                <a:solidFill>
                  <a:srgbClr val="92D050"/>
                </a:solidFill>
              </a:rPr>
              <a:t>Assemblage: </a:t>
            </a:r>
            <a:r>
              <a:rPr lang="fr-FR" dirty="0" smtClean="0"/>
              <a:t>40% Pinot Noir, 40% Chardonnay, 20% Pinot Meunier</a:t>
            </a:r>
          </a:p>
          <a:p>
            <a:r>
              <a:rPr lang="fr-FR" sz="2000" b="1" dirty="0" smtClean="0">
                <a:solidFill>
                  <a:srgbClr val="92D050"/>
                </a:solidFill>
              </a:rPr>
              <a:t>Dosage: </a:t>
            </a:r>
            <a:r>
              <a:rPr lang="fr-FR" dirty="0" smtClean="0"/>
              <a:t>9,6 g/L</a:t>
            </a:r>
          </a:p>
          <a:p>
            <a:r>
              <a:rPr lang="fr-FR" sz="2000" b="1" dirty="0" smtClean="0">
                <a:solidFill>
                  <a:srgbClr val="92D050"/>
                </a:solidFill>
              </a:rPr>
              <a:t>Acidité totale: </a:t>
            </a:r>
            <a:r>
              <a:rPr lang="fr-FR" dirty="0" smtClean="0"/>
              <a:t>4,2 g/L (H2SO4) pH : 3,05</a:t>
            </a:r>
          </a:p>
          <a:p>
            <a:r>
              <a:rPr lang="fr-FR" sz="2000" b="1" dirty="0" smtClean="0">
                <a:solidFill>
                  <a:srgbClr val="92D050"/>
                </a:solidFill>
              </a:rPr>
              <a:t>Alcool: </a:t>
            </a:r>
            <a:r>
              <a:rPr lang="fr-FR" dirty="0" smtClean="0"/>
              <a:t>12% vol</a:t>
            </a:r>
          </a:p>
          <a:p>
            <a:r>
              <a:rPr lang="fr-FR" sz="2000" b="1" dirty="0" smtClean="0">
                <a:solidFill>
                  <a:srgbClr val="92D050"/>
                </a:solidFill>
              </a:rPr>
              <a:t>Vinification: </a:t>
            </a:r>
            <a:r>
              <a:rPr lang="fr-FR" dirty="0" smtClean="0"/>
              <a:t>Fermentation alcoolique et </a:t>
            </a:r>
            <a:r>
              <a:rPr lang="fr-FR" dirty="0" err="1" smtClean="0"/>
              <a:t>malolactique</a:t>
            </a:r>
            <a:r>
              <a:rPr lang="fr-FR" dirty="0" smtClean="0"/>
              <a:t> en cuves inox thermo-régulées.</a:t>
            </a:r>
          </a:p>
          <a:p>
            <a:r>
              <a:rPr lang="fr-FR" sz="2000" b="1" dirty="0" smtClean="0">
                <a:solidFill>
                  <a:srgbClr val="92D050"/>
                </a:solidFill>
              </a:rPr>
              <a:t>Elevage: </a:t>
            </a:r>
            <a:r>
              <a:rPr lang="fr-FR" dirty="0" smtClean="0"/>
              <a:t>4 à 5 ans en cave.</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58" y="1540848"/>
            <a:ext cx="1591116" cy="502957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843" y="139136"/>
            <a:ext cx="1614267" cy="548299"/>
          </a:xfrm>
          <a:prstGeom prst="rect">
            <a:avLst/>
          </a:prstGeom>
        </p:spPr>
      </p:pic>
      <p:sp>
        <p:nvSpPr>
          <p:cNvPr id="3" name="Rectangle 2"/>
          <p:cNvSpPr/>
          <p:nvPr/>
        </p:nvSpPr>
        <p:spPr>
          <a:xfrm>
            <a:off x="2025748" y="3934123"/>
            <a:ext cx="6991643" cy="2954655"/>
          </a:xfrm>
          <a:prstGeom prst="rect">
            <a:avLst/>
          </a:prstGeom>
        </p:spPr>
        <p:txBody>
          <a:bodyPr wrap="square">
            <a:spAutoFit/>
          </a:bodyPr>
          <a:lstStyle/>
          <a:p>
            <a:pPr lvl="0"/>
            <a:r>
              <a:rPr lang="fr-FR" sz="2000" b="1" dirty="0">
                <a:solidFill>
                  <a:srgbClr val="92D050"/>
                </a:solidFill>
              </a:rPr>
              <a:t>Dégustation: </a:t>
            </a:r>
            <a:r>
              <a:rPr lang="fr-FR" b="1" dirty="0">
                <a:solidFill>
                  <a:prstClr val="white"/>
                </a:solidFill>
              </a:rPr>
              <a:t>Œil: </a:t>
            </a:r>
            <a:r>
              <a:rPr lang="fr-FR" dirty="0">
                <a:solidFill>
                  <a:prstClr val="white"/>
                </a:solidFill>
              </a:rPr>
              <a:t>Robe jaune brillant lumineux.</a:t>
            </a:r>
          </a:p>
          <a:p>
            <a:pPr lvl="0"/>
            <a:r>
              <a:rPr lang="fr-FR" b="1" dirty="0">
                <a:solidFill>
                  <a:prstClr val="white"/>
                </a:solidFill>
              </a:rPr>
              <a:t>Nez: </a:t>
            </a:r>
            <a:r>
              <a:rPr lang="fr-FR" dirty="0">
                <a:solidFill>
                  <a:prstClr val="white"/>
                </a:solidFill>
              </a:rPr>
              <a:t>Intense et subtil. Effluves de torréfaction et notes briochées.</a:t>
            </a:r>
          </a:p>
          <a:p>
            <a:pPr lvl="0"/>
            <a:r>
              <a:rPr lang="fr-FR" b="1" dirty="0">
                <a:solidFill>
                  <a:prstClr val="white"/>
                </a:solidFill>
              </a:rPr>
              <a:t>Bouche: </a:t>
            </a:r>
            <a:r>
              <a:rPr lang="fr-FR" dirty="0">
                <a:solidFill>
                  <a:prstClr val="white"/>
                </a:solidFill>
              </a:rPr>
              <a:t>Surprenante de vivacité et de puissance. Bel équilibre entre la vinosité du Pinot Noir et la délicatesse du Chardonnay. Vin racé avec une finale élégante.</a:t>
            </a:r>
          </a:p>
          <a:p>
            <a:pPr lvl="0"/>
            <a:endParaRPr lang="fr-FR" dirty="0">
              <a:solidFill>
                <a:prstClr val="white"/>
              </a:solidFill>
            </a:endParaRPr>
          </a:p>
          <a:p>
            <a:pPr lvl="0"/>
            <a:r>
              <a:rPr lang="fr-FR" sz="2000" b="1" dirty="0">
                <a:solidFill>
                  <a:srgbClr val="92D050"/>
                </a:solidFill>
              </a:rPr>
              <a:t>Accord: </a:t>
            </a:r>
            <a:r>
              <a:rPr lang="fr-FR" dirty="0">
                <a:solidFill>
                  <a:prstClr val="white"/>
                </a:solidFill>
              </a:rPr>
              <a:t>Veau à la crème, crustacés, tarte au citron.</a:t>
            </a:r>
          </a:p>
          <a:p>
            <a:pPr lvl="0"/>
            <a:r>
              <a:rPr lang="fr-FR" dirty="0">
                <a:solidFill>
                  <a:prstClr val="white"/>
                </a:solidFill>
              </a:rPr>
              <a:t>Cette cuvée est idéale à l'apéritif et s'accommode de fruits de mer et de poissons à chair blanche</a:t>
            </a:r>
            <a:r>
              <a:rPr lang="fr-FR" dirty="0" smtClean="0">
                <a:solidFill>
                  <a:prstClr val="white"/>
                </a:solidFill>
              </a:rPr>
              <a:t>.</a:t>
            </a:r>
          </a:p>
          <a:p>
            <a:pPr lvl="0"/>
            <a:r>
              <a:rPr lang="fr-FR" sz="2000" dirty="0" smtClean="0">
                <a:solidFill>
                  <a:prstClr val="white"/>
                </a:solidFill>
              </a:rPr>
              <a:t>Prix: 22€10</a:t>
            </a:r>
            <a:endParaRPr lang="fr-FR" sz="2000" dirty="0">
              <a:solidFill>
                <a:prstClr val="white"/>
              </a:solidFill>
            </a:endParaRPr>
          </a:p>
        </p:txBody>
      </p:sp>
    </p:spTree>
    <p:extLst>
      <p:ext uri="{BB962C8B-B14F-4D97-AF65-F5344CB8AC3E}">
        <p14:creationId xmlns:p14="http://schemas.microsoft.com/office/powerpoint/2010/main" val="1406752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985" y="413286"/>
            <a:ext cx="6858000" cy="3847207"/>
          </a:xfrm>
          <a:prstGeom prst="rect">
            <a:avLst/>
          </a:prstGeom>
        </p:spPr>
        <p:txBody>
          <a:bodyPr wrap="square">
            <a:spAutoFit/>
          </a:bodyPr>
          <a:lstStyle/>
          <a:p>
            <a:r>
              <a:rPr lang="fr-FR" sz="3200" b="1" dirty="0" smtClean="0">
                <a:solidFill>
                  <a:srgbClr val="EFB753"/>
                </a:solidFill>
              </a:rPr>
              <a:t>Privilège</a:t>
            </a:r>
          </a:p>
          <a:p>
            <a:r>
              <a:rPr lang="fr-FR" dirty="0" smtClean="0">
                <a:latin typeface="Merriweather"/>
              </a:rPr>
              <a:t/>
            </a:r>
            <a:br>
              <a:rPr lang="fr-FR" dirty="0" smtClean="0">
                <a:latin typeface="Merriweather"/>
              </a:rPr>
            </a:br>
            <a:r>
              <a:rPr lang="fr-FR" sz="2000" b="1" dirty="0" smtClean="0">
                <a:solidFill>
                  <a:srgbClr val="92D050"/>
                </a:solidFill>
              </a:rPr>
              <a:t>Terroir: </a:t>
            </a:r>
            <a:r>
              <a:rPr lang="fr-FR" dirty="0" smtClean="0"/>
              <a:t>Petite Montagne de Reims: sols sablo-limoneux.</a:t>
            </a:r>
          </a:p>
          <a:p>
            <a:r>
              <a:rPr lang="fr-FR" dirty="0" smtClean="0"/>
              <a:t>AOC </a:t>
            </a:r>
            <a:r>
              <a:rPr lang="fr-FR" dirty="0"/>
              <a:t>Champagne Premier Cru.</a:t>
            </a:r>
          </a:p>
          <a:p>
            <a:r>
              <a:rPr lang="fr-FR" sz="2000" b="1" dirty="0" smtClean="0">
                <a:solidFill>
                  <a:srgbClr val="92D050"/>
                </a:solidFill>
              </a:rPr>
              <a:t>Assemblage: </a:t>
            </a:r>
            <a:r>
              <a:rPr lang="fr-FR" dirty="0" smtClean="0"/>
              <a:t>40</a:t>
            </a:r>
            <a:r>
              <a:rPr lang="fr-FR" dirty="0"/>
              <a:t>% Pinot Meunier, 35% Pinot Noir, 25% Chardonnay</a:t>
            </a:r>
          </a:p>
          <a:p>
            <a:r>
              <a:rPr lang="fr-FR" dirty="0"/>
              <a:t>70% Vins de réserve (1996 à 2011)</a:t>
            </a:r>
          </a:p>
          <a:p>
            <a:r>
              <a:rPr lang="fr-FR" sz="2000" b="1" dirty="0" smtClean="0">
                <a:solidFill>
                  <a:srgbClr val="92D050"/>
                </a:solidFill>
              </a:rPr>
              <a:t>Dosage: </a:t>
            </a:r>
            <a:r>
              <a:rPr lang="fr-FR" dirty="0" smtClean="0"/>
              <a:t>9,6 g/L (brut)</a:t>
            </a:r>
            <a:endParaRPr lang="fr-FR" dirty="0"/>
          </a:p>
          <a:p>
            <a:r>
              <a:rPr lang="fr-FR" sz="2000" b="1" dirty="0" smtClean="0">
                <a:solidFill>
                  <a:srgbClr val="92D050"/>
                </a:solidFill>
              </a:rPr>
              <a:t>Acidité totale: </a:t>
            </a:r>
            <a:r>
              <a:rPr lang="fr-FR" dirty="0" smtClean="0"/>
              <a:t>5,5 </a:t>
            </a:r>
            <a:r>
              <a:rPr lang="fr-FR" dirty="0"/>
              <a:t>g/L (H2SO4) pH : 3,01</a:t>
            </a:r>
          </a:p>
          <a:p>
            <a:r>
              <a:rPr lang="fr-FR" sz="2000" b="1" dirty="0" smtClean="0">
                <a:solidFill>
                  <a:srgbClr val="92D050"/>
                </a:solidFill>
              </a:rPr>
              <a:t>Alcool: </a:t>
            </a:r>
            <a:r>
              <a:rPr lang="fr-FR" dirty="0" smtClean="0"/>
              <a:t>12</a:t>
            </a:r>
            <a:r>
              <a:rPr lang="fr-FR" dirty="0"/>
              <a:t>% vol</a:t>
            </a:r>
          </a:p>
          <a:p>
            <a:r>
              <a:rPr lang="fr-FR" sz="2000" b="1" dirty="0" smtClean="0">
                <a:solidFill>
                  <a:srgbClr val="92D050"/>
                </a:solidFill>
              </a:rPr>
              <a:t>Vinification:</a:t>
            </a:r>
            <a:r>
              <a:rPr lang="fr-FR" sz="2000" b="1" dirty="0" smtClean="0"/>
              <a:t> </a:t>
            </a:r>
            <a:r>
              <a:rPr lang="fr-FR" dirty="0" smtClean="0"/>
              <a:t>Fermentation </a:t>
            </a:r>
            <a:r>
              <a:rPr lang="fr-FR" dirty="0"/>
              <a:t>alcoolique et </a:t>
            </a:r>
            <a:r>
              <a:rPr lang="fr-FR" dirty="0" err="1" smtClean="0"/>
              <a:t>Malolactique</a:t>
            </a:r>
            <a:r>
              <a:rPr lang="fr-FR" dirty="0" smtClean="0"/>
              <a:t> en </a:t>
            </a:r>
            <a:r>
              <a:rPr lang="fr-FR" dirty="0"/>
              <a:t>cuves inox thermo-régulées.</a:t>
            </a:r>
          </a:p>
          <a:p>
            <a:r>
              <a:rPr lang="fr-FR" sz="2000" b="1" dirty="0" smtClean="0">
                <a:solidFill>
                  <a:srgbClr val="92D050"/>
                </a:solidFill>
              </a:rPr>
              <a:t>Elevage: </a:t>
            </a:r>
            <a:r>
              <a:rPr lang="fr-FR" dirty="0" smtClean="0"/>
              <a:t>5 </a:t>
            </a:r>
            <a:r>
              <a:rPr lang="fr-FR" dirty="0"/>
              <a:t>ans en cave</a:t>
            </a:r>
            <a:r>
              <a:rPr lang="fr-FR" dirty="0" smtClean="0"/>
              <a:t>.</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16" y="1666787"/>
            <a:ext cx="1590222" cy="487125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843" y="139136"/>
            <a:ext cx="1614267" cy="548299"/>
          </a:xfrm>
          <a:prstGeom prst="rect">
            <a:avLst/>
          </a:prstGeom>
        </p:spPr>
      </p:pic>
      <p:sp>
        <p:nvSpPr>
          <p:cNvPr id="2" name="Rectangle 1"/>
          <p:cNvSpPr/>
          <p:nvPr/>
        </p:nvSpPr>
        <p:spPr>
          <a:xfrm>
            <a:off x="2074985" y="4260493"/>
            <a:ext cx="6947096" cy="2400657"/>
          </a:xfrm>
          <a:prstGeom prst="rect">
            <a:avLst/>
          </a:prstGeom>
        </p:spPr>
        <p:txBody>
          <a:bodyPr wrap="square">
            <a:spAutoFit/>
          </a:bodyPr>
          <a:lstStyle/>
          <a:p>
            <a:pPr lvl="0"/>
            <a:r>
              <a:rPr lang="fr-FR" sz="2000" b="1" dirty="0">
                <a:solidFill>
                  <a:srgbClr val="92D050"/>
                </a:solidFill>
              </a:rPr>
              <a:t>Dégustation: </a:t>
            </a:r>
            <a:r>
              <a:rPr lang="fr-FR" b="1" dirty="0" smtClean="0">
                <a:solidFill>
                  <a:prstClr val="white"/>
                </a:solidFill>
              </a:rPr>
              <a:t>Œil: </a:t>
            </a:r>
            <a:r>
              <a:rPr lang="fr-FR" dirty="0">
                <a:solidFill>
                  <a:prstClr val="white"/>
                </a:solidFill>
              </a:rPr>
              <a:t>Belle robe jaune profonde et dorée.</a:t>
            </a:r>
          </a:p>
          <a:p>
            <a:pPr lvl="0"/>
            <a:r>
              <a:rPr lang="fr-FR" b="1" dirty="0">
                <a:solidFill>
                  <a:prstClr val="white"/>
                </a:solidFill>
              </a:rPr>
              <a:t>Nez: </a:t>
            </a:r>
            <a:r>
              <a:rPr lang="fr-FR" dirty="0">
                <a:solidFill>
                  <a:prstClr val="white"/>
                </a:solidFill>
              </a:rPr>
              <a:t>Notes de maturités et d’évolution (pain grillé, torréfié, café). Notes de fruits jaunes mûres et d’amandes.</a:t>
            </a:r>
          </a:p>
          <a:p>
            <a:pPr lvl="0"/>
            <a:r>
              <a:rPr lang="fr-FR" b="1" dirty="0">
                <a:solidFill>
                  <a:prstClr val="white"/>
                </a:solidFill>
              </a:rPr>
              <a:t>Bouche: </a:t>
            </a:r>
            <a:r>
              <a:rPr lang="fr-FR" dirty="0">
                <a:solidFill>
                  <a:prstClr val="white"/>
                </a:solidFill>
              </a:rPr>
              <a:t>Riche et complexe. Arômes tertiaires du nez accompagnés de notes de fruits mûrs avec des effluves de tabac.</a:t>
            </a:r>
          </a:p>
          <a:p>
            <a:pPr lvl="0"/>
            <a:endParaRPr lang="fr-FR" dirty="0">
              <a:solidFill>
                <a:prstClr val="white"/>
              </a:solidFill>
            </a:endParaRPr>
          </a:p>
          <a:p>
            <a:pPr lvl="0"/>
            <a:r>
              <a:rPr lang="fr-FR" sz="2000" b="1" dirty="0">
                <a:solidFill>
                  <a:srgbClr val="92D050"/>
                </a:solidFill>
              </a:rPr>
              <a:t>Accord: </a:t>
            </a:r>
            <a:r>
              <a:rPr lang="fr-FR" dirty="0">
                <a:solidFill>
                  <a:prstClr val="white"/>
                </a:solidFill>
              </a:rPr>
              <a:t>S’accorde à merveille avec un coq au Champagne</a:t>
            </a:r>
            <a:r>
              <a:rPr lang="fr-FR" dirty="0" smtClean="0">
                <a:solidFill>
                  <a:prstClr val="white"/>
                </a:solidFill>
              </a:rPr>
              <a:t>.</a:t>
            </a:r>
          </a:p>
          <a:p>
            <a:pPr lvl="0"/>
            <a:r>
              <a:rPr lang="fr-FR" sz="2000" dirty="0" smtClean="0">
                <a:solidFill>
                  <a:prstClr val="white"/>
                </a:solidFill>
              </a:rPr>
              <a:t>Prix: 27€30</a:t>
            </a:r>
            <a:endParaRPr lang="fr-FR" sz="2000" dirty="0">
              <a:solidFill>
                <a:prstClr val="white"/>
              </a:solidFill>
            </a:endParaRPr>
          </a:p>
        </p:txBody>
      </p:sp>
    </p:spTree>
    <p:extLst>
      <p:ext uri="{BB962C8B-B14F-4D97-AF65-F5344CB8AC3E}">
        <p14:creationId xmlns:p14="http://schemas.microsoft.com/office/powerpoint/2010/main" val="971275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43" y="139136"/>
            <a:ext cx="1614267" cy="548299"/>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39760"/>
            <a:ext cx="9887712" cy="6335232"/>
          </a:xfrm>
          <a:prstGeom prst="rect">
            <a:avLst/>
          </a:prstGeom>
        </p:spPr>
      </p:pic>
    </p:spTree>
    <p:extLst>
      <p:ext uri="{BB962C8B-B14F-4D97-AF65-F5344CB8AC3E}">
        <p14:creationId xmlns:p14="http://schemas.microsoft.com/office/powerpoint/2010/main" val="4058219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16" y="1122426"/>
            <a:ext cx="7647432" cy="5735574"/>
          </a:xfrm>
          <a:prstGeom prst="rect">
            <a:avLst/>
          </a:prstGeom>
        </p:spPr>
      </p:pic>
      <p:sp>
        <p:nvSpPr>
          <p:cNvPr id="2" name="Soleil 1"/>
          <p:cNvSpPr/>
          <p:nvPr/>
        </p:nvSpPr>
        <p:spPr>
          <a:xfrm>
            <a:off x="2799471" y="2858730"/>
            <a:ext cx="140677" cy="182882"/>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81491" y="2674064"/>
            <a:ext cx="1517980" cy="369332"/>
          </a:xfrm>
          <a:prstGeom prst="rect">
            <a:avLst/>
          </a:prstGeom>
          <a:noFill/>
        </p:spPr>
        <p:txBody>
          <a:bodyPr wrap="none" rtlCol="0">
            <a:spAutoFit/>
          </a:bodyPr>
          <a:lstStyle/>
          <a:p>
            <a:r>
              <a:rPr lang="fr-FR" dirty="0" smtClean="0">
                <a:solidFill>
                  <a:srgbClr val="C00000"/>
                </a:solidFill>
              </a:rPr>
              <a:t>Charly/Marne</a:t>
            </a:r>
            <a:endParaRPr lang="fr-FR" dirty="0">
              <a:solidFill>
                <a:srgbClr val="C00000"/>
              </a:solidFill>
            </a:endParaRPr>
          </a:p>
        </p:txBody>
      </p:sp>
      <p:sp>
        <p:nvSpPr>
          <p:cNvPr id="7" name="Soleil 6"/>
          <p:cNvSpPr/>
          <p:nvPr/>
        </p:nvSpPr>
        <p:spPr>
          <a:xfrm>
            <a:off x="3961463" y="2140075"/>
            <a:ext cx="196948" cy="196947"/>
          </a:xfrm>
          <a:prstGeom prst="su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210890" y="2152356"/>
            <a:ext cx="1698094" cy="369332"/>
          </a:xfrm>
          <a:prstGeom prst="rect">
            <a:avLst/>
          </a:prstGeom>
          <a:noFill/>
        </p:spPr>
        <p:txBody>
          <a:bodyPr wrap="none" rtlCol="0">
            <a:spAutoFit/>
          </a:bodyPr>
          <a:lstStyle/>
          <a:p>
            <a:r>
              <a:rPr lang="fr-FR" dirty="0" smtClean="0">
                <a:solidFill>
                  <a:srgbClr val="C00000"/>
                </a:solidFill>
              </a:rPr>
              <a:t>Ville-</a:t>
            </a:r>
            <a:r>
              <a:rPr lang="fr-FR" dirty="0" err="1" smtClean="0">
                <a:solidFill>
                  <a:srgbClr val="C00000"/>
                </a:solidFill>
              </a:rPr>
              <a:t>Dommange</a:t>
            </a:r>
            <a:endParaRPr lang="fr-FR" dirty="0">
              <a:solidFill>
                <a:srgbClr val="C00000"/>
              </a:solidFill>
            </a:endParaRPr>
          </a:p>
        </p:txBody>
      </p:sp>
    </p:spTree>
    <p:extLst>
      <p:ext uri="{BB962C8B-B14F-4D97-AF65-F5344CB8AC3E}">
        <p14:creationId xmlns:p14="http://schemas.microsoft.com/office/powerpoint/2010/main" val="3774000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0-ppt_w/2"/>
                                          </p:val>
                                        </p:tav>
                                      </p:tavLst>
                                    </p:anim>
                                    <p:anim calcmode="lin" valueType="num">
                                      <p:cBhvr additive="base">
                                        <p:cTn id="7" dur="1000"/>
                                        <p:tgtEl>
                                          <p:spTgt spid="8"/>
                                        </p:tgtEl>
                                        <p:attrNameLst>
                                          <p:attrName>ppt_y</p:attrName>
                                        </p:attrNameLst>
                                      </p:cBhvr>
                                      <p:tavLst>
                                        <p:tav tm="0">
                                          <p:val>
                                            <p:strVal val="ppt_y"/>
                                          </p:val>
                                        </p:tav>
                                        <p:tav tm="100000">
                                          <p:val>
                                            <p:strVal val="ppt_y"/>
                                          </p:val>
                                        </p:tav>
                                      </p:tavLst>
                                    </p:anim>
                                    <p:set>
                                      <p:cBhvr>
                                        <p:cTn id="8" dur="1" fill="hold">
                                          <p:stCondLst>
                                            <p:cond delay="999"/>
                                          </p:stCondLst>
                                        </p:cTn>
                                        <p:tgtEl>
                                          <p:spTgt spid="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4739" y="2304546"/>
            <a:ext cx="7540284" cy="4234108"/>
          </a:xfrm>
          <a:prstGeom prst="rect">
            <a:avLst/>
          </a:prstGeom>
        </p:spPr>
        <p:txBody>
          <a:bodyPr wrap="square">
            <a:spAutoFit/>
          </a:bodyPr>
          <a:lstStyle/>
          <a:p>
            <a:pPr lvl="0" defTabSz="914400" eaLnBrk="0" fontAlgn="base" hangingPunct="0">
              <a:lnSpc>
                <a:spcPts val="2500"/>
              </a:lnSpc>
              <a:spcBef>
                <a:spcPct val="0"/>
              </a:spcBef>
              <a:spcAft>
                <a:spcPct val="0"/>
              </a:spcAft>
            </a:pPr>
            <a:r>
              <a:rPr lang="fr-FR" altLang="fr-FR" dirty="0">
                <a:latin typeface="inherit"/>
              </a:rPr>
              <a:t>Dès, le 17e siècle, </a:t>
            </a:r>
            <a:r>
              <a:rPr lang="fr-FR" altLang="fr-FR" dirty="0" smtClean="0">
                <a:latin typeface="inherit"/>
              </a:rPr>
              <a:t> la </a:t>
            </a:r>
            <a:r>
              <a:rPr lang="fr-FR" altLang="fr-FR" dirty="0">
                <a:latin typeface="inherit"/>
              </a:rPr>
              <a:t>famille BARON possède une vigne qu’elle cultive à Charly sur Marne, dans l’ouest du vignoble de Champagne.</a:t>
            </a:r>
            <a:br>
              <a:rPr lang="fr-FR" altLang="fr-FR" dirty="0">
                <a:latin typeface="inherit"/>
              </a:rPr>
            </a:br>
            <a:r>
              <a:rPr lang="fr-FR" altLang="fr-FR" dirty="0">
                <a:latin typeface="inherit"/>
              </a:rPr>
              <a:t>Dolorès </a:t>
            </a:r>
            <a:r>
              <a:rPr lang="fr-FR" altLang="fr-FR" dirty="0" err="1">
                <a:latin typeface="inherit"/>
              </a:rPr>
              <a:t>Fuente</a:t>
            </a:r>
            <a:r>
              <a:rPr lang="fr-FR" altLang="fr-FR" dirty="0">
                <a:latin typeface="inherit"/>
              </a:rPr>
              <a:t> était une immigrée espagnole qui avait connu la famine en Espagne et en arrivant en </a:t>
            </a:r>
            <a:r>
              <a:rPr lang="fr-FR" altLang="fr-FR" dirty="0" smtClean="0">
                <a:latin typeface="inherit"/>
              </a:rPr>
              <a:t>France Gabriel </a:t>
            </a:r>
            <a:r>
              <a:rPr lang="fr-FR" altLang="fr-FR" dirty="0">
                <a:latin typeface="inherit"/>
              </a:rPr>
              <a:t>Baron et Dolorès </a:t>
            </a:r>
            <a:r>
              <a:rPr lang="fr-FR" altLang="fr-FR" dirty="0" err="1">
                <a:latin typeface="inherit"/>
              </a:rPr>
              <a:t>Fuente</a:t>
            </a:r>
            <a:r>
              <a:rPr lang="fr-FR" altLang="fr-FR" dirty="0">
                <a:latin typeface="inherit"/>
              </a:rPr>
              <a:t> se rencontrèrent dans les bals. A l’époque, le métier de vigneron n’était pas reconnu et, pour séduire Dolorès, Gabriel se fit passer pour un postier.</a:t>
            </a:r>
            <a:endParaRPr lang="fr-FR" altLang="fr-FR" dirty="0">
              <a:latin typeface="Times" panose="02020603050405020304" pitchFamily="18" charset="0"/>
            </a:endParaRPr>
          </a:p>
          <a:p>
            <a:pPr lvl="0" defTabSz="914400" eaLnBrk="0" fontAlgn="base" hangingPunct="0">
              <a:lnSpc>
                <a:spcPts val="2500"/>
              </a:lnSpc>
              <a:spcBef>
                <a:spcPct val="0"/>
              </a:spcBef>
              <a:spcAft>
                <a:spcPct val="0"/>
              </a:spcAft>
            </a:pPr>
            <a:r>
              <a:rPr lang="fr-FR" altLang="fr-FR" dirty="0">
                <a:latin typeface="inherit"/>
              </a:rPr>
              <a:t>En 1961, à l’occasion de son mariage avec Dolorès, Gabriel Baron reçut de son père 1 ha de vignes. Et c’est en mémoire de leur union qu’en 1967, Gabriel Baron et Dolorès </a:t>
            </a:r>
            <a:r>
              <a:rPr lang="fr-FR" altLang="fr-FR" dirty="0" err="1">
                <a:latin typeface="inherit"/>
              </a:rPr>
              <a:t>Fuente</a:t>
            </a:r>
            <a:r>
              <a:rPr lang="fr-FR" altLang="fr-FR" dirty="0">
                <a:latin typeface="inherit"/>
              </a:rPr>
              <a:t> fondèrent la Maison Baron-</a:t>
            </a:r>
            <a:r>
              <a:rPr lang="fr-FR" altLang="fr-FR" dirty="0" err="1">
                <a:latin typeface="inherit"/>
              </a:rPr>
              <a:t>Fuente</a:t>
            </a:r>
            <a:r>
              <a:rPr lang="fr-FR" altLang="fr-FR" dirty="0">
                <a:latin typeface="inherit"/>
              </a:rPr>
              <a:t>.</a:t>
            </a:r>
            <a:br>
              <a:rPr lang="fr-FR" altLang="fr-FR" dirty="0">
                <a:latin typeface="inherit"/>
              </a:rPr>
            </a:br>
            <a:r>
              <a:rPr lang="fr-FR" altLang="fr-FR" sz="1400" dirty="0">
                <a:solidFill>
                  <a:srgbClr val="FFFFFF"/>
                </a:solidFill>
                <a:latin typeface="inherit"/>
              </a:rPr>
              <a:t/>
            </a:r>
            <a:br>
              <a:rPr lang="fr-FR" altLang="fr-FR" sz="1400" dirty="0">
                <a:solidFill>
                  <a:srgbClr val="FFFFFF"/>
                </a:solidFill>
                <a:latin typeface="inherit"/>
              </a:rPr>
            </a:br>
            <a:endParaRPr lang="fr-FR" dirty="0">
              <a:latin typeface="Times" panose="020206030504050203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780" y="105559"/>
            <a:ext cx="4496427" cy="1267002"/>
          </a:xfrm>
          <a:prstGeom prst="rect">
            <a:avLst/>
          </a:prstGeom>
        </p:spPr>
      </p:pic>
    </p:spTree>
    <p:extLst>
      <p:ext uri="{BB962C8B-B14F-4D97-AF65-F5344CB8AC3E}">
        <p14:creationId xmlns:p14="http://schemas.microsoft.com/office/powerpoint/2010/main" val="791260748"/>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7280" y="1854380"/>
            <a:ext cx="7061981" cy="4875309"/>
          </a:xfrm>
          <a:prstGeom prst="rect">
            <a:avLst/>
          </a:prstGeom>
        </p:spPr>
        <p:txBody>
          <a:bodyPr wrap="square">
            <a:spAutoFit/>
          </a:bodyPr>
          <a:lstStyle/>
          <a:p>
            <a:pPr lvl="0" defTabSz="914400" eaLnBrk="0" fontAlgn="base" hangingPunct="0">
              <a:lnSpc>
                <a:spcPts val="2500"/>
              </a:lnSpc>
              <a:spcBef>
                <a:spcPct val="0"/>
              </a:spcBef>
              <a:spcAft>
                <a:spcPct val="0"/>
              </a:spcAft>
            </a:pPr>
            <a:r>
              <a:rPr lang="fr-FR" altLang="fr-FR" dirty="0">
                <a:latin typeface="inherit"/>
              </a:rPr>
              <a:t/>
            </a:r>
            <a:br>
              <a:rPr lang="fr-FR" altLang="fr-FR" dirty="0">
                <a:latin typeface="inherit"/>
              </a:rPr>
            </a:br>
            <a:r>
              <a:rPr lang="fr-FR" altLang="fr-FR" dirty="0">
                <a:latin typeface="inherit"/>
              </a:rPr>
              <a:t>Les premières bouteilles sont alors produites et commercialisées en directe au caveau. Depuis, la maison familiale ne cesse de se développer.</a:t>
            </a:r>
            <a:endParaRPr lang="fr-FR" altLang="fr-FR" dirty="0">
              <a:latin typeface="Times" panose="02020603050405020304" pitchFamily="18" charset="0"/>
            </a:endParaRPr>
          </a:p>
          <a:p>
            <a:pPr lvl="0" defTabSz="914400" eaLnBrk="0" fontAlgn="base" hangingPunct="0">
              <a:lnSpc>
                <a:spcPts val="2500"/>
              </a:lnSpc>
              <a:spcBef>
                <a:spcPct val="0"/>
              </a:spcBef>
              <a:spcAft>
                <a:spcPct val="0"/>
              </a:spcAft>
            </a:pPr>
            <a:r>
              <a:rPr lang="fr-FR" altLang="fr-FR" dirty="0">
                <a:latin typeface="inherit"/>
              </a:rPr>
              <a:t>En 1982, Sophie, la fille de Gabriel et Dolorès, a rejoint ses parents à l’exploitation. </a:t>
            </a:r>
            <a:br>
              <a:rPr lang="fr-FR" altLang="fr-FR" dirty="0">
                <a:latin typeface="inherit"/>
              </a:rPr>
            </a:br>
            <a:r>
              <a:rPr lang="fr-FR" altLang="fr-FR" dirty="0">
                <a:latin typeface="inherit"/>
              </a:rPr>
              <a:t>En 1992, Ignace, leur fils, a également rejoint l’exploitation forte alors de 13 hectares de vignes à Charly-sur-Marne, où le vignoble est implanté sur les magnifiques coteaux de la Marne.</a:t>
            </a:r>
            <a:endParaRPr lang="fr-FR" altLang="fr-FR" dirty="0">
              <a:latin typeface="Times" panose="02020603050405020304" pitchFamily="18" charset="0"/>
            </a:endParaRPr>
          </a:p>
          <a:p>
            <a:pPr lvl="0" defTabSz="914400" eaLnBrk="0" fontAlgn="base" hangingPunct="0">
              <a:lnSpc>
                <a:spcPts val="2500"/>
              </a:lnSpc>
              <a:spcBef>
                <a:spcPct val="0"/>
              </a:spcBef>
              <a:spcAft>
                <a:spcPct val="0"/>
              </a:spcAft>
            </a:pPr>
            <a:r>
              <a:rPr lang="fr-FR" altLang="fr-FR" dirty="0">
                <a:latin typeface="inherit"/>
              </a:rPr>
              <a:t>Aujourd’hui, Champagne Baron-</a:t>
            </a:r>
            <a:r>
              <a:rPr lang="fr-FR" altLang="fr-FR" dirty="0" err="1">
                <a:latin typeface="inherit"/>
              </a:rPr>
              <a:t>Fuenté</a:t>
            </a:r>
            <a:r>
              <a:rPr lang="fr-FR" altLang="fr-FR" dirty="0">
                <a:latin typeface="inherit"/>
              </a:rPr>
              <a:t> est propriétaire de 38 ha de vigne et la marque Baron-</a:t>
            </a:r>
            <a:r>
              <a:rPr lang="fr-FR" altLang="fr-FR" dirty="0" err="1">
                <a:latin typeface="inherit"/>
              </a:rPr>
              <a:t>Fuenté</a:t>
            </a:r>
            <a:r>
              <a:rPr lang="fr-FR" altLang="fr-FR" dirty="0">
                <a:latin typeface="inherit"/>
              </a:rPr>
              <a:t> est la propriété de la famille Baron-</a:t>
            </a:r>
            <a:r>
              <a:rPr lang="fr-FR" altLang="fr-FR" dirty="0" err="1">
                <a:latin typeface="inherit"/>
              </a:rPr>
              <a:t>Fuenté</a:t>
            </a:r>
            <a:r>
              <a:rPr lang="fr-FR" altLang="fr-FR" dirty="0">
                <a:latin typeface="inherit"/>
              </a:rPr>
              <a:t/>
            </a:r>
            <a:br>
              <a:rPr lang="fr-FR" altLang="fr-FR" dirty="0">
                <a:latin typeface="inherit"/>
              </a:rPr>
            </a:br>
            <a:r>
              <a:rPr lang="fr-FR" altLang="fr-FR" dirty="0">
                <a:latin typeface="inherit"/>
              </a:rPr>
              <a:t>La maison Baron-</a:t>
            </a:r>
            <a:r>
              <a:rPr lang="fr-FR" altLang="fr-FR" dirty="0" err="1">
                <a:latin typeface="inherit"/>
              </a:rPr>
              <a:t>Fuenté</a:t>
            </a:r>
            <a:r>
              <a:rPr lang="fr-FR" altLang="fr-FR" dirty="0">
                <a:latin typeface="inherit"/>
              </a:rPr>
              <a:t> est actuellement gérée par Ignace et Sophie.</a:t>
            </a:r>
            <a:r>
              <a:rPr lang="fr-FR" altLang="fr-FR" sz="1400" dirty="0">
                <a:solidFill>
                  <a:srgbClr val="FFFFFF"/>
                </a:solidFill>
                <a:latin typeface="inherit"/>
              </a:rPr>
              <a:t/>
            </a:r>
            <a:br>
              <a:rPr lang="fr-FR" altLang="fr-FR" sz="1400" dirty="0">
                <a:solidFill>
                  <a:srgbClr val="FFFFFF"/>
                </a:solidFill>
                <a:latin typeface="inherit"/>
              </a:rPr>
            </a:br>
            <a:endParaRPr lang="fr-FR" dirty="0">
              <a:latin typeface="Times" panose="020206030504050203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780" y="105559"/>
            <a:ext cx="4496427" cy="1267002"/>
          </a:xfrm>
          <a:prstGeom prst="rect">
            <a:avLst/>
          </a:prstGeom>
        </p:spPr>
      </p:pic>
    </p:spTree>
    <p:extLst>
      <p:ext uri="{BB962C8B-B14F-4D97-AF65-F5344CB8AC3E}">
        <p14:creationId xmlns:p14="http://schemas.microsoft.com/office/powerpoint/2010/main" val="77136472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57350" cy="4762500"/>
          </a:xfrm>
          <a:prstGeom prst="rect">
            <a:avLst/>
          </a:prstGeom>
        </p:spPr>
      </p:pic>
      <p:sp>
        <p:nvSpPr>
          <p:cNvPr id="3" name="Rectangle 2"/>
          <p:cNvSpPr/>
          <p:nvPr/>
        </p:nvSpPr>
        <p:spPr>
          <a:xfrm>
            <a:off x="2286000" y="1502688"/>
            <a:ext cx="6745458" cy="923330"/>
          </a:xfrm>
          <a:prstGeom prst="rect">
            <a:avLst/>
          </a:prstGeom>
        </p:spPr>
        <p:txBody>
          <a:bodyPr wrap="square">
            <a:spAutoFit/>
          </a:bodyPr>
          <a:lstStyle/>
          <a:p>
            <a:pPr fontAlgn="base"/>
            <a:r>
              <a:rPr lang="fr-FR" b="1" dirty="0" smtClean="0">
                <a:solidFill>
                  <a:srgbClr val="EFB753"/>
                </a:solidFill>
                <a:latin typeface="inherit"/>
              </a:rPr>
              <a:t>CHARDONNAY </a:t>
            </a:r>
          </a:p>
          <a:p>
            <a:pPr fontAlgn="base"/>
            <a:endParaRPr lang="fr-FR" b="1" dirty="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dirty="0">
                <a:latin typeface="Times" panose="02020603050405020304" pitchFamily="18" charset="0"/>
              </a:rPr>
              <a:t> 100% </a:t>
            </a:r>
            <a:r>
              <a:rPr lang="fr-FR" dirty="0" smtClean="0">
                <a:latin typeface="Times" panose="02020603050405020304" pitchFamily="18" charset="0"/>
              </a:rPr>
              <a:t>Chardonnay</a:t>
            </a:r>
            <a:endParaRPr lang="fr-FR" dirty="0">
              <a:latin typeface="Times" panose="02020603050405020304" pitchFamily="18" charset="0"/>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sp>
        <p:nvSpPr>
          <p:cNvPr id="4" name="Rectangle 3"/>
          <p:cNvSpPr/>
          <p:nvPr/>
        </p:nvSpPr>
        <p:spPr>
          <a:xfrm>
            <a:off x="2286000" y="2568923"/>
            <a:ext cx="6745458" cy="4001095"/>
          </a:xfrm>
          <a:prstGeom prst="rect">
            <a:avLst/>
          </a:prstGeom>
        </p:spPr>
        <p:txBody>
          <a:bodyPr wrap="square">
            <a:spAutoFit/>
          </a:bodyPr>
          <a:lstStyle/>
          <a:p>
            <a:pPr fontAlgn="base"/>
            <a:r>
              <a:rPr lang="fr-FR" b="1" dirty="0">
                <a:solidFill>
                  <a:srgbClr val="92D050"/>
                </a:solidFill>
                <a:latin typeface="inherit"/>
              </a:rPr>
              <a:t>DEGUSTATION :</a:t>
            </a:r>
            <a:r>
              <a:rPr lang="fr-FR" b="1" dirty="0">
                <a:latin typeface="inherit"/>
              </a:rPr>
              <a:t> </a:t>
            </a:r>
            <a:r>
              <a:rPr lang="fr-FR" dirty="0">
                <a:latin typeface="Times" panose="02020603050405020304" pitchFamily="18" charset="0"/>
              </a:rPr>
              <a:t/>
            </a:r>
            <a:br>
              <a:rPr lang="fr-FR" dirty="0">
                <a:latin typeface="Times" panose="02020603050405020304" pitchFamily="18" charset="0"/>
              </a:rPr>
            </a:br>
            <a:r>
              <a:rPr lang="fr-FR" dirty="0">
                <a:latin typeface="Times" panose="02020603050405020304" pitchFamily="18" charset="0"/>
              </a:rPr>
              <a:t>Une robe jaune clair. Des arômes de poires, de noisettes vertes, et d’agrumes se dégagent au nez. La pêche et le pamplemousse complétant le tableau de fraîcheur de ce nez délicat.</a:t>
            </a:r>
            <a:br>
              <a:rPr lang="fr-FR" dirty="0">
                <a:latin typeface="Times" panose="02020603050405020304" pitchFamily="18" charset="0"/>
              </a:rPr>
            </a:br>
            <a:r>
              <a:rPr lang="fr-FR" dirty="0">
                <a:latin typeface="Times" panose="02020603050405020304" pitchFamily="18" charset="0"/>
              </a:rPr>
              <a:t>La bouche est équilibrée, avec une attaque franche et soyeuse qui vous réveille les papilles. Une belle longueur en bouche permet d’apprécier la finale marquée par la mangue et le citron vert.</a:t>
            </a:r>
          </a:p>
          <a:p>
            <a:pPr fontAlgn="base"/>
            <a:endParaRPr lang="fr-FR" dirty="0">
              <a:latin typeface="Times" panose="02020603050405020304" pitchFamily="18" charset="0"/>
            </a:endParaRPr>
          </a:p>
          <a:p>
            <a:pPr fontAlgn="base"/>
            <a:r>
              <a:rPr lang="fr-FR" b="1" dirty="0">
                <a:solidFill>
                  <a:srgbClr val="92D050"/>
                </a:solidFill>
                <a:latin typeface="inherit"/>
              </a:rPr>
              <a:t>ACCOMPAGNEMENT :</a:t>
            </a:r>
            <a:r>
              <a:rPr lang="fr-FR" dirty="0">
                <a:latin typeface="Times" panose="02020603050405020304" pitchFamily="18" charset="0"/>
              </a:rPr>
              <a:t/>
            </a:r>
            <a:br>
              <a:rPr lang="fr-FR" dirty="0">
                <a:latin typeface="Times" panose="02020603050405020304" pitchFamily="18" charset="0"/>
              </a:rPr>
            </a:br>
            <a:r>
              <a:rPr lang="fr-FR" dirty="0">
                <a:latin typeface="Times" panose="02020603050405020304" pitchFamily="18" charset="0"/>
              </a:rPr>
              <a:t>Équilibré, vif et fruité, ce champagne fraîcheur accompagnera parfaitement un turbo en papillotes à l’aneth, une tarte au citron, et sera un excellent apéritif d’été</a:t>
            </a:r>
            <a:r>
              <a:rPr lang="fr-FR" dirty="0" smtClean="0">
                <a:latin typeface="Times" panose="02020603050405020304" pitchFamily="18" charset="0"/>
              </a:rPr>
              <a:t>.</a:t>
            </a:r>
          </a:p>
          <a:p>
            <a:pPr lvl="0" fontAlgn="base"/>
            <a:endParaRPr lang="fr-FR" dirty="0">
              <a:solidFill>
                <a:prstClr val="white"/>
              </a:solidFill>
              <a:latin typeface="Times" panose="02020603050405020304" pitchFamily="18" charset="0"/>
            </a:endParaRPr>
          </a:p>
          <a:p>
            <a:pPr lvl="0" fontAlgn="base"/>
            <a:r>
              <a:rPr lang="fr-FR" sz="2000" dirty="0">
                <a:solidFill>
                  <a:prstClr val="white"/>
                </a:solidFill>
              </a:rPr>
              <a:t>Prix: 27€</a:t>
            </a:r>
            <a:r>
              <a:rPr lang="fr-FR" sz="2000" dirty="0" smtClean="0">
                <a:solidFill>
                  <a:prstClr val="white"/>
                </a:solidFill>
              </a:rPr>
              <a:t>30</a:t>
            </a:r>
            <a:endParaRPr lang="fr-FR" dirty="0">
              <a:latin typeface="Times" panose="02020603050405020304" pitchFamily="18" charset="0"/>
            </a:endParaRPr>
          </a:p>
        </p:txBody>
      </p:sp>
    </p:spTree>
    <p:extLst>
      <p:ext uri="{BB962C8B-B14F-4D97-AF65-F5344CB8AC3E}">
        <p14:creationId xmlns:p14="http://schemas.microsoft.com/office/powerpoint/2010/main" val="1950554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9430"/>
            <a:ext cx="9144000" cy="6001643"/>
          </a:xfrm>
          <a:prstGeom prst="rect">
            <a:avLst/>
          </a:prstGeom>
        </p:spPr>
        <p:txBody>
          <a:bodyPr wrap="square">
            <a:spAutoFit/>
          </a:bodyPr>
          <a:lstStyle/>
          <a:p>
            <a:r>
              <a:rPr lang="fr-FR" sz="2400" dirty="0" smtClean="0">
                <a:solidFill>
                  <a:srgbClr val="EFB753"/>
                </a:solidFill>
              </a:rPr>
              <a:t>					Types </a:t>
            </a:r>
            <a:r>
              <a:rPr lang="fr-FR" sz="2400" dirty="0">
                <a:solidFill>
                  <a:srgbClr val="EFB753"/>
                </a:solidFill>
              </a:rPr>
              <a:t>de Champagne </a:t>
            </a:r>
            <a:endParaRPr lang="fr-FR" sz="2400" dirty="0" smtClean="0">
              <a:solidFill>
                <a:srgbClr val="EFB753"/>
              </a:solidFill>
            </a:endParaRPr>
          </a:p>
          <a:p>
            <a:endParaRPr lang="fr-FR" sz="2400" dirty="0">
              <a:solidFill>
                <a:srgbClr val="EFB753"/>
              </a:solidFill>
            </a:endParaRPr>
          </a:p>
          <a:p>
            <a:r>
              <a:rPr lang="fr-FR" b="1" dirty="0" smtClean="0"/>
              <a:t> 					</a:t>
            </a:r>
            <a:r>
              <a:rPr lang="fr-FR" b="1" dirty="0" smtClean="0">
                <a:solidFill>
                  <a:srgbClr val="92D050"/>
                </a:solidFill>
              </a:rPr>
              <a:t>Doux: </a:t>
            </a:r>
            <a:r>
              <a:rPr lang="fr-FR" dirty="0" smtClean="0"/>
              <a:t>plus de 50g de sucre par litre</a:t>
            </a:r>
            <a:endParaRPr lang="fr-FR" dirty="0"/>
          </a:p>
          <a:p>
            <a:r>
              <a:rPr lang="fr-FR" b="1" dirty="0" smtClean="0"/>
              <a:t> 					</a:t>
            </a:r>
            <a:r>
              <a:rPr lang="fr-FR" b="1" dirty="0" smtClean="0">
                <a:solidFill>
                  <a:srgbClr val="92D050"/>
                </a:solidFill>
              </a:rPr>
              <a:t>Demi-sec: </a:t>
            </a:r>
            <a:r>
              <a:rPr lang="fr-FR" dirty="0" smtClean="0"/>
              <a:t>32 </a:t>
            </a:r>
            <a:r>
              <a:rPr lang="fr-FR" dirty="0"/>
              <a:t>à </a:t>
            </a:r>
            <a:r>
              <a:rPr lang="fr-FR" dirty="0" smtClean="0"/>
              <a:t>50g/l</a:t>
            </a:r>
            <a:endParaRPr lang="fr-FR" dirty="0"/>
          </a:p>
          <a:p>
            <a:r>
              <a:rPr lang="fr-FR" b="1" dirty="0" smtClean="0"/>
              <a:t> 					</a:t>
            </a:r>
            <a:r>
              <a:rPr lang="fr-FR" b="1" dirty="0" smtClean="0">
                <a:solidFill>
                  <a:srgbClr val="92D050"/>
                </a:solidFill>
              </a:rPr>
              <a:t>Sec: </a:t>
            </a:r>
            <a:r>
              <a:rPr lang="fr-FR" dirty="0" smtClean="0"/>
              <a:t>17 </a:t>
            </a:r>
            <a:r>
              <a:rPr lang="fr-FR" dirty="0"/>
              <a:t>à </a:t>
            </a:r>
            <a:r>
              <a:rPr lang="fr-FR" dirty="0" smtClean="0"/>
              <a:t>32g/l</a:t>
            </a:r>
            <a:endParaRPr lang="fr-FR" dirty="0"/>
          </a:p>
          <a:p>
            <a:r>
              <a:rPr lang="fr-FR" b="1" dirty="0" smtClean="0"/>
              <a:t> 					</a:t>
            </a:r>
            <a:r>
              <a:rPr lang="fr-FR" b="1" dirty="0" smtClean="0">
                <a:solidFill>
                  <a:srgbClr val="92D050"/>
                </a:solidFill>
              </a:rPr>
              <a:t>Extra dry</a:t>
            </a:r>
            <a:r>
              <a:rPr lang="fr-FR" dirty="0" smtClean="0">
                <a:solidFill>
                  <a:srgbClr val="92D050"/>
                </a:solidFill>
              </a:rPr>
              <a:t>: </a:t>
            </a:r>
            <a:r>
              <a:rPr lang="fr-FR" dirty="0" smtClean="0"/>
              <a:t>12 à 17g/l</a:t>
            </a:r>
            <a:endParaRPr lang="fr-FR" dirty="0"/>
          </a:p>
          <a:p>
            <a:r>
              <a:rPr lang="fr-FR" b="1" dirty="0" smtClean="0"/>
              <a:t> 					</a:t>
            </a:r>
            <a:r>
              <a:rPr lang="fr-FR" b="1" dirty="0" smtClean="0">
                <a:solidFill>
                  <a:srgbClr val="92D050"/>
                </a:solidFill>
              </a:rPr>
              <a:t>Brut: </a:t>
            </a:r>
            <a:r>
              <a:rPr lang="fr-FR" dirty="0" smtClean="0"/>
              <a:t>de 6 à 12g/l</a:t>
            </a:r>
            <a:endParaRPr lang="fr-FR" dirty="0"/>
          </a:p>
          <a:p>
            <a:r>
              <a:rPr lang="fr-FR" b="1" dirty="0" smtClean="0"/>
              <a:t> 					</a:t>
            </a:r>
            <a:r>
              <a:rPr lang="fr-FR" b="1" dirty="0" smtClean="0">
                <a:solidFill>
                  <a:srgbClr val="92D050"/>
                </a:solidFill>
              </a:rPr>
              <a:t>Extra brut: </a:t>
            </a:r>
            <a:r>
              <a:rPr lang="fr-FR" dirty="0"/>
              <a:t>0 à </a:t>
            </a:r>
            <a:r>
              <a:rPr lang="fr-FR" dirty="0" smtClean="0"/>
              <a:t>6g/l</a:t>
            </a:r>
          </a:p>
          <a:p>
            <a:endParaRPr lang="fr-FR" sz="2400" dirty="0">
              <a:solidFill>
                <a:srgbClr val="EFB753"/>
              </a:solidFill>
            </a:endParaRPr>
          </a:p>
          <a:p>
            <a:r>
              <a:rPr lang="fr-FR" sz="2400" dirty="0" smtClean="0">
                <a:solidFill>
                  <a:srgbClr val="EFB753"/>
                </a:solidFill>
              </a:rPr>
              <a:t>					Autres </a:t>
            </a:r>
            <a:r>
              <a:rPr lang="fr-FR" sz="2400" dirty="0">
                <a:solidFill>
                  <a:srgbClr val="EFB753"/>
                </a:solidFill>
              </a:rPr>
              <a:t>types de </a:t>
            </a:r>
            <a:r>
              <a:rPr lang="fr-FR" sz="2400" dirty="0" smtClean="0">
                <a:solidFill>
                  <a:srgbClr val="EFB753"/>
                </a:solidFill>
              </a:rPr>
              <a:t>Champagne</a:t>
            </a:r>
            <a:endParaRPr lang="fr-FR" sz="2400" dirty="0">
              <a:solidFill>
                <a:srgbClr val="EFB753"/>
              </a:solidFill>
            </a:endParaRPr>
          </a:p>
          <a:p>
            <a:r>
              <a:rPr lang="fr-FR" dirty="0"/>
              <a:t>  </a:t>
            </a:r>
          </a:p>
          <a:p>
            <a:pPr marL="285750" indent="-285750">
              <a:buFontTx/>
              <a:buChar char="-"/>
            </a:pPr>
            <a:r>
              <a:rPr lang="fr-FR" b="1" dirty="0">
                <a:solidFill>
                  <a:srgbClr val="92D050"/>
                </a:solidFill>
              </a:rPr>
              <a:t>Blanc de Blancs</a:t>
            </a:r>
            <a:r>
              <a:rPr lang="fr-FR" dirty="0" smtClean="0">
                <a:solidFill>
                  <a:srgbClr val="92D050"/>
                </a:solidFill>
              </a:rPr>
              <a:t>: </a:t>
            </a:r>
            <a:r>
              <a:rPr lang="fr-FR" dirty="0" smtClean="0"/>
              <a:t>Ce </a:t>
            </a:r>
            <a:r>
              <a:rPr lang="fr-FR" dirty="0"/>
              <a:t>Champagne est élaboré uniquement à partir de Chardonnay, un cépage blanc. Peu de bouteilles sont produites et elles sont relativement chères. Ce vin est plus délicat que le Champagne classique</a:t>
            </a:r>
            <a:r>
              <a:rPr lang="fr-FR" dirty="0" smtClean="0"/>
              <a:t>.</a:t>
            </a:r>
            <a:endParaRPr lang="fr-FR" dirty="0"/>
          </a:p>
          <a:p>
            <a:pPr marL="285750" indent="-285750">
              <a:buFontTx/>
              <a:buChar char="-"/>
            </a:pPr>
            <a:r>
              <a:rPr lang="fr-FR" b="1" dirty="0">
                <a:solidFill>
                  <a:srgbClr val="92D050"/>
                </a:solidFill>
              </a:rPr>
              <a:t>Blanc de Noirs</a:t>
            </a:r>
            <a:r>
              <a:rPr lang="fr-FR" b="1" dirty="0" smtClean="0">
                <a:solidFill>
                  <a:srgbClr val="92D050"/>
                </a:solidFill>
              </a:rPr>
              <a:t>: </a:t>
            </a:r>
            <a:r>
              <a:rPr lang="fr-FR" dirty="0" smtClean="0"/>
              <a:t>Ce </a:t>
            </a:r>
            <a:r>
              <a:rPr lang="fr-FR" dirty="0"/>
              <a:t>Champagne est élaboré uniquement avec des cépages noirs tels que Pinot Noir et Pinot Meunier. Généralement on trouve exclusivement du Pinot Noir. Peu de bouteille sont disponibles, encore moins que le Blanc de blancs.</a:t>
            </a:r>
          </a:p>
          <a:p>
            <a:pPr marL="285750" indent="-285750">
              <a:buFontTx/>
              <a:buChar char="-"/>
            </a:pPr>
            <a:r>
              <a:rPr lang="fr-FR" b="1" dirty="0" smtClean="0">
                <a:solidFill>
                  <a:srgbClr val="92D050"/>
                </a:solidFill>
              </a:rPr>
              <a:t>Rosé: </a:t>
            </a:r>
            <a:r>
              <a:rPr lang="fr-FR" dirty="0" smtClean="0"/>
              <a:t>Le </a:t>
            </a:r>
            <a:r>
              <a:rPr lang="fr-FR" dirty="0"/>
              <a:t>Champagne rosé est élaboré avec du Chardonnay et du Pinot Noir. Les producteurs ajoutent un peu de vin rouge au moment de l'assemblage. Le vin rouge provient généralement de Bouzy, un vin tranquille de la région Champagne à base de Pinot </a:t>
            </a:r>
            <a:r>
              <a:rPr lang="fr-FR" dirty="0" smtClean="0"/>
              <a:t>Noir.</a:t>
            </a:r>
            <a:endParaRPr lang="fr-FR" dirty="0"/>
          </a:p>
        </p:txBody>
      </p:sp>
    </p:spTree>
    <p:extLst>
      <p:ext uri="{BB962C8B-B14F-4D97-AF65-F5344CB8AC3E}">
        <p14:creationId xmlns:p14="http://schemas.microsoft.com/office/powerpoint/2010/main" val="605110439"/>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57350" cy="4762500"/>
          </a:xfrm>
          <a:prstGeom prst="rect">
            <a:avLst/>
          </a:prstGeom>
        </p:spPr>
      </p:pic>
      <p:sp>
        <p:nvSpPr>
          <p:cNvPr id="3" name="Rectangle 2"/>
          <p:cNvSpPr/>
          <p:nvPr/>
        </p:nvSpPr>
        <p:spPr>
          <a:xfrm>
            <a:off x="2286000" y="1502688"/>
            <a:ext cx="6745458" cy="923330"/>
          </a:xfrm>
          <a:prstGeom prst="rect">
            <a:avLst/>
          </a:prstGeom>
        </p:spPr>
        <p:txBody>
          <a:bodyPr wrap="square">
            <a:spAutoFit/>
          </a:bodyPr>
          <a:lstStyle/>
          <a:p>
            <a:pPr fontAlgn="base"/>
            <a:r>
              <a:rPr lang="fr-FR" b="1" dirty="0" smtClean="0">
                <a:solidFill>
                  <a:srgbClr val="EFB753"/>
                </a:solidFill>
                <a:latin typeface="inherit"/>
              </a:rPr>
              <a:t>CHARDONNAY </a:t>
            </a:r>
          </a:p>
          <a:p>
            <a:pPr fontAlgn="base"/>
            <a:endParaRPr lang="fr-FR" b="1" dirty="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dirty="0">
                <a:latin typeface="Times" panose="02020603050405020304" pitchFamily="18" charset="0"/>
              </a:rPr>
              <a:t> 100% </a:t>
            </a:r>
            <a:r>
              <a:rPr lang="fr-FR" dirty="0" smtClean="0">
                <a:latin typeface="Times" panose="02020603050405020304" pitchFamily="18" charset="0"/>
              </a:rPr>
              <a:t>Chardonnay</a:t>
            </a:r>
            <a:endParaRPr lang="fr-FR" dirty="0">
              <a:latin typeface="Times" panose="02020603050405020304" pitchFamily="18" charset="0"/>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402" y="2645474"/>
            <a:ext cx="10544903" cy="3621214"/>
          </a:xfrm>
          <a:prstGeom prst="rect">
            <a:avLst/>
          </a:prstGeom>
        </p:spPr>
      </p:pic>
    </p:spTree>
    <p:extLst>
      <p:ext uri="{BB962C8B-B14F-4D97-AF65-F5344CB8AC3E}">
        <p14:creationId xmlns:p14="http://schemas.microsoft.com/office/powerpoint/2010/main" val="361102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31" presetClass="exit" presetSubtype="0" fill="hold" nodeType="afterEffect">
                                  <p:stCondLst>
                                    <p:cond delay="2000"/>
                                  </p:stCondLst>
                                  <p:childTnLst>
                                    <p:anim calcmode="lin" valueType="num">
                                      <p:cBhvr>
                                        <p:cTn id="10" dur="2000"/>
                                        <p:tgtEl>
                                          <p:spTgt spid="2"/>
                                        </p:tgtEl>
                                        <p:attrNameLst>
                                          <p:attrName>ppt_w</p:attrName>
                                        </p:attrNameLst>
                                      </p:cBhvr>
                                      <p:tavLst>
                                        <p:tav tm="0">
                                          <p:val>
                                            <p:strVal val="ppt_w"/>
                                          </p:val>
                                        </p:tav>
                                        <p:tav tm="100000">
                                          <p:val>
                                            <p:fltVal val="0"/>
                                          </p:val>
                                        </p:tav>
                                      </p:tavLst>
                                    </p:anim>
                                    <p:anim calcmode="lin" valueType="num">
                                      <p:cBhvr>
                                        <p:cTn id="11" dur="2000"/>
                                        <p:tgtEl>
                                          <p:spTgt spid="2"/>
                                        </p:tgtEl>
                                        <p:attrNameLst>
                                          <p:attrName>ppt_h</p:attrName>
                                        </p:attrNameLst>
                                      </p:cBhvr>
                                      <p:tavLst>
                                        <p:tav tm="0">
                                          <p:val>
                                            <p:strVal val="ppt_h"/>
                                          </p:val>
                                        </p:tav>
                                        <p:tav tm="100000">
                                          <p:val>
                                            <p:fltVal val="0"/>
                                          </p:val>
                                        </p:tav>
                                      </p:tavLst>
                                    </p:anim>
                                    <p:anim calcmode="lin" valueType="num">
                                      <p:cBhvr>
                                        <p:cTn id="12" dur="2000"/>
                                        <p:tgtEl>
                                          <p:spTgt spid="2"/>
                                        </p:tgtEl>
                                        <p:attrNameLst>
                                          <p:attrName>style.rotation</p:attrName>
                                        </p:attrNameLst>
                                      </p:cBhvr>
                                      <p:tavLst>
                                        <p:tav tm="0">
                                          <p:val>
                                            <p:fltVal val="0"/>
                                          </p:val>
                                        </p:tav>
                                        <p:tav tm="100000">
                                          <p:val>
                                            <p:fltVal val="90"/>
                                          </p:val>
                                        </p:tav>
                                      </p:tavLst>
                                    </p:anim>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85925" cy="4762500"/>
          </a:xfrm>
          <a:prstGeom prst="rect">
            <a:avLst/>
          </a:prstGeom>
        </p:spPr>
      </p:pic>
      <p:sp>
        <p:nvSpPr>
          <p:cNvPr id="3" name="Rectangle 2"/>
          <p:cNvSpPr/>
          <p:nvPr/>
        </p:nvSpPr>
        <p:spPr>
          <a:xfrm>
            <a:off x="2286000" y="1502688"/>
            <a:ext cx="6745458" cy="830997"/>
          </a:xfrm>
          <a:prstGeom prst="rect">
            <a:avLst/>
          </a:prstGeom>
        </p:spPr>
        <p:txBody>
          <a:bodyPr wrap="square">
            <a:spAutoFit/>
          </a:bodyPr>
          <a:lstStyle/>
          <a:p>
            <a:pPr fontAlgn="base"/>
            <a:r>
              <a:rPr lang="fr-FR" b="1" dirty="0" smtClean="0">
                <a:solidFill>
                  <a:srgbClr val="EFB753"/>
                </a:solidFill>
                <a:latin typeface="inherit"/>
              </a:rPr>
              <a:t>PINOT MEUNIER</a:t>
            </a:r>
          </a:p>
          <a:p>
            <a:pPr fontAlgn="base"/>
            <a:endParaRPr lang="fr-FR" sz="1200" b="1" dirty="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dirty="0">
                <a:latin typeface="Times" panose="02020603050405020304" pitchFamily="18" charset="0"/>
              </a:rPr>
              <a:t> 100% </a:t>
            </a:r>
            <a:r>
              <a:rPr lang="fr-FR" dirty="0" smtClean="0">
                <a:latin typeface="Times" panose="02020603050405020304" pitchFamily="18" charset="0"/>
              </a:rPr>
              <a:t>Meunier</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sp>
        <p:nvSpPr>
          <p:cNvPr id="7" name="Rectangle 6"/>
          <p:cNvSpPr/>
          <p:nvPr/>
        </p:nvSpPr>
        <p:spPr>
          <a:xfrm>
            <a:off x="2286000" y="2426018"/>
            <a:ext cx="6745458" cy="4524315"/>
          </a:xfrm>
          <a:prstGeom prst="rect">
            <a:avLst/>
          </a:prstGeom>
        </p:spPr>
        <p:txBody>
          <a:bodyPr wrap="square">
            <a:spAutoFit/>
          </a:bodyPr>
          <a:lstStyle/>
          <a:p>
            <a:pPr fontAlgn="base"/>
            <a:r>
              <a:rPr lang="fr-FR" b="1" dirty="0">
                <a:solidFill>
                  <a:srgbClr val="92D050"/>
                </a:solidFill>
                <a:latin typeface="inherit"/>
              </a:rPr>
              <a:t>DEGUSTATION </a:t>
            </a:r>
            <a:r>
              <a:rPr lang="fr-FR" b="1" dirty="0" smtClean="0">
                <a:solidFill>
                  <a:srgbClr val="92D050"/>
                </a:solidFill>
                <a:latin typeface="inherit"/>
              </a:rPr>
              <a:t>: </a:t>
            </a:r>
            <a:r>
              <a:rPr lang="fr-FR" dirty="0" smtClean="0">
                <a:latin typeface="Times" panose="02020603050405020304" pitchFamily="18" charset="0"/>
              </a:rPr>
              <a:t>Les </a:t>
            </a:r>
            <a:r>
              <a:rPr lang="fr-FR" dirty="0">
                <a:latin typeface="Times" panose="02020603050405020304" pitchFamily="18" charset="0"/>
              </a:rPr>
              <a:t>bulles persistantes de ce Meunier vous feront découvrir une robe dorée accompagnée d’un cordon dense et crémeux. Imaginez-vous croquant dans une pomme Golden pour découvrir les arômes subtils, mêlés de raisins secs absorbés de vin, de pêche et de figues.</a:t>
            </a:r>
            <a:br>
              <a:rPr lang="fr-FR" dirty="0">
                <a:latin typeface="Times" panose="02020603050405020304" pitchFamily="18" charset="0"/>
              </a:rPr>
            </a:br>
            <a:r>
              <a:rPr lang="fr-FR" dirty="0">
                <a:latin typeface="Times" panose="02020603050405020304" pitchFamily="18" charset="0"/>
              </a:rPr>
              <a:t>On retrouve en bouche ces fruits d’automne (figue, raisin sec, pomme) avec une très belle vivacité. Une explosion de bulles tendres et fines vous fait apprécier ce cépage unique, Roi de la Vallée de la Marne et des Coteaux de Charly sur Marne.</a:t>
            </a:r>
          </a:p>
          <a:p>
            <a:pPr fontAlgn="base"/>
            <a:endParaRPr lang="fr-FR" dirty="0">
              <a:latin typeface="Times" panose="02020603050405020304" pitchFamily="18" charset="0"/>
            </a:endParaRPr>
          </a:p>
          <a:p>
            <a:pPr fontAlgn="base"/>
            <a:r>
              <a:rPr lang="fr-FR" b="1" dirty="0">
                <a:solidFill>
                  <a:srgbClr val="92D050"/>
                </a:solidFill>
                <a:latin typeface="inherit"/>
              </a:rPr>
              <a:t>ACCOMPAGNEMENT </a:t>
            </a:r>
            <a:r>
              <a:rPr lang="fr-FR" b="1" dirty="0" smtClean="0">
                <a:solidFill>
                  <a:srgbClr val="92D050"/>
                </a:solidFill>
                <a:latin typeface="inherit"/>
              </a:rPr>
              <a:t>: </a:t>
            </a:r>
            <a:r>
              <a:rPr lang="fr-FR" dirty="0" smtClean="0">
                <a:latin typeface="Times" panose="02020603050405020304" pitchFamily="18" charset="0"/>
              </a:rPr>
              <a:t>L’apéritif </a:t>
            </a:r>
            <a:r>
              <a:rPr lang="fr-FR" dirty="0">
                <a:latin typeface="Times" panose="02020603050405020304" pitchFamily="18" charset="0"/>
              </a:rPr>
              <a:t>idéal pour les amateurs, il sera également parfait pour accompagner une caille au foie gras et figues. Laissez-vous bercer par ces bulles délicates et vous retrouverez l’odeur de notre terroir au petit matin pendant les vendanges</a:t>
            </a:r>
            <a:r>
              <a:rPr lang="fr-FR" dirty="0" smtClean="0">
                <a:latin typeface="Times" panose="02020603050405020304" pitchFamily="18" charset="0"/>
              </a:rPr>
              <a:t>.</a:t>
            </a:r>
          </a:p>
          <a:p>
            <a:pPr fontAlgn="base"/>
            <a:endParaRPr lang="fr-FR" dirty="0">
              <a:latin typeface="Times" panose="02020603050405020304" pitchFamily="18" charset="0"/>
            </a:endParaRPr>
          </a:p>
          <a:p>
            <a:pPr fontAlgn="base"/>
            <a:r>
              <a:rPr lang="fr-FR" sz="2000" dirty="0"/>
              <a:t>Prix: 27€</a:t>
            </a:r>
            <a:r>
              <a:rPr lang="fr-FR" sz="2000" dirty="0" smtClean="0"/>
              <a:t>30</a:t>
            </a:r>
            <a:endParaRPr lang="fr-FR" sz="2000" dirty="0">
              <a:latin typeface="Times" panose="02020603050405020304" pitchFamily="18" charset="0"/>
            </a:endParaRPr>
          </a:p>
        </p:txBody>
      </p:sp>
    </p:spTree>
    <p:extLst>
      <p:ext uri="{BB962C8B-B14F-4D97-AF65-F5344CB8AC3E}">
        <p14:creationId xmlns:p14="http://schemas.microsoft.com/office/powerpoint/2010/main" val="2422497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85925" cy="4762500"/>
          </a:xfrm>
          <a:prstGeom prst="rect">
            <a:avLst/>
          </a:prstGeom>
        </p:spPr>
      </p:pic>
      <p:sp>
        <p:nvSpPr>
          <p:cNvPr id="3" name="Rectangle 2"/>
          <p:cNvSpPr/>
          <p:nvPr/>
        </p:nvSpPr>
        <p:spPr>
          <a:xfrm>
            <a:off x="2286000" y="1502688"/>
            <a:ext cx="6745458" cy="830997"/>
          </a:xfrm>
          <a:prstGeom prst="rect">
            <a:avLst/>
          </a:prstGeom>
        </p:spPr>
        <p:txBody>
          <a:bodyPr wrap="square">
            <a:spAutoFit/>
          </a:bodyPr>
          <a:lstStyle/>
          <a:p>
            <a:pPr fontAlgn="base"/>
            <a:r>
              <a:rPr lang="fr-FR" b="1" dirty="0" smtClean="0">
                <a:solidFill>
                  <a:srgbClr val="EFB753"/>
                </a:solidFill>
                <a:latin typeface="inherit"/>
              </a:rPr>
              <a:t>PINOT MEUNIER</a:t>
            </a:r>
          </a:p>
          <a:p>
            <a:pPr fontAlgn="base"/>
            <a:endParaRPr lang="fr-FR" sz="1200" b="1" dirty="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dirty="0">
                <a:latin typeface="Times" panose="02020603050405020304" pitchFamily="18" charset="0"/>
              </a:rPr>
              <a:t> 100% </a:t>
            </a:r>
            <a:r>
              <a:rPr lang="fr-FR" dirty="0" smtClean="0">
                <a:latin typeface="Times" panose="02020603050405020304" pitchFamily="18" charset="0"/>
              </a:rPr>
              <a:t>Meunier</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55" y="2572805"/>
            <a:ext cx="10411180" cy="3216889"/>
          </a:xfrm>
          <a:prstGeom prst="rect">
            <a:avLst/>
          </a:prstGeom>
        </p:spPr>
      </p:pic>
    </p:spTree>
    <p:extLst>
      <p:ext uri="{BB962C8B-B14F-4D97-AF65-F5344CB8AC3E}">
        <p14:creationId xmlns:p14="http://schemas.microsoft.com/office/powerpoint/2010/main" val="4003609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31" presetClass="exit" presetSubtype="0" fill="hold" nodeType="afterEffect">
                                  <p:stCondLst>
                                    <p:cond delay="2000"/>
                                  </p:stCondLst>
                                  <p:childTnLst>
                                    <p:anim calcmode="lin" valueType="num">
                                      <p:cBhvr>
                                        <p:cTn id="10" dur="2000"/>
                                        <p:tgtEl>
                                          <p:spTgt spid="2"/>
                                        </p:tgtEl>
                                        <p:attrNameLst>
                                          <p:attrName>ppt_w</p:attrName>
                                        </p:attrNameLst>
                                      </p:cBhvr>
                                      <p:tavLst>
                                        <p:tav tm="0">
                                          <p:val>
                                            <p:strVal val="ppt_w"/>
                                          </p:val>
                                        </p:tav>
                                        <p:tav tm="100000">
                                          <p:val>
                                            <p:fltVal val="0"/>
                                          </p:val>
                                        </p:tav>
                                      </p:tavLst>
                                    </p:anim>
                                    <p:anim calcmode="lin" valueType="num">
                                      <p:cBhvr>
                                        <p:cTn id="11" dur="2000"/>
                                        <p:tgtEl>
                                          <p:spTgt spid="2"/>
                                        </p:tgtEl>
                                        <p:attrNameLst>
                                          <p:attrName>ppt_h</p:attrName>
                                        </p:attrNameLst>
                                      </p:cBhvr>
                                      <p:tavLst>
                                        <p:tav tm="0">
                                          <p:val>
                                            <p:strVal val="ppt_h"/>
                                          </p:val>
                                        </p:tav>
                                        <p:tav tm="100000">
                                          <p:val>
                                            <p:fltVal val="0"/>
                                          </p:val>
                                        </p:tav>
                                      </p:tavLst>
                                    </p:anim>
                                    <p:anim calcmode="lin" valueType="num">
                                      <p:cBhvr>
                                        <p:cTn id="12" dur="2000"/>
                                        <p:tgtEl>
                                          <p:spTgt spid="2"/>
                                        </p:tgtEl>
                                        <p:attrNameLst>
                                          <p:attrName>style.rotation</p:attrName>
                                        </p:attrNameLst>
                                      </p:cBhvr>
                                      <p:tavLst>
                                        <p:tav tm="0">
                                          <p:val>
                                            <p:fltVal val="0"/>
                                          </p:val>
                                        </p:tav>
                                        <p:tav tm="100000">
                                          <p:val>
                                            <p:fltVal val="90"/>
                                          </p:val>
                                        </p:tav>
                                      </p:tavLst>
                                    </p:anim>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85925" cy="4762500"/>
          </a:xfrm>
          <a:prstGeom prst="rect">
            <a:avLst/>
          </a:prstGeom>
        </p:spPr>
      </p:pic>
      <p:sp>
        <p:nvSpPr>
          <p:cNvPr id="3" name="Rectangle 2"/>
          <p:cNvSpPr/>
          <p:nvPr/>
        </p:nvSpPr>
        <p:spPr>
          <a:xfrm>
            <a:off x="2286000" y="1502688"/>
            <a:ext cx="6858000" cy="923330"/>
          </a:xfrm>
          <a:prstGeom prst="rect">
            <a:avLst/>
          </a:prstGeom>
        </p:spPr>
        <p:txBody>
          <a:bodyPr wrap="square">
            <a:spAutoFit/>
          </a:bodyPr>
          <a:lstStyle/>
          <a:p>
            <a:pPr fontAlgn="base"/>
            <a:r>
              <a:rPr lang="fr-FR" b="1" dirty="0" smtClean="0">
                <a:solidFill>
                  <a:srgbClr val="EFB753"/>
                </a:solidFill>
                <a:latin typeface="inherit"/>
              </a:rPr>
              <a:t>PINOT NOIR</a:t>
            </a:r>
          </a:p>
          <a:p>
            <a:pPr fontAlgn="base"/>
            <a:endParaRPr lang="fr-FR" b="1" dirty="0" smtClean="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b="1" dirty="0">
                <a:latin typeface="inherit"/>
              </a:rPr>
              <a:t> </a:t>
            </a:r>
            <a:r>
              <a:rPr lang="fr-FR" dirty="0">
                <a:latin typeface="Times" panose="02020603050405020304" pitchFamily="18" charset="0"/>
              </a:rPr>
              <a:t>100% Pinot Noir</a:t>
            </a:r>
            <a:r>
              <a:rPr lang="fr-FR" dirty="0" smtClean="0">
                <a:latin typeface="Times" panose="02020603050405020304" pitchFamily="18" charset="0"/>
              </a:rPr>
              <a:t>.</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sp>
        <p:nvSpPr>
          <p:cNvPr id="4" name="Rectangle 3"/>
          <p:cNvSpPr/>
          <p:nvPr/>
        </p:nvSpPr>
        <p:spPr>
          <a:xfrm>
            <a:off x="2305050" y="2629883"/>
            <a:ext cx="6717030" cy="3970318"/>
          </a:xfrm>
          <a:prstGeom prst="rect">
            <a:avLst/>
          </a:prstGeom>
        </p:spPr>
        <p:txBody>
          <a:bodyPr wrap="square">
            <a:spAutoFit/>
          </a:bodyPr>
          <a:lstStyle/>
          <a:p>
            <a:pPr fontAlgn="base"/>
            <a:r>
              <a:rPr lang="fr-FR" b="1" dirty="0">
                <a:solidFill>
                  <a:srgbClr val="92D050"/>
                </a:solidFill>
                <a:latin typeface="inherit"/>
              </a:rPr>
              <a:t>DEGUSTATION : </a:t>
            </a:r>
            <a:r>
              <a:rPr lang="fr-FR" dirty="0">
                <a:latin typeface="Times" panose="02020603050405020304" pitchFamily="18" charset="0"/>
              </a:rPr>
              <a:t/>
            </a:r>
            <a:br>
              <a:rPr lang="fr-FR" dirty="0">
                <a:latin typeface="Times" panose="02020603050405020304" pitchFamily="18" charset="0"/>
              </a:rPr>
            </a:br>
            <a:r>
              <a:rPr lang="fr-FR" dirty="0">
                <a:latin typeface="Times" panose="02020603050405020304" pitchFamily="18" charset="0"/>
              </a:rPr>
              <a:t>Robe dorée arborant un cordon fin et persistant. </a:t>
            </a:r>
            <a:br>
              <a:rPr lang="fr-FR" dirty="0">
                <a:latin typeface="Times" panose="02020603050405020304" pitchFamily="18" charset="0"/>
              </a:rPr>
            </a:br>
            <a:r>
              <a:rPr lang="fr-FR" dirty="0">
                <a:latin typeface="Times" panose="02020603050405020304" pitchFamily="18" charset="0"/>
              </a:rPr>
              <a:t>Le nez nous fait découvrir des arômes fruités (pruneau qui commence à cuire, pêche et abricot), ainsi que des arômes floraux marqués par la violette. La bouche complète, l’élégance du nez avec un équilibre magnifique agrémenté de zest de citron avec une finale légèrement fumée.</a:t>
            </a:r>
          </a:p>
          <a:p>
            <a:pPr fontAlgn="base"/>
            <a:endParaRPr lang="fr-FR" dirty="0">
              <a:latin typeface="Times" panose="02020603050405020304" pitchFamily="18" charset="0"/>
            </a:endParaRPr>
          </a:p>
          <a:p>
            <a:pPr fontAlgn="base"/>
            <a:r>
              <a:rPr lang="fr-FR" b="1" dirty="0">
                <a:solidFill>
                  <a:srgbClr val="92D050"/>
                </a:solidFill>
                <a:latin typeface="inherit"/>
              </a:rPr>
              <a:t>ACCOMPAGNEMENT :</a:t>
            </a:r>
            <a:r>
              <a:rPr lang="fr-FR" dirty="0">
                <a:latin typeface="Times" panose="02020603050405020304" pitchFamily="18" charset="0"/>
              </a:rPr>
              <a:t/>
            </a:r>
            <a:br>
              <a:rPr lang="fr-FR" dirty="0">
                <a:latin typeface="Times" panose="02020603050405020304" pitchFamily="18" charset="0"/>
              </a:rPr>
            </a:br>
            <a:r>
              <a:rPr lang="fr-FR" dirty="0">
                <a:latin typeface="Times" panose="02020603050405020304" pitchFamily="18" charset="0"/>
              </a:rPr>
              <a:t>Un vin élégant, bien équilibré, à déguster sur une brioche ou bien avec un canard aux abricots. Un régal des papilles pour les amateurs de repas au Champagne</a:t>
            </a:r>
            <a:r>
              <a:rPr lang="fr-FR" dirty="0" smtClean="0">
                <a:latin typeface="Times" panose="02020603050405020304" pitchFamily="18" charset="0"/>
              </a:rPr>
              <a:t>.</a:t>
            </a:r>
          </a:p>
          <a:p>
            <a:pPr fontAlgn="base"/>
            <a:endParaRPr lang="fr-FR" dirty="0">
              <a:latin typeface="Times" panose="02020603050405020304" pitchFamily="18" charset="0"/>
            </a:endParaRPr>
          </a:p>
          <a:p>
            <a:pPr fontAlgn="base"/>
            <a:r>
              <a:rPr lang="fr-FR" sz="2000" dirty="0" smtClean="0">
                <a:latin typeface="+mj-lt"/>
              </a:rPr>
              <a:t>Prix: 27€30</a:t>
            </a:r>
            <a:endParaRPr lang="fr-FR" sz="2000" dirty="0">
              <a:latin typeface="+mj-lt"/>
            </a:endParaRPr>
          </a:p>
        </p:txBody>
      </p:sp>
    </p:spTree>
    <p:extLst>
      <p:ext uri="{BB962C8B-B14F-4D97-AF65-F5344CB8AC3E}">
        <p14:creationId xmlns:p14="http://schemas.microsoft.com/office/powerpoint/2010/main" val="3591395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00000"/>
            <a:ext cx="1685925" cy="4762500"/>
          </a:xfrm>
          <a:prstGeom prst="rect">
            <a:avLst/>
          </a:prstGeom>
        </p:spPr>
      </p:pic>
      <p:sp>
        <p:nvSpPr>
          <p:cNvPr id="3" name="Rectangle 2"/>
          <p:cNvSpPr/>
          <p:nvPr/>
        </p:nvSpPr>
        <p:spPr>
          <a:xfrm>
            <a:off x="2286000" y="1502688"/>
            <a:ext cx="6858000" cy="923330"/>
          </a:xfrm>
          <a:prstGeom prst="rect">
            <a:avLst/>
          </a:prstGeom>
        </p:spPr>
        <p:txBody>
          <a:bodyPr wrap="square">
            <a:spAutoFit/>
          </a:bodyPr>
          <a:lstStyle/>
          <a:p>
            <a:pPr fontAlgn="base"/>
            <a:r>
              <a:rPr lang="fr-FR" b="1" dirty="0" smtClean="0">
                <a:solidFill>
                  <a:srgbClr val="EFB753"/>
                </a:solidFill>
                <a:latin typeface="inherit"/>
              </a:rPr>
              <a:t>PINOT NOIR</a:t>
            </a:r>
          </a:p>
          <a:p>
            <a:pPr fontAlgn="base"/>
            <a:endParaRPr lang="fr-FR" b="1" dirty="0" smtClean="0">
              <a:latin typeface="inherit"/>
            </a:endParaRPr>
          </a:p>
          <a:p>
            <a:pPr fontAlgn="base"/>
            <a:r>
              <a:rPr lang="fr-FR" b="1" dirty="0" smtClean="0">
                <a:solidFill>
                  <a:srgbClr val="92D050"/>
                </a:solidFill>
                <a:latin typeface="inherit"/>
              </a:rPr>
              <a:t>ENCEPAGEMENT</a:t>
            </a:r>
            <a:r>
              <a:rPr lang="fr-FR" b="1" dirty="0">
                <a:solidFill>
                  <a:srgbClr val="92D050"/>
                </a:solidFill>
                <a:latin typeface="inherit"/>
              </a:rPr>
              <a:t> :</a:t>
            </a:r>
            <a:r>
              <a:rPr lang="fr-FR" b="1" dirty="0">
                <a:latin typeface="inherit"/>
              </a:rPr>
              <a:t> </a:t>
            </a:r>
            <a:r>
              <a:rPr lang="fr-FR" dirty="0">
                <a:latin typeface="Times" panose="02020603050405020304" pitchFamily="18" charset="0"/>
              </a:rPr>
              <a:t>100% Pinot Noir</a:t>
            </a:r>
            <a:r>
              <a:rPr lang="fr-FR" dirty="0" smtClean="0">
                <a:latin typeface="Times" panose="02020603050405020304" pitchFamily="18" charset="0"/>
              </a:rPr>
              <a:t>.</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97838"/>
            <a:ext cx="4610100" cy="7048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15" y="2426018"/>
            <a:ext cx="9877514" cy="3458373"/>
          </a:xfrm>
          <a:prstGeom prst="rect">
            <a:avLst/>
          </a:prstGeom>
        </p:spPr>
      </p:pic>
    </p:spTree>
    <p:extLst>
      <p:ext uri="{BB962C8B-B14F-4D97-AF65-F5344CB8AC3E}">
        <p14:creationId xmlns:p14="http://schemas.microsoft.com/office/powerpoint/2010/main" val="1881238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31" presetClass="exit" presetSubtype="0" fill="hold" nodeType="afterEffect">
                                  <p:stCondLst>
                                    <p:cond delay="2000"/>
                                  </p:stCondLst>
                                  <p:childTnLst>
                                    <p:anim calcmode="lin" valueType="num">
                                      <p:cBhvr>
                                        <p:cTn id="10" dur="2000"/>
                                        <p:tgtEl>
                                          <p:spTgt spid="2"/>
                                        </p:tgtEl>
                                        <p:attrNameLst>
                                          <p:attrName>ppt_w</p:attrName>
                                        </p:attrNameLst>
                                      </p:cBhvr>
                                      <p:tavLst>
                                        <p:tav tm="0">
                                          <p:val>
                                            <p:strVal val="ppt_w"/>
                                          </p:val>
                                        </p:tav>
                                        <p:tav tm="100000">
                                          <p:val>
                                            <p:fltVal val="0"/>
                                          </p:val>
                                        </p:tav>
                                      </p:tavLst>
                                    </p:anim>
                                    <p:anim calcmode="lin" valueType="num">
                                      <p:cBhvr>
                                        <p:cTn id="11" dur="2000"/>
                                        <p:tgtEl>
                                          <p:spTgt spid="2"/>
                                        </p:tgtEl>
                                        <p:attrNameLst>
                                          <p:attrName>ppt_h</p:attrName>
                                        </p:attrNameLst>
                                      </p:cBhvr>
                                      <p:tavLst>
                                        <p:tav tm="0">
                                          <p:val>
                                            <p:strVal val="ppt_h"/>
                                          </p:val>
                                        </p:tav>
                                        <p:tav tm="100000">
                                          <p:val>
                                            <p:fltVal val="0"/>
                                          </p:val>
                                        </p:tav>
                                      </p:tavLst>
                                    </p:anim>
                                    <p:anim calcmode="lin" valueType="num">
                                      <p:cBhvr>
                                        <p:cTn id="12" dur="2000"/>
                                        <p:tgtEl>
                                          <p:spTgt spid="2"/>
                                        </p:tgtEl>
                                        <p:attrNameLst>
                                          <p:attrName>style.rotation</p:attrName>
                                        </p:attrNameLst>
                                      </p:cBhvr>
                                      <p:tavLst>
                                        <p:tav tm="0">
                                          <p:val>
                                            <p:fltVal val="0"/>
                                          </p:val>
                                        </p:tav>
                                        <p:tav tm="100000">
                                          <p:val>
                                            <p:fltVal val="90"/>
                                          </p:val>
                                        </p:tav>
                                      </p:tavLst>
                                    </p:anim>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75" y="1800000"/>
            <a:ext cx="1323975" cy="4762500"/>
          </a:xfrm>
          <a:prstGeom prst="rect">
            <a:avLst/>
          </a:prstGeom>
        </p:spPr>
      </p:pic>
      <p:sp>
        <p:nvSpPr>
          <p:cNvPr id="3" name="Rectangle 2"/>
          <p:cNvSpPr/>
          <p:nvPr/>
        </p:nvSpPr>
        <p:spPr>
          <a:xfrm>
            <a:off x="2286000" y="1502688"/>
            <a:ext cx="6858000" cy="2031325"/>
          </a:xfrm>
          <a:prstGeom prst="rect">
            <a:avLst/>
          </a:prstGeom>
        </p:spPr>
        <p:txBody>
          <a:bodyPr wrap="square">
            <a:spAutoFit/>
          </a:bodyPr>
          <a:lstStyle/>
          <a:p>
            <a:pPr fontAlgn="base"/>
            <a:r>
              <a:rPr lang="fr-FR" b="1" dirty="0" smtClean="0">
                <a:solidFill>
                  <a:srgbClr val="EFB753"/>
                </a:solidFill>
                <a:latin typeface="inherit"/>
              </a:rPr>
              <a:t>ROSÉ DE SAIGNÉE</a:t>
            </a:r>
            <a:endParaRPr lang="fr-FR" b="1" dirty="0">
              <a:solidFill>
                <a:srgbClr val="EFB753"/>
              </a:solidFill>
              <a:latin typeface="inherit"/>
            </a:endParaRPr>
          </a:p>
          <a:p>
            <a:pPr fontAlgn="base"/>
            <a:endParaRPr lang="fr-FR" b="1" dirty="0">
              <a:solidFill>
                <a:srgbClr val="EFB753"/>
              </a:solidFill>
              <a:latin typeface="inherit"/>
            </a:endParaRPr>
          </a:p>
          <a:p>
            <a:pPr fontAlgn="base"/>
            <a:r>
              <a:rPr lang="fr-FR" b="1" dirty="0" smtClean="0">
                <a:solidFill>
                  <a:srgbClr val="92D050"/>
                </a:solidFill>
              </a:rPr>
              <a:t>ASSEMBLAGE :</a:t>
            </a:r>
            <a:r>
              <a:rPr lang="fr-FR" dirty="0" smtClean="0"/>
              <a:t> 50% Meunier - 50% Pinot Noir.</a:t>
            </a:r>
          </a:p>
          <a:p>
            <a:pPr fontAlgn="base"/>
            <a:endParaRPr lang="fr-FR" dirty="0"/>
          </a:p>
          <a:p>
            <a:pPr fontAlgn="base"/>
            <a:r>
              <a:rPr lang="fr-FR" b="1" dirty="0">
                <a:solidFill>
                  <a:srgbClr val="92D050"/>
                </a:solidFill>
              </a:rPr>
              <a:t>CARACTERISTIQUES :</a:t>
            </a:r>
            <a:r>
              <a:rPr lang="fr-FR" dirty="0"/>
              <a:t> Ce Rosé de Saignée est issu d’une macération pelliculaire, qui lui confère cette couleur vive et ses arômes de fruits rouges si caractéristiques</a:t>
            </a:r>
            <a:r>
              <a:rPr lang="fr-FR" dirty="0" smtClean="0"/>
              <a:t>.</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775125"/>
            <a:ext cx="4610100" cy="70485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709" y="155051"/>
            <a:ext cx="938069" cy="829687"/>
          </a:xfrm>
          <a:prstGeom prst="rect">
            <a:avLst/>
          </a:prstGeom>
        </p:spPr>
      </p:pic>
      <p:sp>
        <p:nvSpPr>
          <p:cNvPr id="4" name="Rectangle 3"/>
          <p:cNvSpPr/>
          <p:nvPr/>
        </p:nvSpPr>
        <p:spPr>
          <a:xfrm>
            <a:off x="2305050" y="3534013"/>
            <a:ext cx="6729222" cy="3170099"/>
          </a:xfrm>
          <a:prstGeom prst="rect">
            <a:avLst/>
          </a:prstGeom>
        </p:spPr>
        <p:txBody>
          <a:bodyPr wrap="square">
            <a:spAutoFit/>
          </a:bodyPr>
          <a:lstStyle/>
          <a:p>
            <a:pPr fontAlgn="base"/>
            <a:r>
              <a:rPr lang="fr-FR" b="1" dirty="0">
                <a:solidFill>
                  <a:srgbClr val="92D050"/>
                </a:solidFill>
              </a:rPr>
              <a:t>DEGUSTATION :</a:t>
            </a:r>
            <a:r>
              <a:rPr lang="fr-FR" dirty="0"/>
              <a:t> Robe rose soutenue et dense avec des bulles fines et abondantes. Des notes subtiles de cassis donnent un nez discret et raffiné. En bouche, un bel équilibre entre le charnu de la quetsche et la fraîcheur du </a:t>
            </a:r>
            <a:r>
              <a:rPr lang="fr-FR" dirty="0" err="1"/>
              <a:t>cranberry</a:t>
            </a:r>
            <a:r>
              <a:rPr lang="fr-FR" dirty="0"/>
              <a:t> et la pomme de grenade. Un champagne pur et intense avec une remarquable longueur en bouche.</a:t>
            </a:r>
          </a:p>
          <a:p>
            <a:pPr fontAlgn="base"/>
            <a:endParaRPr lang="fr-FR" dirty="0"/>
          </a:p>
          <a:p>
            <a:pPr fontAlgn="base"/>
            <a:r>
              <a:rPr lang="fr-FR" b="1" dirty="0">
                <a:solidFill>
                  <a:srgbClr val="92D050"/>
                </a:solidFill>
              </a:rPr>
              <a:t>ACCOMPAGNEMENT :</a:t>
            </a:r>
            <a:r>
              <a:rPr lang="fr-FR" dirty="0"/>
              <a:t> Ce rosé délicat et d’une grande finesse, peut être dégusté à l’apéritif, avec un saumon poché ou en dessert avec des fraises</a:t>
            </a:r>
            <a:r>
              <a:rPr lang="fr-FR" dirty="0" smtClean="0"/>
              <a:t>…</a:t>
            </a:r>
          </a:p>
          <a:p>
            <a:pPr fontAlgn="base"/>
            <a:endParaRPr lang="fr-FR" dirty="0"/>
          </a:p>
          <a:p>
            <a:pPr fontAlgn="base"/>
            <a:r>
              <a:rPr lang="fr-FR" sz="2000" dirty="0" smtClean="0"/>
              <a:t>Prix: 21€80</a:t>
            </a:r>
            <a:endParaRPr lang="fr-FR" sz="2000" dirty="0"/>
          </a:p>
        </p:txBody>
      </p:sp>
    </p:spTree>
    <p:extLst>
      <p:ext uri="{BB962C8B-B14F-4D97-AF65-F5344CB8AC3E}">
        <p14:creationId xmlns:p14="http://schemas.microsoft.com/office/powerpoint/2010/main" val="2028632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330" y="1889877"/>
            <a:ext cx="1224922" cy="351989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231" y="1889878"/>
            <a:ext cx="1246041" cy="3519889"/>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251" y="1889877"/>
            <a:ext cx="1247497" cy="3524001"/>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122" y="1889877"/>
            <a:ext cx="1111922" cy="3511334"/>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7427" y="1889877"/>
            <a:ext cx="1053400" cy="3511334"/>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3499" y="5852160"/>
            <a:ext cx="660501" cy="1005839"/>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522468"/>
            <a:ext cx="1055077" cy="1228149"/>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3827" y="1877210"/>
            <a:ext cx="979672" cy="3524001"/>
          </a:xfrm>
          <a:prstGeom prst="rect">
            <a:avLst/>
          </a:prstGeom>
        </p:spPr>
      </p:pic>
    </p:spTree>
    <p:extLst>
      <p:ext uri="{BB962C8B-B14F-4D97-AF65-F5344CB8AC3E}">
        <p14:creationId xmlns:p14="http://schemas.microsoft.com/office/powerpoint/2010/main" val="858724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074" y="1303437"/>
            <a:ext cx="5387926" cy="555456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8898"/>
            <a:ext cx="3756074" cy="5523639"/>
          </a:xfrm>
          <a:prstGeom prst="rect">
            <a:avLst/>
          </a:prstGeom>
        </p:spPr>
      </p:pic>
      <p:sp>
        <p:nvSpPr>
          <p:cNvPr id="4" name="ZoneTexte 3"/>
          <p:cNvSpPr txBox="1"/>
          <p:nvPr/>
        </p:nvSpPr>
        <p:spPr>
          <a:xfrm>
            <a:off x="3193365" y="112542"/>
            <a:ext cx="4811151" cy="1015663"/>
          </a:xfrm>
          <a:prstGeom prst="rect">
            <a:avLst/>
          </a:prstGeom>
          <a:noFill/>
        </p:spPr>
        <p:txBody>
          <a:bodyPr wrap="square" rtlCol="0">
            <a:spAutoFit/>
          </a:bodyPr>
          <a:lstStyle/>
          <a:p>
            <a:r>
              <a:rPr lang="fr-FR" sz="6000" dirty="0" smtClean="0">
                <a:solidFill>
                  <a:srgbClr val="EFB753"/>
                </a:solidFill>
              </a:rPr>
              <a:t>Joyeux Noël !</a:t>
            </a:r>
            <a:endParaRPr lang="fr-FR" sz="6000" dirty="0">
              <a:solidFill>
                <a:srgbClr val="EFB753"/>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6074" y="1303435"/>
            <a:ext cx="1195754" cy="1594339"/>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05797">
            <a:off x="3970607" y="5809367"/>
            <a:ext cx="689317" cy="9190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251899" y="1506247"/>
            <a:ext cx="1055076" cy="140676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472562" y="5767086"/>
            <a:ext cx="529298" cy="70573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708890">
            <a:off x="4858253" y="1530159"/>
            <a:ext cx="999005" cy="1332007"/>
          </a:xfrm>
          <a:prstGeom prst="rect">
            <a:avLst/>
          </a:prstGeom>
        </p:spPr>
      </p:pic>
    </p:spTree>
    <p:extLst>
      <p:ext uri="{BB962C8B-B14F-4D97-AF65-F5344CB8AC3E}">
        <p14:creationId xmlns:p14="http://schemas.microsoft.com/office/powerpoint/2010/main" val="288074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1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9530"/>
            <a:ext cx="9144000" cy="5447645"/>
          </a:xfrm>
          <a:prstGeom prst="rect">
            <a:avLst/>
          </a:prstGeom>
        </p:spPr>
        <p:txBody>
          <a:bodyPr wrap="square">
            <a:spAutoFit/>
          </a:bodyPr>
          <a:lstStyle/>
          <a:p>
            <a:r>
              <a:rPr lang="fr-FR" sz="2400" dirty="0" smtClean="0">
                <a:solidFill>
                  <a:srgbClr val="EFB753"/>
                </a:solidFill>
              </a:rPr>
              <a:t>Fabrication du Champagne</a:t>
            </a:r>
            <a:endParaRPr lang="fr-FR" sz="2400" dirty="0">
              <a:solidFill>
                <a:srgbClr val="EFB753"/>
              </a:solidFill>
            </a:endParaRPr>
          </a:p>
          <a:p>
            <a:endParaRPr lang="fr-FR" dirty="0"/>
          </a:p>
          <a:p>
            <a:r>
              <a:rPr lang="fr-FR" dirty="0"/>
              <a:t>1: </a:t>
            </a:r>
            <a:r>
              <a:rPr lang="fr-FR" b="1" dirty="0">
                <a:solidFill>
                  <a:srgbClr val="92D050"/>
                </a:solidFill>
              </a:rPr>
              <a:t>fermentation </a:t>
            </a:r>
            <a:r>
              <a:rPr lang="fr-FR" b="1" dirty="0" smtClean="0">
                <a:solidFill>
                  <a:srgbClr val="92D050"/>
                </a:solidFill>
              </a:rPr>
              <a:t>alcoolique </a:t>
            </a:r>
            <a:r>
              <a:rPr lang="fr-FR" dirty="0" smtClean="0">
                <a:solidFill>
                  <a:srgbClr val="92D050"/>
                </a:solidFill>
              </a:rPr>
              <a:t>: </a:t>
            </a:r>
            <a:r>
              <a:rPr lang="fr-FR" dirty="0" smtClean="0"/>
              <a:t>Transformation </a:t>
            </a:r>
            <a:r>
              <a:rPr lang="fr-FR" dirty="0"/>
              <a:t>du sucre naturel contenu dans le raisin en alcool, le jus de raisin devient du vin tranquille</a:t>
            </a:r>
            <a:r>
              <a:rPr lang="fr-FR" dirty="0" smtClean="0"/>
              <a:t>.</a:t>
            </a:r>
          </a:p>
          <a:p>
            <a:endParaRPr lang="fr-FR" dirty="0"/>
          </a:p>
          <a:p>
            <a:r>
              <a:rPr lang="fr-FR" dirty="0"/>
              <a:t>2: </a:t>
            </a:r>
            <a:r>
              <a:rPr lang="fr-FR" b="1" dirty="0">
                <a:solidFill>
                  <a:srgbClr val="92D050"/>
                </a:solidFill>
              </a:rPr>
              <a:t>assemblage du </a:t>
            </a:r>
            <a:r>
              <a:rPr lang="fr-FR" b="1" dirty="0" smtClean="0">
                <a:solidFill>
                  <a:srgbClr val="92D050"/>
                </a:solidFill>
              </a:rPr>
              <a:t>champagne </a:t>
            </a:r>
            <a:r>
              <a:rPr lang="fr-FR" dirty="0" smtClean="0">
                <a:solidFill>
                  <a:srgbClr val="92D050"/>
                </a:solidFill>
              </a:rPr>
              <a:t>: </a:t>
            </a:r>
            <a:r>
              <a:rPr lang="fr-FR" dirty="0" smtClean="0"/>
              <a:t>Les </a:t>
            </a:r>
            <a:r>
              <a:rPr lang="fr-FR" dirty="0"/>
              <a:t>liquides de différentes vendanges (sur plusieurs années), de différents endroits sont assemblées ensemble</a:t>
            </a:r>
            <a:r>
              <a:rPr lang="fr-FR" dirty="0" smtClean="0"/>
              <a:t>.</a:t>
            </a:r>
          </a:p>
          <a:p>
            <a:endParaRPr lang="fr-FR" dirty="0"/>
          </a:p>
          <a:p>
            <a:r>
              <a:rPr lang="fr-FR" dirty="0"/>
              <a:t>3: </a:t>
            </a:r>
            <a:r>
              <a:rPr lang="fr-FR" b="1" dirty="0">
                <a:solidFill>
                  <a:srgbClr val="92D050"/>
                </a:solidFill>
              </a:rPr>
              <a:t>mise en </a:t>
            </a:r>
            <a:r>
              <a:rPr lang="fr-FR" b="1" dirty="0" smtClean="0">
                <a:solidFill>
                  <a:srgbClr val="92D050"/>
                </a:solidFill>
              </a:rPr>
              <a:t>bouteille </a:t>
            </a:r>
            <a:r>
              <a:rPr lang="fr-FR" dirty="0" smtClean="0">
                <a:solidFill>
                  <a:srgbClr val="92D050"/>
                </a:solidFill>
              </a:rPr>
              <a:t>: </a:t>
            </a:r>
            <a:r>
              <a:rPr lang="fr-FR" dirty="0" smtClean="0"/>
              <a:t>Le </a:t>
            </a:r>
            <a:r>
              <a:rPr lang="fr-FR" dirty="0"/>
              <a:t>Champagne est mis en bouteille avec de la levure et du sucre</a:t>
            </a:r>
            <a:r>
              <a:rPr lang="fr-FR" dirty="0" smtClean="0"/>
              <a:t>.</a:t>
            </a:r>
          </a:p>
          <a:p>
            <a:endParaRPr lang="fr-FR" dirty="0"/>
          </a:p>
          <a:p>
            <a:r>
              <a:rPr lang="fr-FR" dirty="0"/>
              <a:t>4: </a:t>
            </a:r>
            <a:r>
              <a:rPr lang="fr-FR" b="1" dirty="0" smtClean="0">
                <a:solidFill>
                  <a:srgbClr val="92D050"/>
                </a:solidFill>
              </a:rPr>
              <a:t>prise de mousse </a:t>
            </a:r>
            <a:r>
              <a:rPr lang="fr-FR" dirty="0" smtClean="0">
                <a:solidFill>
                  <a:srgbClr val="92D050"/>
                </a:solidFill>
              </a:rPr>
              <a:t>: </a:t>
            </a:r>
            <a:r>
              <a:rPr lang="fr-FR" dirty="0" smtClean="0"/>
              <a:t>La </a:t>
            </a:r>
            <a:r>
              <a:rPr lang="fr-FR" dirty="0"/>
              <a:t>levure transforme le sucre en alcool et gaz carbonique. Le dioxyde de carbone (ou gaz carbonique) ne peut s'échapper de la bouteille et se dissout dans le vin, donnant naissance aux bulles</a:t>
            </a:r>
            <a:r>
              <a:rPr lang="fr-FR" dirty="0" smtClean="0"/>
              <a:t>.</a:t>
            </a:r>
          </a:p>
          <a:p>
            <a:endParaRPr lang="fr-FR" dirty="0"/>
          </a:p>
          <a:p>
            <a:r>
              <a:rPr lang="fr-FR" dirty="0"/>
              <a:t>5:</a:t>
            </a:r>
            <a:r>
              <a:rPr lang="fr-FR" b="1" dirty="0"/>
              <a:t> </a:t>
            </a:r>
            <a:r>
              <a:rPr lang="fr-FR" b="1" dirty="0" smtClean="0">
                <a:solidFill>
                  <a:srgbClr val="92D050"/>
                </a:solidFill>
              </a:rPr>
              <a:t>maturation </a:t>
            </a:r>
            <a:r>
              <a:rPr lang="fr-FR" dirty="0" smtClean="0">
                <a:solidFill>
                  <a:srgbClr val="92D050"/>
                </a:solidFill>
              </a:rPr>
              <a:t>: </a:t>
            </a:r>
            <a:r>
              <a:rPr lang="fr-FR" dirty="0" smtClean="0"/>
              <a:t>Les </a:t>
            </a:r>
            <a:r>
              <a:rPr lang="fr-FR" dirty="0"/>
              <a:t>bouteilles de Champagne sont stockées horizontalement dans une cave naturelle en calcaire, fraîche et </a:t>
            </a:r>
            <a:r>
              <a:rPr lang="fr-FR" dirty="0" smtClean="0"/>
              <a:t>sombre.</a:t>
            </a:r>
          </a:p>
          <a:p>
            <a:endParaRPr lang="fr-FR" dirty="0"/>
          </a:p>
          <a:p>
            <a:r>
              <a:rPr lang="fr-FR" dirty="0"/>
              <a:t>6: </a:t>
            </a:r>
            <a:r>
              <a:rPr lang="fr-FR" b="1" dirty="0" smtClean="0">
                <a:solidFill>
                  <a:srgbClr val="92D050"/>
                </a:solidFill>
              </a:rPr>
              <a:t>dégorgement</a:t>
            </a:r>
            <a:r>
              <a:rPr lang="fr-FR" dirty="0" smtClean="0">
                <a:solidFill>
                  <a:srgbClr val="92D050"/>
                </a:solidFill>
              </a:rPr>
              <a:t> : </a:t>
            </a:r>
            <a:r>
              <a:rPr lang="fr-FR" dirty="0" smtClean="0"/>
              <a:t>Pendant </a:t>
            </a:r>
            <a:r>
              <a:rPr lang="fr-FR" dirty="0"/>
              <a:t>la maturation, le producteur fait tourner les bouteilles chaque jour afin de retirer les lies.</a:t>
            </a:r>
          </a:p>
        </p:txBody>
      </p:sp>
    </p:spTree>
    <p:extLst>
      <p:ext uri="{BB962C8B-B14F-4D97-AF65-F5344CB8AC3E}">
        <p14:creationId xmlns:p14="http://schemas.microsoft.com/office/powerpoint/2010/main" val="349145634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4794" y="1550260"/>
            <a:ext cx="7104185" cy="2654573"/>
          </a:xfrm>
          <a:prstGeom prst="rect">
            <a:avLst/>
          </a:prstGeom>
        </p:spPr>
        <p:txBody>
          <a:bodyPr wrap="square">
            <a:spAutoFit/>
          </a:bodyPr>
          <a:lstStyle/>
          <a:p>
            <a:pPr fontAlgn="base">
              <a:lnSpc>
                <a:spcPts val="2700"/>
              </a:lnSpc>
              <a:spcAft>
                <a:spcPts val="0"/>
              </a:spcAft>
            </a:pPr>
            <a:r>
              <a:rPr lang="fr-FR" sz="3600" b="1" kern="1800"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Les cépages du </a:t>
            </a:r>
            <a:r>
              <a:rPr lang="fr-FR" sz="3600" b="1" kern="1800"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Champagne</a:t>
            </a:r>
          </a:p>
          <a:p>
            <a:pPr fontAlgn="base">
              <a:lnSpc>
                <a:spcPct val="150000"/>
              </a:lnSpc>
              <a:spcAft>
                <a:spcPts val="0"/>
              </a:spcAft>
            </a:pPr>
            <a:endParaRPr lang="fr-FR" sz="1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50000"/>
              </a:lnSpc>
              <a:spcAft>
                <a:spcPts val="1350"/>
              </a:spcAft>
            </a:pPr>
            <a:r>
              <a:rPr lang="fr-FR" sz="2000" kern="0" dirty="0">
                <a:latin typeface="+mj-lt"/>
                <a:ea typeface="Times New Roman" panose="02020603050405020304" pitchFamily="18" charset="0"/>
                <a:cs typeface="Arial" panose="020B0604020202020204" pitchFamily="34" charset="0"/>
              </a:rPr>
              <a:t>La nature du terroir a guidé la sélection des cépages les mieux adaptés. Le </a:t>
            </a:r>
            <a:r>
              <a:rPr lang="fr-FR" sz="2000" kern="0" dirty="0">
                <a:solidFill>
                  <a:srgbClr val="92D050"/>
                </a:solidFill>
                <a:latin typeface="+mj-lt"/>
                <a:ea typeface="Times New Roman" panose="02020603050405020304" pitchFamily="18" charset="0"/>
                <a:cs typeface="Arial" panose="020B0604020202020204" pitchFamily="34" charset="0"/>
              </a:rPr>
              <a:t>pinot noir</a:t>
            </a:r>
            <a:r>
              <a:rPr lang="fr-FR" sz="2000" kern="0" dirty="0">
                <a:latin typeface="+mj-lt"/>
                <a:ea typeface="Times New Roman" panose="02020603050405020304" pitchFamily="18" charset="0"/>
                <a:cs typeface="Arial" panose="020B0604020202020204" pitchFamily="34" charset="0"/>
              </a:rPr>
              <a:t> (raisin noir), le </a:t>
            </a:r>
            <a:r>
              <a:rPr lang="fr-FR" sz="2000" kern="0" dirty="0" smtClean="0">
                <a:solidFill>
                  <a:srgbClr val="92D050"/>
                </a:solidFill>
                <a:latin typeface="+mj-lt"/>
                <a:ea typeface="Times New Roman" panose="02020603050405020304" pitchFamily="18" charset="0"/>
                <a:cs typeface="Arial" panose="020B0604020202020204" pitchFamily="34" charset="0"/>
              </a:rPr>
              <a:t>pinot meunier</a:t>
            </a:r>
            <a:r>
              <a:rPr lang="fr-FR" sz="2000" kern="0" dirty="0" smtClean="0">
                <a:latin typeface="+mj-lt"/>
                <a:ea typeface="Times New Roman" panose="02020603050405020304" pitchFamily="18" charset="0"/>
                <a:cs typeface="Arial" panose="020B0604020202020204" pitchFamily="34" charset="0"/>
              </a:rPr>
              <a:t> </a:t>
            </a:r>
            <a:r>
              <a:rPr lang="fr-FR" sz="2000" kern="0" dirty="0">
                <a:latin typeface="+mj-lt"/>
                <a:ea typeface="Times New Roman" panose="02020603050405020304" pitchFamily="18" charset="0"/>
                <a:cs typeface="Arial" panose="020B0604020202020204" pitchFamily="34" charset="0"/>
              </a:rPr>
              <a:t>(raisin noir) et le </a:t>
            </a:r>
            <a:r>
              <a:rPr lang="fr-FR" sz="2000" kern="0" dirty="0">
                <a:solidFill>
                  <a:srgbClr val="92D050"/>
                </a:solidFill>
                <a:latin typeface="+mj-lt"/>
                <a:ea typeface="Times New Roman" panose="02020603050405020304" pitchFamily="18" charset="0"/>
                <a:cs typeface="Arial" panose="020B0604020202020204" pitchFamily="34" charset="0"/>
              </a:rPr>
              <a:t>chardonnay</a:t>
            </a:r>
            <a:r>
              <a:rPr lang="fr-FR" sz="2000" kern="0" dirty="0">
                <a:latin typeface="+mj-lt"/>
                <a:ea typeface="Times New Roman" panose="02020603050405020304" pitchFamily="18" charset="0"/>
                <a:cs typeface="Arial" panose="020B0604020202020204" pitchFamily="34" charset="0"/>
              </a:rPr>
              <a:t> (raisin blanc) sont aujourd’hui très largement majoritaires</a:t>
            </a:r>
            <a:r>
              <a:rPr lang="fr-FR" sz="2000" kern="0" dirty="0" smtClean="0">
                <a:latin typeface="+mj-lt"/>
                <a:ea typeface="Times New Roman" panose="02020603050405020304" pitchFamily="18" charset="0"/>
                <a:cs typeface="Arial" panose="020B0604020202020204" pitchFamily="34" charset="0"/>
              </a:rPr>
              <a:t>.</a:t>
            </a:r>
          </a:p>
        </p:txBody>
      </p:sp>
      <p:sp>
        <p:nvSpPr>
          <p:cNvPr id="3" name="ZoneTexte 2"/>
          <p:cNvSpPr txBox="1"/>
          <p:nvPr/>
        </p:nvSpPr>
        <p:spPr>
          <a:xfrm>
            <a:off x="1134794" y="4291584"/>
            <a:ext cx="7155869" cy="923330"/>
          </a:xfrm>
          <a:prstGeom prst="rect">
            <a:avLst/>
          </a:prstGeom>
          <a:noFill/>
        </p:spPr>
        <p:txBody>
          <a:bodyPr wrap="square" rtlCol="0">
            <a:spAutoFit/>
          </a:bodyPr>
          <a:lstStyle/>
          <a:p>
            <a:pPr fontAlgn="base">
              <a:lnSpc>
                <a:spcPct val="150000"/>
              </a:lnSpc>
              <a:spcAft>
                <a:spcPts val="1350"/>
              </a:spcAft>
            </a:pPr>
            <a:r>
              <a:rPr lang="fr-FR" kern="0">
                <a:ea typeface="Times New Roman" panose="02020603050405020304" pitchFamily="18" charset="0"/>
                <a:cs typeface="Arial" panose="020B0604020202020204" pitchFamily="34" charset="0"/>
              </a:rPr>
              <a:t>L’</a:t>
            </a:r>
            <a:r>
              <a:rPr lang="fr-FR" kern="0">
                <a:solidFill>
                  <a:srgbClr val="92D050"/>
                </a:solidFill>
                <a:ea typeface="Times New Roman" panose="02020603050405020304" pitchFamily="18" charset="0"/>
                <a:cs typeface="Arial" panose="020B0604020202020204" pitchFamily="34" charset="0"/>
              </a:rPr>
              <a:t>arbane</a:t>
            </a:r>
            <a:r>
              <a:rPr lang="fr-FR" kern="0">
                <a:ea typeface="Times New Roman" panose="02020603050405020304" pitchFamily="18" charset="0"/>
                <a:cs typeface="Arial" panose="020B0604020202020204" pitchFamily="34" charset="0"/>
              </a:rPr>
              <a:t>, le</a:t>
            </a:r>
            <a:r>
              <a:rPr lang="fr-FR" kern="0">
                <a:solidFill>
                  <a:srgbClr val="92D050"/>
                </a:solidFill>
                <a:ea typeface="Times New Roman" panose="02020603050405020304" pitchFamily="18" charset="0"/>
                <a:cs typeface="Arial" panose="020B0604020202020204" pitchFamily="34" charset="0"/>
              </a:rPr>
              <a:t> petit meslier</a:t>
            </a:r>
            <a:r>
              <a:rPr lang="fr-FR" kern="0">
                <a:ea typeface="Times New Roman" panose="02020603050405020304" pitchFamily="18" charset="0"/>
                <a:cs typeface="Arial" panose="020B0604020202020204" pitchFamily="34" charset="0"/>
              </a:rPr>
              <a:t>, le</a:t>
            </a:r>
            <a:r>
              <a:rPr lang="fr-FR" kern="0">
                <a:solidFill>
                  <a:srgbClr val="92D050"/>
                </a:solidFill>
                <a:ea typeface="Times New Roman" panose="02020603050405020304" pitchFamily="18" charset="0"/>
                <a:cs typeface="Arial" panose="020B0604020202020204" pitchFamily="34" charset="0"/>
              </a:rPr>
              <a:t> pinot blanc</a:t>
            </a:r>
            <a:r>
              <a:rPr lang="fr-FR" kern="0">
                <a:ea typeface="Times New Roman" panose="02020603050405020304" pitchFamily="18" charset="0"/>
                <a:cs typeface="Arial" panose="020B0604020202020204" pitchFamily="34" charset="0"/>
              </a:rPr>
              <a:t> et le </a:t>
            </a:r>
            <a:r>
              <a:rPr lang="fr-FR" kern="0">
                <a:solidFill>
                  <a:srgbClr val="92D050"/>
                </a:solidFill>
                <a:ea typeface="Times New Roman" panose="02020603050405020304" pitchFamily="18" charset="0"/>
                <a:cs typeface="Arial" panose="020B0604020202020204" pitchFamily="34" charset="0"/>
              </a:rPr>
              <a:t>pinot gris </a:t>
            </a:r>
            <a:r>
              <a:rPr lang="fr-FR" kern="0">
                <a:ea typeface="Times New Roman" panose="02020603050405020304" pitchFamily="18" charset="0"/>
                <a:cs typeface="Arial" panose="020B0604020202020204" pitchFamily="34" charset="0"/>
              </a:rPr>
              <a:t>(tous à raisins blancs), également autorisés, représentent moins de 0,3 % du vignoble.</a:t>
            </a:r>
            <a:endParaRPr lang="fr-FR" kern="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14722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00" y="1213912"/>
            <a:ext cx="2837860" cy="5162400"/>
          </a:xfrm>
          <a:prstGeom prst="rect">
            <a:avLst/>
          </a:prstGeom>
        </p:spPr>
      </p:pic>
      <p:sp>
        <p:nvSpPr>
          <p:cNvPr id="5" name="Rectangle 4"/>
          <p:cNvSpPr/>
          <p:nvPr/>
        </p:nvSpPr>
        <p:spPr>
          <a:xfrm>
            <a:off x="4255476" y="2969982"/>
            <a:ext cx="4572000" cy="3374898"/>
          </a:xfrm>
          <a:prstGeom prst="rect">
            <a:avLst/>
          </a:prstGeom>
        </p:spPr>
        <p:txBody>
          <a:bodyPr>
            <a:spAutoFit/>
          </a:bodyPr>
          <a:lstStyle/>
          <a:p>
            <a:pPr fontAlgn="base">
              <a:lnSpc>
                <a:spcPts val="2500"/>
              </a:lnSpc>
              <a:spcAft>
                <a:spcPts val="800"/>
              </a:spcAft>
            </a:pPr>
            <a:r>
              <a:rPr lang="fr-FR" b="1" dirty="0">
                <a:solidFill>
                  <a:srgbClr val="92D050"/>
                </a:solidFill>
                <a:latin typeface="inherit"/>
                <a:ea typeface="Times New Roman" panose="02020603050405020304" pitchFamily="18" charset="0"/>
                <a:cs typeface="Arial" panose="020B0604020202020204" pitchFamily="34" charset="0"/>
              </a:rPr>
              <a:t>Le pinot noir représente 38% du vignoble planté</a:t>
            </a:r>
            <a:r>
              <a:rPr lang="fr-FR" dirty="0">
                <a:solidFill>
                  <a:srgbClr val="92D050"/>
                </a:solidFill>
                <a:latin typeface="inherit"/>
                <a:ea typeface="Times New Roman" panose="02020603050405020304" pitchFamily="18" charset="0"/>
                <a:cs typeface="Arial" panose="020B0604020202020204" pitchFamily="34" charset="0"/>
              </a:rPr>
              <a:t>. </a:t>
            </a:r>
            <a:endParaRPr lang="fr-FR" dirty="0" smtClean="0">
              <a:solidFill>
                <a:srgbClr val="92D050"/>
              </a:solidFill>
              <a:latin typeface="inherit"/>
              <a:ea typeface="Times New Roman" panose="02020603050405020304" pitchFamily="18" charset="0"/>
              <a:cs typeface="Arial" panose="020B0604020202020204" pitchFamily="34" charset="0"/>
            </a:endParaRPr>
          </a:p>
          <a:p>
            <a:pPr fontAlgn="base">
              <a:lnSpc>
                <a:spcPts val="2500"/>
              </a:lnSpc>
              <a:spcAft>
                <a:spcPts val="800"/>
              </a:spcAft>
            </a:pPr>
            <a:r>
              <a:rPr lang="fr-FR" dirty="0">
                <a:latin typeface="inherit"/>
                <a:ea typeface="Times New Roman" panose="02020603050405020304" pitchFamily="18" charset="0"/>
                <a:cs typeface="Arial" panose="020B0604020202020204" pitchFamily="34" charset="0"/>
              </a:rPr>
              <a:t/>
            </a:r>
            <a:br>
              <a:rPr lang="fr-FR" dirty="0">
                <a:latin typeface="inherit"/>
                <a:ea typeface="Times New Roman" panose="02020603050405020304" pitchFamily="18" charset="0"/>
                <a:cs typeface="Arial" panose="020B0604020202020204" pitchFamily="34" charset="0"/>
              </a:rPr>
            </a:br>
            <a:r>
              <a:rPr lang="fr-FR" dirty="0">
                <a:latin typeface="Times New Roman" panose="02020603050405020304" pitchFamily="18" charset="0"/>
                <a:ea typeface="Times New Roman" panose="02020603050405020304" pitchFamily="18" charset="0"/>
                <a:cs typeface="Times New Roman" panose="02020603050405020304" pitchFamily="18" charset="0"/>
              </a:rPr>
              <a:t>Parfait sur les terrains calcaires et frais, c’est le cépage dominant de la Montagne de Reims et de la Côte des Bar. Les vins qui en sont issus se distinguent par des arômes de fruits rouges et une structure marquée. C’est le cépage qui apporte à l’assemblage du corps et de la puissance</a:t>
            </a:r>
            <a:r>
              <a:rPr lang="fr-FR" dirty="0">
                <a:solidFill>
                  <a:srgbClr val="1E1E1E"/>
                </a:solidFill>
                <a:latin typeface="Times New Roman" panose="02020603050405020304" pitchFamily="18" charset="0"/>
                <a:ea typeface="Times New Roman" panose="02020603050405020304" pitchFamily="18" charset="0"/>
                <a:cs typeface="Times New Roman" panose="02020603050405020304" pitchFamily="18" charset="0"/>
              </a:rPr>
              <a:t>.</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078" y="1323858"/>
            <a:ext cx="2572735" cy="1281620"/>
          </a:xfrm>
          <a:prstGeom prst="rect">
            <a:avLst/>
          </a:prstGeom>
        </p:spPr>
      </p:pic>
      <p:sp>
        <p:nvSpPr>
          <p:cNvPr id="7" name="Rectangle 6"/>
          <p:cNvSpPr/>
          <p:nvPr/>
        </p:nvSpPr>
        <p:spPr>
          <a:xfrm>
            <a:off x="5175063" y="959355"/>
            <a:ext cx="1579278" cy="286232"/>
          </a:xfrm>
          <a:prstGeom prst="rect">
            <a:avLst/>
          </a:prstGeom>
        </p:spPr>
        <p:txBody>
          <a:bodyPr wrap="none">
            <a:spAutoFit/>
          </a:bodyPr>
          <a:lstStyle/>
          <a:p>
            <a:pPr fontAlgn="base">
              <a:lnSpc>
                <a:spcPts val="1350"/>
              </a:lnSpc>
              <a:spcAft>
                <a:spcPts val="0"/>
              </a:spcAft>
            </a:pPr>
            <a:r>
              <a:rPr lang="fr-FR" b="1"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Le pinot noir</a:t>
            </a:r>
            <a:endParaRPr lang="fr-FR" sz="1400" dirty="0">
              <a:solidFill>
                <a:srgbClr val="EFB7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231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00" y="1213200"/>
            <a:ext cx="2827470" cy="5143499"/>
          </a:xfrm>
          <a:prstGeom prst="rect">
            <a:avLst/>
          </a:prstGeom>
        </p:spPr>
      </p:pic>
      <p:sp>
        <p:nvSpPr>
          <p:cNvPr id="5" name="Rectangle 4"/>
          <p:cNvSpPr/>
          <p:nvPr/>
        </p:nvSpPr>
        <p:spPr>
          <a:xfrm>
            <a:off x="3945988" y="2901628"/>
            <a:ext cx="4944794" cy="2503249"/>
          </a:xfrm>
          <a:prstGeom prst="rect">
            <a:avLst/>
          </a:prstGeom>
        </p:spPr>
        <p:txBody>
          <a:bodyPr wrap="square">
            <a:spAutoFit/>
          </a:bodyPr>
          <a:lstStyle/>
          <a:p>
            <a:pPr fontAlgn="base">
              <a:lnSpc>
                <a:spcPts val="2000"/>
              </a:lnSpc>
              <a:spcAft>
                <a:spcPts val="800"/>
              </a:spcAft>
            </a:pPr>
            <a:r>
              <a:rPr lang="fr-FR" b="1" dirty="0">
                <a:solidFill>
                  <a:srgbClr val="92D050"/>
                </a:solidFill>
                <a:latin typeface="inherit"/>
                <a:ea typeface="Times New Roman" panose="02020603050405020304" pitchFamily="18" charset="0"/>
                <a:cs typeface="Arial" panose="020B0604020202020204" pitchFamily="34" charset="0"/>
              </a:rPr>
              <a:t>Le meunier représente 32% des surfaces</a:t>
            </a:r>
            <a:r>
              <a:rPr lang="fr-FR" dirty="0">
                <a:solidFill>
                  <a:srgbClr val="92D050"/>
                </a:solidFill>
                <a:latin typeface="Arial" panose="020B0604020202020204" pitchFamily="34" charset="0"/>
                <a:ea typeface="Times New Roman" panose="02020603050405020304" pitchFamily="18" charset="0"/>
                <a:cs typeface="Times New Roman" panose="02020603050405020304" pitchFamily="18" charset="0"/>
              </a:rPr>
              <a:t>. </a:t>
            </a:r>
            <a:endParaRPr lang="fr-FR" dirty="0" smtClean="0">
              <a:solidFill>
                <a:srgbClr val="92D050"/>
              </a:solidFill>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2000"/>
              </a:lnSpc>
              <a:spcAft>
                <a:spcPts val="800"/>
              </a:spcAft>
            </a:pPr>
            <a:r>
              <a:rPr lang="fr-FR" dirty="0">
                <a:latin typeface="Arial" panose="020B0604020202020204" pitchFamily="34" charset="0"/>
                <a:ea typeface="Times New Roman" panose="02020603050405020304" pitchFamily="18" charset="0"/>
                <a:cs typeface="Times New Roman" panose="02020603050405020304" pitchFamily="18" charset="0"/>
              </a:rPr>
              <a:t/>
            </a:r>
            <a:br>
              <a:rPr lang="fr-FR" dirty="0">
                <a:latin typeface="Arial" panose="020B0604020202020204" pitchFamily="34" charset="0"/>
                <a:ea typeface="Times New Roman" panose="02020603050405020304" pitchFamily="18" charset="0"/>
                <a:cs typeface="Times New Roman" panose="02020603050405020304" pitchFamily="18" charset="0"/>
              </a:rPr>
            </a:br>
            <a:r>
              <a:rPr lang="fr-FR" dirty="0">
                <a:latin typeface="Times New Roman" panose="02020603050405020304" pitchFamily="18" charset="0"/>
                <a:ea typeface="Times New Roman" panose="02020603050405020304" pitchFamily="18" charset="0"/>
                <a:cs typeface="Times New Roman" panose="02020603050405020304" pitchFamily="18" charset="0"/>
              </a:rPr>
              <a:t>Ce cépage vigoureux convient plus particulièrement aux terroirs plus argileux, comme ceux de la Vallée de la Marne, et s’accommode mieux de conditions climatiques plus difficiles pour la vigne. Il donne des vins souples et fruités qui évoluent un peu plus rapidement dans le temps et apportent à l’assemblage de la rondeur.</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p:cNvPicPr/>
          <p:nvPr/>
        </p:nvPicPr>
        <p:blipFill>
          <a:blip r:embed="rId4">
            <a:extLst>
              <a:ext uri="{28A0092B-C50C-407E-A947-70E740481C1C}">
                <a14:useLocalDpi xmlns:a14="http://schemas.microsoft.com/office/drawing/2010/main" val="0"/>
              </a:ext>
            </a:extLst>
          </a:blip>
          <a:stretch>
            <a:fillRect/>
          </a:stretch>
        </p:blipFill>
        <p:spPr bwMode="auto">
          <a:xfrm>
            <a:off x="4566285" y="1323022"/>
            <a:ext cx="2571750" cy="1285874"/>
          </a:xfrm>
          <a:prstGeom prst="rect">
            <a:avLst/>
          </a:prstGeom>
          <a:noFill/>
          <a:ln>
            <a:noFill/>
          </a:ln>
        </p:spPr>
      </p:pic>
      <p:sp>
        <p:nvSpPr>
          <p:cNvPr id="7" name="Rectangle 6"/>
          <p:cNvSpPr/>
          <p:nvPr/>
        </p:nvSpPr>
        <p:spPr>
          <a:xfrm>
            <a:off x="5141869" y="904787"/>
            <a:ext cx="2050561" cy="286232"/>
          </a:xfrm>
          <a:prstGeom prst="rect">
            <a:avLst/>
          </a:prstGeom>
        </p:spPr>
        <p:txBody>
          <a:bodyPr wrap="none">
            <a:spAutoFit/>
          </a:bodyPr>
          <a:lstStyle/>
          <a:p>
            <a:pPr fontAlgn="base">
              <a:lnSpc>
                <a:spcPts val="1350"/>
              </a:lnSpc>
              <a:spcAft>
                <a:spcPts val="0"/>
              </a:spcAft>
            </a:pPr>
            <a:r>
              <a:rPr lang="fr-FR" b="1"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Le </a:t>
            </a:r>
            <a:r>
              <a:rPr lang="fr-FR" b="1" dirty="0" smtClean="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pinot meunier</a:t>
            </a:r>
            <a:endParaRPr lang="fr-FR" sz="1400" dirty="0">
              <a:solidFill>
                <a:srgbClr val="EFB7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8695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00" y="1213200"/>
            <a:ext cx="2837499" cy="5161743"/>
          </a:xfrm>
          <a:prstGeom prst="rect">
            <a:avLst/>
          </a:prstGeom>
        </p:spPr>
      </p:pic>
      <p:sp>
        <p:nvSpPr>
          <p:cNvPr id="5" name="Rectangle 4"/>
          <p:cNvSpPr/>
          <p:nvPr/>
        </p:nvSpPr>
        <p:spPr>
          <a:xfrm>
            <a:off x="3960055" y="2766018"/>
            <a:ext cx="5043268" cy="3118803"/>
          </a:xfrm>
          <a:prstGeom prst="rect">
            <a:avLst/>
          </a:prstGeom>
        </p:spPr>
        <p:txBody>
          <a:bodyPr wrap="square">
            <a:spAutoFit/>
          </a:bodyPr>
          <a:lstStyle/>
          <a:p>
            <a:pPr fontAlgn="base">
              <a:lnSpc>
                <a:spcPts val="2000"/>
              </a:lnSpc>
              <a:spcAft>
                <a:spcPts val="800"/>
              </a:spcAft>
            </a:pPr>
            <a:r>
              <a:rPr lang="fr-FR" b="1" dirty="0">
                <a:solidFill>
                  <a:srgbClr val="92D050"/>
                </a:solidFill>
                <a:latin typeface="inherit"/>
                <a:ea typeface="Times New Roman" panose="02020603050405020304" pitchFamily="18" charset="0"/>
                <a:cs typeface="Arial" panose="020B0604020202020204" pitchFamily="34" charset="0"/>
              </a:rPr>
              <a:t>Le chardonnay occupe 30% du vignoble</a:t>
            </a:r>
            <a:r>
              <a:rPr lang="fr-FR" dirty="0">
                <a:solidFill>
                  <a:srgbClr val="92D050"/>
                </a:solidFill>
                <a:latin typeface="inherit"/>
                <a:ea typeface="Times New Roman" panose="02020603050405020304" pitchFamily="18" charset="0"/>
                <a:cs typeface="Arial" panose="020B0604020202020204" pitchFamily="34" charset="0"/>
              </a:rPr>
              <a:t>.</a:t>
            </a:r>
            <a:r>
              <a:rPr lang="fr-FR" dirty="0">
                <a:latin typeface="inherit"/>
                <a:ea typeface="Times New Roman" panose="02020603050405020304" pitchFamily="18" charset="0"/>
                <a:cs typeface="Arial" panose="020B0604020202020204" pitchFamily="34" charset="0"/>
              </a:rPr>
              <a:t> </a:t>
            </a:r>
            <a:endParaRPr lang="fr-FR" dirty="0" smtClean="0">
              <a:latin typeface="inherit"/>
              <a:ea typeface="Times New Roman" panose="02020603050405020304" pitchFamily="18" charset="0"/>
              <a:cs typeface="Arial" panose="020B0604020202020204" pitchFamily="34" charset="0"/>
            </a:endParaRPr>
          </a:p>
          <a:p>
            <a:pPr fontAlgn="base">
              <a:lnSpc>
                <a:spcPts val="2000"/>
              </a:lnSpc>
              <a:spcAft>
                <a:spcPts val="800"/>
              </a:spcAft>
            </a:pPr>
            <a:r>
              <a:rPr lang="fr-FR" dirty="0">
                <a:latin typeface="inherit"/>
                <a:ea typeface="Times New Roman" panose="02020603050405020304" pitchFamily="18" charset="0"/>
                <a:cs typeface="Arial" panose="020B0604020202020204" pitchFamily="34" charset="0"/>
              </a:rPr>
              <a:t/>
            </a:r>
            <a:br>
              <a:rPr lang="fr-FR" dirty="0">
                <a:latin typeface="inherit"/>
                <a:ea typeface="Times New Roman" panose="02020603050405020304" pitchFamily="18" charset="0"/>
                <a:cs typeface="Arial" panose="020B0604020202020204" pitchFamily="34" charset="0"/>
              </a:rPr>
            </a:br>
            <a:r>
              <a:rPr lang="fr-FR" dirty="0">
                <a:latin typeface="Times New Roman" panose="02020603050405020304" pitchFamily="18" charset="0"/>
                <a:ea typeface="Times New Roman" panose="02020603050405020304" pitchFamily="18" charset="0"/>
                <a:cs typeface="Times New Roman" panose="02020603050405020304" pitchFamily="18" charset="0"/>
              </a:rPr>
              <a:t>C’est le cépage de prédilection de la Côte des blancs. Les vins de chardonnay se caractérisent par des arômes délicats, des notes florales, d’agrumes, parfois minérales. A évolution lente, c’est le cépage idéal pour le vieillissement des vins.</a:t>
            </a:r>
            <a:endParaRPr lang="fr-FR" sz="28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ts val="2000"/>
              </a:lnSpc>
              <a:spcAft>
                <a:spcPts val="0"/>
              </a:spcAft>
            </a:pPr>
            <a:r>
              <a:rPr lang="fr-FR" dirty="0">
                <a:latin typeface="Times New Roman" panose="02020603050405020304" pitchFamily="18" charset="0"/>
                <a:ea typeface="Times New Roman" panose="02020603050405020304" pitchFamily="18" charset="0"/>
                <a:cs typeface="Times New Roman" panose="02020603050405020304" pitchFamily="18" charset="0"/>
              </a:rPr>
              <a:t>La physiologie de la vigne et les contraintes naturelles ont donné le jour à une véritable stratégie viticole portant sur la sélection, la densité, le greffage, la taille, </a:t>
            </a:r>
            <a:r>
              <a:rPr lang="fr-FR" dirty="0" err="1">
                <a:latin typeface="Times New Roman" panose="02020603050405020304" pitchFamily="18" charset="0"/>
                <a:ea typeface="Times New Roman" panose="02020603050405020304" pitchFamily="18" charset="0"/>
                <a:cs typeface="Times New Roman" panose="02020603050405020304" pitchFamily="18" charset="0"/>
              </a:rPr>
              <a:t>etc</a:t>
            </a:r>
            <a:endParaRPr lang="fr-F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p:cNvPicPr/>
          <p:nvPr/>
        </p:nvPicPr>
        <p:blipFill>
          <a:blip r:embed="rId4">
            <a:extLst>
              <a:ext uri="{28A0092B-C50C-407E-A947-70E740481C1C}">
                <a14:useLocalDpi xmlns:a14="http://schemas.microsoft.com/office/drawing/2010/main" val="0"/>
              </a:ext>
            </a:extLst>
          </a:blip>
          <a:stretch>
            <a:fillRect/>
          </a:stretch>
        </p:blipFill>
        <p:spPr bwMode="auto">
          <a:xfrm>
            <a:off x="4664759" y="1351158"/>
            <a:ext cx="2571749" cy="1285874"/>
          </a:xfrm>
          <a:prstGeom prst="rect">
            <a:avLst/>
          </a:prstGeom>
          <a:noFill/>
          <a:ln>
            <a:noFill/>
          </a:ln>
        </p:spPr>
      </p:pic>
      <p:sp>
        <p:nvSpPr>
          <p:cNvPr id="7" name="Rectangle 6"/>
          <p:cNvSpPr/>
          <p:nvPr/>
        </p:nvSpPr>
        <p:spPr>
          <a:xfrm>
            <a:off x="5217154" y="950304"/>
            <a:ext cx="1776448" cy="286232"/>
          </a:xfrm>
          <a:prstGeom prst="rect">
            <a:avLst/>
          </a:prstGeom>
        </p:spPr>
        <p:txBody>
          <a:bodyPr wrap="none">
            <a:spAutoFit/>
          </a:bodyPr>
          <a:lstStyle/>
          <a:p>
            <a:pPr fontAlgn="base">
              <a:lnSpc>
                <a:spcPts val="1350"/>
              </a:lnSpc>
              <a:spcAft>
                <a:spcPts val="0"/>
              </a:spcAft>
            </a:pPr>
            <a:r>
              <a:rPr lang="fr-FR" b="1" dirty="0">
                <a:solidFill>
                  <a:srgbClr val="EFB753"/>
                </a:solidFill>
                <a:latin typeface="Trebuchet MS" panose="020B0603020202020204" pitchFamily="34" charset="0"/>
                <a:ea typeface="Times New Roman" panose="02020603050405020304" pitchFamily="18" charset="0"/>
                <a:cs typeface="Times New Roman" panose="02020603050405020304" pitchFamily="18" charset="0"/>
              </a:rPr>
              <a:t>Le chardonnay</a:t>
            </a:r>
            <a:endParaRPr lang="fr-FR" sz="1400" dirty="0">
              <a:solidFill>
                <a:srgbClr val="EFB7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589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3798</TotalTime>
  <Words>2526</Words>
  <Application>Microsoft Office PowerPoint</Application>
  <PresentationFormat>Affichage à l'écran (4:3)</PresentationFormat>
  <Paragraphs>349</Paragraphs>
  <Slides>47</Slides>
  <Notes>47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47</vt:i4>
      </vt:variant>
    </vt:vector>
  </HeadingPairs>
  <TitlesOfParts>
    <vt:vector size="58" baseType="lpstr">
      <vt:lpstr>Arial</vt:lpstr>
      <vt:lpstr>Calibri</vt:lpstr>
      <vt:lpstr>inherit</vt:lpstr>
      <vt:lpstr>Merriweather</vt:lpstr>
      <vt:lpstr>Symbol</vt:lpstr>
      <vt:lpstr>Times</vt:lpstr>
      <vt:lpstr>Times New Roman</vt:lpstr>
      <vt:lpstr>Trebuchet MS</vt:lpstr>
      <vt:lpstr>Tw Cen MT</vt:lpstr>
      <vt:lpstr>Wingdings</vt:lpstr>
      <vt:lpstr>Ronds dans l’eau</vt:lpstr>
      <vt:lpstr>CHAMPAGNE 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VIN de champagne</dc:title>
  <dc:creator>Joseph DUBARD</dc:creator>
  <cp:lastModifiedBy>Joseph DUBARD</cp:lastModifiedBy>
  <cp:revision>171</cp:revision>
  <dcterms:created xsi:type="dcterms:W3CDTF">2016-10-16T12:21:16Z</dcterms:created>
  <dcterms:modified xsi:type="dcterms:W3CDTF">2016-12-05T14:14:32Z</dcterms:modified>
</cp:coreProperties>
</file>