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73" r:id="rId4"/>
    <p:sldId id="311" r:id="rId5"/>
    <p:sldId id="310" r:id="rId6"/>
    <p:sldId id="313" r:id="rId7"/>
    <p:sldId id="271" r:id="rId8"/>
    <p:sldId id="268" r:id="rId9"/>
    <p:sldId id="266" r:id="rId10"/>
    <p:sldId id="265" r:id="rId11"/>
    <p:sldId id="270" r:id="rId12"/>
    <p:sldId id="272" r:id="rId13"/>
    <p:sldId id="262" r:id="rId14"/>
    <p:sldId id="301" r:id="rId15"/>
    <p:sldId id="297" r:id="rId16"/>
    <p:sldId id="298" r:id="rId17"/>
    <p:sldId id="302" r:id="rId18"/>
    <p:sldId id="314" r:id="rId19"/>
    <p:sldId id="317" r:id="rId20"/>
    <p:sldId id="319" r:id="rId21"/>
    <p:sldId id="324" r:id="rId22"/>
    <p:sldId id="316" r:id="rId23"/>
    <p:sldId id="327" r:id="rId24"/>
    <p:sldId id="318" r:id="rId25"/>
    <p:sldId id="326" r:id="rId26"/>
    <p:sldId id="305" r:id="rId27"/>
    <p:sldId id="320" r:id="rId28"/>
    <p:sldId id="321" r:id="rId29"/>
    <p:sldId id="329" r:id="rId30"/>
    <p:sldId id="330" r:id="rId31"/>
    <p:sldId id="33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46C3A-2556-47A4-B013-3727C2CBF8DF}" type="datetimeFigureOut">
              <a:rPr lang="fr-FR" smtClean="0"/>
              <a:pPr/>
              <a:t>13/01/2022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6A282-FD83-4A71-A957-D397AE73F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1/13/2022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142844" y="428604"/>
            <a:ext cx="8858312" cy="628648"/>
          </a:xfrm>
        </p:spPr>
        <p:txBody>
          <a:bodyPr/>
          <a:lstStyle/>
          <a:p>
            <a:r>
              <a:rPr lang="fr-FR" dirty="0" smtClean="0"/>
              <a:t>GAILLAC… … </a:t>
            </a:r>
            <a:r>
              <a:rPr lang="fr-FR" sz="2000" dirty="0" smtClean="0"/>
              <a:t>ou une autre histoire des cépages modestes </a:t>
            </a:r>
            <a:endParaRPr lang="fr-FR" sz="2000" dirty="0"/>
          </a:p>
        </p:txBody>
      </p:sp>
      <p:pic>
        <p:nvPicPr>
          <p:cNvPr id="1042" name="Picture 18" descr="Résultat de recherche d'images pour &quot;vignobles de gaillac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2562225" cy="1238250"/>
          </a:xfrm>
          <a:prstGeom prst="rect">
            <a:avLst/>
          </a:prstGeom>
          <a:noFill/>
        </p:spPr>
      </p:pic>
      <p:pic>
        <p:nvPicPr>
          <p:cNvPr id="1044" name="Picture 20" descr="Résultat de recherche d'images pour &quot;vignobles de gaillac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15"/>
            <a:ext cx="9168384" cy="3787331"/>
          </a:xfrm>
          <a:prstGeom prst="rect">
            <a:avLst/>
          </a:prstGeom>
          <a:noFill/>
        </p:spPr>
      </p:pic>
      <p:pic>
        <p:nvPicPr>
          <p:cNvPr id="7" name="Picture 6" descr="Images drô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137" y="5901621"/>
            <a:ext cx="962863" cy="956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BRAUCOL </a:t>
            </a:r>
            <a:r>
              <a:rPr lang="fr-FR" sz="2800" dirty="0" smtClean="0"/>
              <a:t>le </a:t>
            </a:r>
            <a:r>
              <a:rPr lang="fr-FR" sz="2800" dirty="0" err="1" smtClean="0"/>
              <a:t>réglissé</a:t>
            </a:r>
            <a:r>
              <a:rPr lang="fr-FR" sz="2800" dirty="0" smtClean="0"/>
              <a:t> et musclé</a:t>
            </a:r>
            <a:endParaRPr lang="fr-FR" sz="2800" dirty="0"/>
          </a:p>
        </p:txBody>
      </p:sp>
      <p:pic>
        <p:nvPicPr>
          <p:cNvPr id="4" name="Picture 2" descr="Résultat de recherche d'images pour &quot;CEPAGE BRAUCOL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428868"/>
            <a:ext cx="2151380" cy="3129280"/>
          </a:xfrm>
          <a:prstGeom prst="rect">
            <a:avLst/>
          </a:prstGeom>
          <a:noFill/>
        </p:spPr>
      </p:pic>
      <p:sp>
        <p:nvSpPr>
          <p:cNvPr id="4098" name="AutoShape 2" descr="Résultat de recherche d'images pour &quot;CEPAGE BRAUCO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0" name="Picture 4" descr="Résultat de recherche d'images pour &quot;CEPAGE BRAUCOL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428868"/>
            <a:ext cx="6191250" cy="3143250"/>
          </a:xfrm>
          <a:prstGeom prst="rect">
            <a:avLst/>
          </a:prstGeom>
          <a:noFill/>
        </p:spPr>
      </p:pic>
      <p:pic>
        <p:nvPicPr>
          <p:cNvPr id="6" name="Picture 18" descr="Twitter पर ILOVEWINE_EU: &amp;quot;.Bonjour! Oui, rire! C&amp;#39;est bon :) #vendredi  #humour #vin #wine #ILOVEWINE #RiojaWine #WineLovers #weekend  https://t.co/eRZTofQiVE&amp;quot; / Twit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3065" y="0"/>
            <a:ext cx="1370935" cy="1370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Braucol</a:t>
            </a:r>
            <a:r>
              <a:rPr lang="fr-FR" dirty="0" smtClean="0"/>
              <a:t> fer </a:t>
            </a:r>
            <a:r>
              <a:rPr lang="fr-FR" dirty="0" err="1" smtClean="0"/>
              <a:t>servadou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714488"/>
            <a:ext cx="8572560" cy="4572000"/>
          </a:xfrm>
        </p:spPr>
        <p:txBody>
          <a:bodyPr>
            <a:normAutofit/>
          </a:bodyPr>
          <a:lstStyle/>
          <a:p>
            <a:r>
              <a:rPr lang="fr-FR" sz="1800" dirty="0" smtClean="0"/>
              <a:t>Dureté de son bois , solidité de sa rafle ,très résistant, fertilité un peu  irrégulière</a:t>
            </a:r>
          </a:p>
          <a:p>
            <a:r>
              <a:rPr lang="fr-FR" sz="1800" dirty="0" smtClean="0"/>
              <a:t>Grappes moyennes coniques compactes , pédoncules forts, bourgeonnement cotonneux blanc à liseré carminé</a:t>
            </a:r>
          </a:p>
          <a:p>
            <a:r>
              <a:rPr lang="fr-FR" sz="1800" dirty="0" smtClean="0"/>
              <a:t>Feuille moyenne orbiculaire , tri-</a:t>
            </a:r>
            <a:r>
              <a:rPr lang="fr-FR" sz="1800" dirty="0" err="1" smtClean="0"/>
              <a:t>quinquelobée</a:t>
            </a:r>
            <a:r>
              <a:rPr lang="fr-FR" sz="1800" dirty="0" smtClean="0"/>
              <a:t>, sinus </a:t>
            </a:r>
            <a:r>
              <a:rPr lang="fr-FR" sz="1800" dirty="0" err="1" smtClean="0"/>
              <a:t>pétiolaire</a:t>
            </a:r>
            <a:r>
              <a:rPr lang="fr-FR" sz="1800" dirty="0" smtClean="0"/>
              <a:t> fermé , rougit à             l’ automne </a:t>
            </a:r>
          </a:p>
          <a:p>
            <a:r>
              <a:rPr lang="fr-FR" sz="1800" dirty="0" smtClean="0"/>
              <a:t> grappe moyenne compacte , baie moyenne – petite noire bleutée, chair juteuse, saveur herbacée rappellent le cabernet franc</a:t>
            </a:r>
          </a:p>
          <a:p>
            <a:r>
              <a:rPr lang="fr-FR" sz="1800" dirty="0" smtClean="0"/>
              <a:t>Débourrement précoce, résistant mildiou  vers de grappe, sensible cicadelle oïdium, </a:t>
            </a:r>
          </a:p>
          <a:p>
            <a:r>
              <a:rPr lang="fr-FR" sz="1800" dirty="0" smtClean="0"/>
              <a:t>Vin peu  coloré souple moyennement alcoolique, subtiles notes mentholées, réglisse violette cerise noire cassis  framboise, poivron vert , finale poivrée (gris)</a:t>
            </a:r>
          </a:p>
          <a:p>
            <a:r>
              <a:rPr lang="fr-FR" sz="1800" dirty="0" smtClean="0"/>
              <a:t>Béarn Madiran Fronton </a:t>
            </a:r>
            <a:r>
              <a:rPr lang="fr-FR" sz="1800" dirty="0" err="1" smtClean="0"/>
              <a:t>Marcillac</a:t>
            </a:r>
            <a:r>
              <a:rPr lang="fr-FR" sz="1800" dirty="0" smtClean="0"/>
              <a:t>  Estaing </a:t>
            </a:r>
            <a:r>
              <a:rPr lang="fr-FR" sz="1800" dirty="0" err="1" smtClean="0"/>
              <a:t>Entraygues</a:t>
            </a:r>
            <a:r>
              <a:rPr lang="fr-FR" sz="1800" dirty="0" smtClean="0"/>
              <a:t> </a:t>
            </a:r>
          </a:p>
          <a:p>
            <a:r>
              <a:rPr lang="fr-FR" sz="1800" dirty="0" smtClean="0"/>
              <a:t>Origine pays basque espagnol, diffusé pèlerins St Jacques de Compostelle </a:t>
            </a:r>
          </a:p>
          <a:p>
            <a:r>
              <a:rPr lang="fr-FR" sz="1800" dirty="0" err="1" smtClean="0"/>
              <a:t>Monocépage</a:t>
            </a:r>
            <a:r>
              <a:rPr lang="fr-FR" sz="1800" dirty="0" smtClean="0"/>
              <a:t>, majoritairement en assemblage </a:t>
            </a:r>
            <a:endParaRPr lang="fr-FR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PRUNELARD </a:t>
            </a:r>
            <a:r>
              <a:rPr lang="fr-FR" sz="2800" dirty="0" smtClean="0"/>
              <a:t>l’intense et floral</a:t>
            </a:r>
            <a:endParaRPr lang="fr-FR" sz="2800" dirty="0"/>
          </a:p>
        </p:txBody>
      </p:sp>
      <p:pic>
        <p:nvPicPr>
          <p:cNvPr id="5" name="Picture 6" descr="Résultat de recherche d'images pour &quot;cépage prunelard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357430"/>
            <a:ext cx="2145182" cy="3031236"/>
          </a:xfrm>
          <a:prstGeom prst="rect">
            <a:avLst/>
          </a:prstGeom>
          <a:noFill/>
        </p:spPr>
      </p:pic>
      <p:pic>
        <p:nvPicPr>
          <p:cNvPr id="29698" name="Picture 2" descr="Résultat de recherche d'images pour &quot;cépage prunelard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357430"/>
            <a:ext cx="5950744" cy="3024378"/>
          </a:xfrm>
          <a:prstGeom prst="rect">
            <a:avLst/>
          </a:prstGeom>
          <a:noFill/>
        </p:spPr>
      </p:pic>
      <p:pic>
        <p:nvPicPr>
          <p:cNvPr id="6" name="Picture 40" descr="Coup de Crayon - L&amp;#39;amour est dans la cave - Le Bouche à Oreille"/>
          <p:cNvPicPr>
            <a:picLocks noChangeAspect="1" noChangeArrowheads="1"/>
          </p:cNvPicPr>
          <p:nvPr/>
        </p:nvPicPr>
        <p:blipFill>
          <a:blip r:embed="rId4" cstate="print"/>
          <a:srcRect l="6818" t="4959" r="13636" b="9917"/>
          <a:stretch>
            <a:fillRect/>
          </a:stretch>
        </p:blipFill>
        <p:spPr bwMode="auto">
          <a:xfrm>
            <a:off x="8211593" y="0"/>
            <a:ext cx="932407" cy="1371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PRUNELART  </a:t>
            </a:r>
            <a:r>
              <a:rPr lang="fr-FR" sz="2800" dirty="0" smtClean="0"/>
              <a:t>l’intense et floral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48" y="1500174"/>
            <a:ext cx="8143932" cy="5072098"/>
          </a:xfrm>
        </p:spPr>
        <p:txBody>
          <a:bodyPr>
            <a:normAutofit/>
          </a:bodyPr>
          <a:lstStyle/>
          <a:p>
            <a:r>
              <a:rPr lang="fr-FR" sz="1800" dirty="0" smtClean="0"/>
              <a:t>Bourgeonnement cotonneux blanc liseré carminé</a:t>
            </a:r>
          </a:p>
          <a:p>
            <a:r>
              <a:rPr lang="fr-FR" sz="1800" dirty="0" smtClean="0"/>
              <a:t> Jeunes feuilles duveteuses à plages bronzées</a:t>
            </a:r>
          </a:p>
          <a:p>
            <a:r>
              <a:rPr lang="fr-FR" sz="1800" dirty="0" smtClean="0"/>
              <a:t>Feuille orbiculaire </a:t>
            </a:r>
            <a:r>
              <a:rPr lang="fr-FR" sz="1800" dirty="0" err="1" smtClean="0"/>
              <a:t>gauffrée</a:t>
            </a:r>
            <a:r>
              <a:rPr lang="fr-FR" sz="1800" dirty="0" smtClean="0"/>
              <a:t>/point </a:t>
            </a:r>
            <a:r>
              <a:rPr lang="fr-FR" sz="1800" dirty="0" err="1" smtClean="0"/>
              <a:t>pétiolaire</a:t>
            </a:r>
            <a:r>
              <a:rPr lang="fr-FR" sz="1800" dirty="0" smtClean="0"/>
              <a:t> trilobée</a:t>
            </a:r>
          </a:p>
          <a:p>
            <a:r>
              <a:rPr lang="fr-FR" sz="1800" dirty="0" smtClean="0"/>
              <a:t>Sinus </a:t>
            </a:r>
            <a:r>
              <a:rPr lang="fr-FR" sz="1800" dirty="0" err="1" smtClean="0"/>
              <a:t>pétiolaire</a:t>
            </a:r>
            <a:r>
              <a:rPr lang="fr-FR" sz="1800" dirty="0" smtClean="0"/>
              <a:t> en V</a:t>
            </a:r>
          </a:p>
          <a:p>
            <a:r>
              <a:rPr lang="fr-FR" sz="1800" dirty="0" smtClean="0"/>
              <a:t>Grappe petite à moyenne cylindrique compacte</a:t>
            </a:r>
          </a:p>
          <a:p>
            <a:r>
              <a:rPr lang="fr-FR" sz="1800" dirty="0" smtClean="0"/>
              <a:t> baies petite-moyenne cylindrique </a:t>
            </a:r>
          </a:p>
          <a:p>
            <a:r>
              <a:rPr lang="fr-FR" sz="1800" dirty="0" smtClean="0"/>
              <a:t>maturité 2 </a:t>
            </a:r>
            <a:r>
              <a:rPr lang="fr-FR" sz="1800" dirty="0" err="1" smtClean="0"/>
              <a:t>ème</a:t>
            </a:r>
            <a:r>
              <a:rPr lang="fr-FR" sz="1800" dirty="0" smtClean="0"/>
              <a:t> époque tardive , </a:t>
            </a:r>
          </a:p>
          <a:p>
            <a:r>
              <a:rPr lang="fr-FR" sz="1800" dirty="0" smtClean="0"/>
              <a:t>productif  sensible à la pourriture </a:t>
            </a:r>
          </a:p>
          <a:p>
            <a:r>
              <a:rPr lang="fr-FR" sz="1800" dirty="0" smtClean="0"/>
              <a:t>Vins intenses en couleur , saveurs bien mûres oscillant entre fruits noirs, floral, chocolat noir confinant au </a:t>
            </a:r>
            <a:r>
              <a:rPr lang="fr-FR" sz="1800" dirty="0" err="1" smtClean="0"/>
              <a:t>confituré</a:t>
            </a:r>
            <a:endParaRPr lang="fr-FR" sz="1800" dirty="0" smtClean="0"/>
          </a:p>
          <a:p>
            <a:r>
              <a:rPr lang="fr-FR" sz="1800" dirty="0" smtClean="0"/>
              <a:t>Utilisé seul, assemblages quand vignes plus vieilles </a:t>
            </a:r>
          </a:p>
          <a:p>
            <a:r>
              <a:rPr lang="fr-FR" sz="1800" dirty="0" err="1" smtClean="0"/>
              <a:t>Plageolles</a:t>
            </a:r>
            <a:r>
              <a:rPr lang="fr-FR" sz="1800" dirty="0" smtClean="0"/>
              <a:t> 1993 58 ha M </a:t>
            </a:r>
            <a:r>
              <a:rPr lang="fr-FR" sz="1800" dirty="0" err="1" smtClean="0"/>
              <a:t>Issaly</a:t>
            </a:r>
            <a:r>
              <a:rPr lang="fr-FR" sz="1800" dirty="0" smtClean="0"/>
              <a:t>  / AOC Gaillac 2008</a:t>
            </a:r>
          </a:p>
          <a:p>
            <a:r>
              <a:rPr lang="fr-FR" sz="1800" dirty="0" smtClean="0"/>
              <a:t>Confondu avec le Malbec  parenté ADN </a:t>
            </a:r>
            <a:endParaRPr lang="fr-FR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8596" y="512064"/>
            <a:ext cx="5143536" cy="914400"/>
          </a:xfrm>
        </p:spPr>
        <p:txBody>
          <a:bodyPr/>
          <a:lstStyle/>
          <a:p>
            <a:r>
              <a:rPr lang="fr-FR" dirty="0" smtClean="0">
                <a:latin typeface="Bookman Old Style" pitchFamily="18" charset="0"/>
              </a:rPr>
              <a:t>Les petits Jardins </a:t>
            </a:r>
            <a:endParaRPr lang="fr-FR" dirty="0">
              <a:latin typeface="Bookman Old Style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00034" y="1500174"/>
            <a:ext cx="4500594" cy="3786214"/>
          </a:xfrm>
        </p:spPr>
        <p:txBody>
          <a:bodyPr>
            <a:normAutofit/>
          </a:bodyPr>
          <a:lstStyle/>
          <a:p>
            <a:r>
              <a:rPr lang="fr-FR" sz="1600" dirty="0" smtClean="0"/>
              <a:t>Lieu dit « les </a:t>
            </a:r>
            <a:r>
              <a:rPr lang="fr-FR" sz="1600" dirty="0" err="1" smtClean="0"/>
              <a:t>Hourtets</a:t>
            </a:r>
            <a:r>
              <a:rPr lang="fr-FR" sz="1600" dirty="0" smtClean="0"/>
              <a:t> »: les petits jardins en occitan</a:t>
            </a:r>
          </a:p>
          <a:p>
            <a:r>
              <a:rPr lang="fr-FR" sz="1600" dirty="0" smtClean="0"/>
              <a:t>6ha de vignes à flanc de coteaux , le domaine possède un point de vue époustouflant</a:t>
            </a:r>
          </a:p>
          <a:p>
            <a:r>
              <a:rPr lang="fr-FR" sz="1600" dirty="0" smtClean="0"/>
              <a:t>Exposition Sud/Sud Est protégé du vent du nord les petits jardins bénéficient d un ensoleillement optimal, la vigne est blottie dans un petit cirque sur un sol </a:t>
            </a:r>
            <a:r>
              <a:rPr lang="fr-FR" sz="1600" dirty="0" err="1" smtClean="0"/>
              <a:t>argilocalcaire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Alexia </a:t>
            </a:r>
            <a:r>
              <a:rPr lang="fr-FR" sz="1600" dirty="0" err="1" smtClean="0"/>
              <a:t>Bouyssou</a:t>
            </a:r>
            <a:r>
              <a:rPr lang="fr-FR" sz="1600" dirty="0" smtClean="0"/>
              <a:t> œnologue  choisit Gaillac et sa diversité comme terrain d’expression et       d’épanouissement en 2012</a:t>
            </a:r>
          </a:p>
          <a:p>
            <a:r>
              <a:rPr lang="fr-FR" sz="1600" dirty="0" smtClean="0"/>
              <a:t>Philosophie : respect de la vigne( Agriculture biologique )</a:t>
            </a:r>
            <a:endParaRPr lang="fr-FR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5000636"/>
            <a:ext cx="2197326" cy="169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730" y="3929066"/>
            <a:ext cx="2357270" cy="175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643182"/>
            <a:ext cx="2227046" cy="164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929198"/>
            <a:ext cx="2329048" cy="171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/>
          <a:srcRect l="3420" t="4247" r="4275" b="16987"/>
          <a:stretch>
            <a:fillRect/>
          </a:stretch>
        </p:blipFill>
        <p:spPr bwMode="auto">
          <a:xfrm>
            <a:off x="5500694" y="142852"/>
            <a:ext cx="3458617" cy="237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2" descr="blague sur le calva – Blagues et Dessin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29257"/>
            <a:ext cx="1517904" cy="142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 l="3330" t="10499" r="7492" b="10499"/>
          <a:stretch>
            <a:fillRect/>
          </a:stretch>
        </p:blipFill>
        <p:spPr bwMode="auto">
          <a:xfrm>
            <a:off x="1142976" y="285728"/>
            <a:ext cx="4897589" cy="137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714348" y="2428868"/>
            <a:ext cx="6000792" cy="3286148"/>
          </a:xfrm>
        </p:spPr>
        <p:txBody>
          <a:bodyPr>
            <a:normAutofit/>
          </a:bodyPr>
          <a:lstStyle/>
          <a:p>
            <a:r>
              <a:rPr lang="fr-FR" sz="2000" dirty="0" smtClean="0"/>
              <a:t>Rouge 2018</a:t>
            </a:r>
          </a:p>
          <a:p>
            <a:r>
              <a:rPr lang="fr-FR" sz="2000" dirty="0" smtClean="0"/>
              <a:t>Cépages  80% Duras  20% </a:t>
            </a:r>
            <a:r>
              <a:rPr lang="fr-FR" sz="2000" dirty="0" err="1" smtClean="0"/>
              <a:t>Braucol</a:t>
            </a:r>
            <a:endParaRPr lang="fr-FR" sz="2000" dirty="0" smtClean="0"/>
          </a:p>
          <a:p>
            <a:r>
              <a:rPr lang="fr-FR" sz="2000" dirty="0" smtClean="0"/>
              <a:t>Vinification cépages séparés cuve béton </a:t>
            </a:r>
          </a:p>
          <a:p>
            <a:r>
              <a:rPr lang="fr-FR" sz="2000" dirty="0" smtClean="0"/>
              <a:t>Macération pré fermentaire à froid , remontage traditionnel</a:t>
            </a:r>
          </a:p>
          <a:p>
            <a:r>
              <a:rPr lang="fr-FR" sz="2000" dirty="0" smtClean="0"/>
              <a:t>Elevage 9 mois cuve béton 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928662" y="635795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6.90euros </a:t>
            </a:r>
            <a:endParaRPr lang="fr-FR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 l="23548" t="1669" r="30024"/>
          <a:stretch>
            <a:fillRect/>
          </a:stretch>
        </p:blipFill>
        <p:spPr bwMode="auto">
          <a:xfrm>
            <a:off x="6844333" y="0"/>
            <a:ext cx="2299667" cy="68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7290" y="428604"/>
            <a:ext cx="4643470" cy="914400"/>
          </a:xfrm>
        </p:spPr>
        <p:txBody>
          <a:bodyPr/>
          <a:lstStyle/>
          <a:p>
            <a:r>
              <a:rPr lang="fr-FR" dirty="0" smtClean="0">
                <a:latin typeface="Bookman Old Style" pitchFamily="18" charset="0"/>
              </a:rPr>
              <a:t>Les Petits Jardins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00034" y="1500174"/>
            <a:ext cx="61436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Dégustation : </a:t>
            </a:r>
          </a:p>
          <a:p>
            <a:pPr>
              <a:buFontTx/>
              <a:buChar char="-"/>
            </a:pPr>
            <a:r>
              <a:rPr lang="fr-FR" dirty="0" smtClean="0"/>
              <a:t> Le nez où prédominent  des notes de fruits rouges  de poivre frais                                                                                                                       -  La bouche gourmande et acidulée vient soutenir le fruité et surtout les épices du nez , sa structure souple finit par une agréable note de fraicheur</a:t>
            </a:r>
          </a:p>
          <a:p>
            <a:pPr>
              <a:buFontTx/>
              <a:buChar char="-"/>
            </a:pPr>
            <a:r>
              <a:rPr lang="fr-FR" dirty="0" smtClean="0"/>
              <a:t>Un vin qui accompagne charcuterie volailles ou viandes rôties , parfait avec les fromages </a:t>
            </a:r>
          </a:p>
          <a:p>
            <a:pPr>
              <a:buFontTx/>
              <a:buChar char="-"/>
            </a:pPr>
            <a:r>
              <a:rPr lang="fr-FR" dirty="0" smtClean="0"/>
              <a:t>Température de service 15 à 18°  </a:t>
            </a:r>
            <a:endParaRPr lang="fr-FR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 l="23548" t="1669" r="30024"/>
          <a:stretch>
            <a:fillRect/>
          </a:stretch>
        </p:blipFill>
        <p:spPr bwMode="auto">
          <a:xfrm>
            <a:off x="6844333" y="0"/>
            <a:ext cx="2299667" cy="68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6" descr="Le vin est-il un homme ?"/>
          <p:cNvPicPr>
            <a:picLocks noChangeAspect="1" noChangeArrowheads="1"/>
          </p:cNvPicPr>
          <p:nvPr/>
        </p:nvPicPr>
        <p:blipFill>
          <a:blip r:embed="rId3"/>
          <a:srcRect l="35791" t="3184" r="30422" b="3184"/>
          <a:stretch>
            <a:fillRect/>
          </a:stretch>
        </p:blipFill>
        <p:spPr bwMode="auto">
          <a:xfrm>
            <a:off x="5715008" y="5089807"/>
            <a:ext cx="1135076" cy="1768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1357298"/>
            <a:ext cx="4929222" cy="3071834"/>
          </a:xfrm>
        </p:spPr>
        <p:txBody>
          <a:bodyPr>
            <a:noAutofit/>
          </a:bodyPr>
          <a:lstStyle/>
          <a:p>
            <a:r>
              <a:rPr lang="fr-FR" sz="1600" dirty="0" smtClean="0"/>
              <a:t>Le Domaine  de Brin : plateau </a:t>
            </a:r>
            <a:r>
              <a:rPr lang="fr-FR" sz="1600" dirty="0" err="1" smtClean="0"/>
              <a:t>argilocalcaire</a:t>
            </a:r>
            <a:r>
              <a:rPr lang="fr-FR" sz="1600" dirty="0" smtClean="0"/>
              <a:t> entouré de bois de chênes                                                                        </a:t>
            </a:r>
          </a:p>
          <a:p>
            <a:r>
              <a:rPr lang="fr-FR" sz="1600" dirty="0" smtClean="0"/>
              <a:t> Damien Bonnet  «  la qualité du vin dépend de la bonne santé de la vigne et de son environnement »  </a:t>
            </a:r>
          </a:p>
          <a:p>
            <a:r>
              <a:rPr lang="fr-FR" sz="1600" dirty="0" smtClean="0"/>
              <a:t>culture biologique et vinifications naturelles  « ainsi le vin reflète au mieux son terroir , l influence du climat ,l’expression des cépages ».</a:t>
            </a:r>
          </a:p>
          <a:p>
            <a:endParaRPr lang="fr-FR" sz="12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1587" t="1820" r="8690" b="3639"/>
          <a:stretch>
            <a:fillRect/>
          </a:stretch>
        </p:blipFill>
        <p:spPr bwMode="auto">
          <a:xfrm>
            <a:off x="6617440" y="2088184"/>
            <a:ext cx="2526560" cy="476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786190"/>
            <a:ext cx="3934936" cy="264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14290"/>
            <a:ext cx="2290474" cy="168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928662" y="428604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Domaine de Brin   </a:t>
            </a:r>
            <a:endParaRPr lang="fr-FR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7518" t="2095" r="26395" b="2933"/>
          <a:stretch>
            <a:fillRect/>
          </a:stretch>
        </p:blipFill>
        <p:spPr bwMode="auto">
          <a:xfrm>
            <a:off x="6662366" y="0"/>
            <a:ext cx="2481634" cy="685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42844" y="571480"/>
            <a:ext cx="642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dirty="0" smtClean="0"/>
              <a:t>Domaine de Brin  AMPHORE  2018 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142844" y="1428736"/>
            <a:ext cx="7143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1600" dirty="0" smtClean="0"/>
              <a:t>Vignes : Braucol60% Duras 40%</a:t>
            </a:r>
          </a:p>
          <a:p>
            <a:r>
              <a:rPr lang="fr-FR" sz="1600" dirty="0" smtClean="0"/>
              <a:t>Sol </a:t>
            </a:r>
            <a:r>
              <a:rPr lang="fr-FR" sz="1600" dirty="0" err="1" smtClean="0"/>
              <a:t>argilocalcaire</a:t>
            </a:r>
            <a:r>
              <a:rPr lang="fr-FR" sz="1600" dirty="0" smtClean="0"/>
              <a:t>, exposition sud  ,altitude 285 m</a:t>
            </a:r>
          </a:p>
          <a:p>
            <a:r>
              <a:rPr lang="fr-FR" sz="1600" dirty="0" smtClean="0"/>
              <a:t>Enherbement naturel du rang , travail du sol entre les ceps </a:t>
            </a:r>
          </a:p>
          <a:p>
            <a:r>
              <a:rPr lang="fr-FR" sz="1600" dirty="0" smtClean="0"/>
              <a:t>Multiples opérations  manuelles et mécaniques=&gt; raisin aéré sain</a:t>
            </a:r>
          </a:p>
          <a:p>
            <a:r>
              <a:rPr lang="fr-FR" sz="1600" dirty="0" smtClean="0"/>
              <a:t> bien mûr à faible rendement  (30hl/ha)</a:t>
            </a:r>
          </a:p>
          <a:p>
            <a:r>
              <a:rPr lang="fr-FR" sz="1600" dirty="0" smtClean="0"/>
              <a:t>Caves :récolte manuelle à maturité optimale des différents cépages</a:t>
            </a:r>
          </a:p>
          <a:p>
            <a:r>
              <a:rPr lang="fr-FR" sz="1600" dirty="0" smtClean="0"/>
              <a:t>Elimination rafles : vinification baies seulement</a:t>
            </a:r>
          </a:p>
          <a:p>
            <a:r>
              <a:rPr lang="fr-FR" sz="1600" dirty="0" smtClean="0"/>
              <a:t>Fermentation spontanée avec levures indigènes naturellement </a:t>
            </a:r>
          </a:p>
          <a:p>
            <a:r>
              <a:rPr lang="fr-FR" sz="1600" dirty="0" smtClean="0"/>
              <a:t>présentes /peau</a:t>
            </a:r>
          </a:p>
          <a:p>
            <a:r>
              <a:rPr lang="fr-FR" sz="1600" dirty="0" smtClean="0"/>
              <a:t>Cuvaison: 15js </a:t>
            </a:r>
            <a:r>
              <a:rPr lang="fr-FR" sz="1600" dirty="0" err="1" smtClean="0"/>
              <a:t>pigeage</a:t>
            </a:r>
            <a:r>
              <a:rPr lang="fr-FR" sz="1600" dirty="0" smtClean="0"/>
              <a:t> manuelle alterné de </a:t>
            </a:r>
            <a:r>
              <a:rPr lang="fr-FR" sz="1600" dirty="0" err="1" smtClean="0"/>
              <a:t>qq</a:t>
            </a:r>
            <a:r>
              <a:rPr lang="fr-FR" sz="1600" dirty="0" smtClean="0"/>
              <a:t> remontages pour</a:t>
            </a:r>
          </a:p>
          <a:p>
            <a:r>
              <a:rPr lang="fr-FR" sz="1600" dirty="0" smtClean="0"/>
              <a:t> extraction couleur tannins arômes </a:t>
            </a:r>
          </a:p>
          <a:p>
            <a:r>
              <a:rPr lang="fr-FR" sz="1600" dirty="0" smtClean="0"/>
              <a:t>Elevage 6mois cuve + 6mois amphore: porosité argile=&gt;</a:t>
            </a:r>
          </a:p>
          <a:p>
            <a:r>
              <a:rPr lang="fr-FR" sz="1600" dirty="0" smtClean="0"/>
              <a:t>Micro oxygénation+++, conservation du fruit , tannins  ronds et veloutés </a:t>
            </a:r>
          </a:p>
          <a:p>
            <a:r>
              <a:rPr lang="fr-FR" sz="1600" dirty="0" smtClean="0"/>
              <a:t>Clarification naturelle sans collage </a:t>
            </a:r>
          </a:p>
          <a:p>
            <a:r>
              <a:rPr lang="fr-FR" sz="1600" dirty="0" smtClean="0"/>
              <a:t>Mise en bouteille sans filtration </a:t>
            </a:r>
          </a:p>
          <a:p>
            <a:r>
              <a:rPr lang="fr-FR" sz="1600" dirty="0" smtClean="0"/>
              <a:t>Elevage du vin sans soufre , très faible sulfitage avant mise en bouteille     </a:t>
            </a:r>
          </a:p>
          <a:p>
            <a:endParaRPr lang="fr-FR" dirty="0" smtClean="0"/>
          </a:p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Picture 46" descr="francais pratiquant alcool humour vin&amp;#39; Tapis de souris | Spreadshirt"/>
          <p:cNvPicPr>
            <a:picLocks noChangeAspect="1" noChangeArrowheads="1"/>
          </p:cNvPicPr>
          <p:nvPr/>
        </p:nvPicPr>
        <p:blipFill>
          <a:blip r:embed="rId3"/>
          <a:srcRect l="28175" t="19241" r="27487" b="19928"/>
          <a:stretch>
            <a:fillRect/>
          </a:stretch>
        </p:blipFill>
        <p:spPr bwMode="auto">
          <a:xfrm>
            <a:off x="0" y="5742626"/>
            <a:ext cx="812965" cy="1115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428604"/>
            <a:ext cx="6089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/>
              <a:t>Domaine de Brin  AMPHORE  2018 </a:t>
            </a:r>
            <a:endParaRPr lang="fr-FR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9764" t="2095" r="28080" b="2933"/>
          <a:stretch>
            <a:fillRect/>
          </a:stretch>
        </p:blipFill>
        <p:spPr bwMode="auto">
          <a:xfrm>
            <a:off x="6874046" y="3964"/>
            <a:ext cx="2269954" cy="685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85720" y="1928802"/>
            <a:ext cx="6500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Intensément ouvert sur des notes de fruits murs , d épices douces </a:t>
            </a:r>
          </a:p>
          <a:p>
            <a:r>
              <a:rPr lang="fr-FR" dirty="0" smtClean="0"/>
              <a:t>et de toasté, le nez s’assagit à l aération et gagne en élégance</a:t>
            </a:r>
          </a:p>
          <a:p>
            <a:r>
              <a:rPr lang="fr-FR" dirty="0" smtClean="0"/>
              <a:t> et en tenue </a:t>
            </a:r>
          </a:p>
          <a:p>
            <a:r>
              <a:rPr lang="fr-FR" dirty="0" smtClean="0"/>
              <a:t>En bouche le vin est ample et chaleureux, renoue avec la puissance,</a:t>
            </a:r>
          </a:p>
          <a:p>
            <a:r>
              <a:rPr lang="fr-FR" dirty="0" smtClean="0"/>
              <a:t>adossé à des tannins  suaves et ronds .</a:t>
            </a:r>
          </a:p>
          <a:p>
            <a:r>
              <a:rPr lang="fr-FR" dirty="0" smtClean="0"/>
              <a:t>Un Gaillac sur la puissance  et la concentration </a:t>
            </a:r>
          </a:p>
          <a:p>
            <a:endParaRPr lang="fr-FR" dirty="0" smtClean="0"/>
          </a:p>
          <a:p>
            <a:r>
              <a:rPr lang="fr-FR" dirty="0" smtClean="0"/>
              <a:t>fruité </a:t>
            </a:r>
            <a:r>
              <a:rPr lang="fr-FR" dirty="0" err="1" smtClean="0"/>
              <a:t>cassissé</a:t>
            </a:r>
            <a:r>
              <a:rPr lang="fr-FR" dirty="0" smtClean="0"/>
              <a:t> gourmand : on boit du jus de fruit, tannins fins frais .</a:t>
            </a:r>
          </a:p>
          <a:p>
            <a:r>
              <a:rPr lang="fr-FR" dirty="0" smtClean="0"/>
              <a:t>Arômes splendides </a:t>
            </a:r>
          </a:p>
          <a:p>
            <a:r>
              <a:rPr lang="fr-FR" dirty="0" smtClean="0"/>
              <a:t>Plénitude , rondeur gourmande en bouche </a:t>
            </a:r>
            <a:endParaRPr lang="fr-FR" dirty="0"/>
          </a:p>
        </p:txBody>
      </p:sp>
      <p:pic>
        <p:nvPicPr>
          <p:cNvPr id="7" name="Picture 32" descr="Liberté, égalité, sexualité"/>
          <p:cNvPicPr>
            <a:picLocks noChangeAspect="1" noChangeArrowheads="1"/>
          </p:cNvPicPr>
          <p:nvPr/>
        </p:nvPicPr>
        <p:blipFill>
          <a:blip r:embed="rId3" cstate="print"/>
          <a:srcRect l="15007" t="20236" r="23582" b="16189"/>
          <a:stretch>
            <a:fillRect/>
          </a:stretch>
        </p:blipFill>
        <p:spPr bwMode="auto">
          <a:xfrm>
            <a:off x="0" y="5234981"/>
            <a:ext cx="1477412" cy="1623019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714876" y="621508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16euros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Image associée"/>
          <p:cNvPicPr>
            <a:picLocks noChangeAspect="1" noChangeArrowheads="1"/>
          </p:cNvPicPr>
          <p:nvPr/>
        </p:nvPicPr>
        <p:blipFill>
          <a:blip r:embed="rId2" cstate="print"/>
          <a:srcRect l="246" r="737"/>
          <a:stretch>
            <a:fillRect/>
          </a:stretch>
        </p:blipFill>
        <p:spPr bwMode="auto">
          <a:xfrm>
            <a:off x="0" y="0"/>
            <a:ext cx="9139511" cy="6858012"/>
          </a:xfrm>
          <a:prstGeom prst="rect">
            <a:avLst/>
          </a:prstGeom>
          <a:noFill/>
        </p:spPr>
      </p:pic>
      <p:sp>
        <p:nvSpPr>
          <p:cNvPr id="5" name="Flèche vers le bas 4"/>
          <p:cNvSpPr/>
          <p:nvPr/>
        </p:nvSpPr>
        <p:spPr>
          <a:xfrm>
            <a:off x="6215074" y="2071678"/>
            <a:ext cx="214314" cy="78581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Flèche vers le haut 6"/>
          <p:cNvSpPr/>
          <p:nvPr/>
        </p:nvSpPr>
        <p:spPr>
          <a:xfrm>
            <a:off x="6072198" y="3857628"/>
            <a:ext cx="214314" cy="64294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8" descr="HUMOUR. Le dessin du j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" y="5857886"/>
            <a:ext cx="996904" cy="996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 l="30999" t="833" r="28019"/>
          <a:stretch>
            <a:fillRect/>
          </a:stretch>
        </p:blipFill>
        <p:spPr bwMode="auto">
          <a:xfrm>
            <a:off x="7164199" y="0"/>
            <a:ext cx="1979801" cy="685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r="1712"/>
          <a:stretch>
            <a:fillRect/>
          </a:stretch>
        </p:blipFill>
        <p:spPr bwMode="auto">
          <a:xfrm>
            <a:off x="4643438" y="2428868"/>
            <a:ext cx="2480657" cy="23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2000240"/>
            <a:ext cx="47148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Prunelard</a:t>
            </a:r>
            <a:r>
              <a:rPr lang="fr-FR" sz="1400" dirty="0" smtClean="0"/>
              <a:t>  100%                                                                                         Sols </a:t>
            </a:r>
            <a:r>
              <a:rPr lang="fr-FR" sz="1400" dirty="0" err="1" smtClean="0"/>
              <a:t>argilocalcaires</a:t>
            </a:r>
            <a:r>
              <a:rPr lang="fr-FR" sz="1400" dirty="0" smtClean="0"/>
              <a:t>, exposition sud  altitude 285m                                      Enherbement naturel  du rang , travail du sol entre les ceps          Multiples opérations manuelles et mécaniques pluriannuelles     =&gt; raisin aéré sain mur</a:t>
            </a:r>
          </a:p>
          <a:p>
            <a:r>
              <a:rPr lang="fr-FR" sz="1400" dirty="0" smtClean="0"/>
              <a:t>Récolte manuelle selon maturité optimale des différents cépages                                                                                                                 Elimination  des rafles : vinification baies  seulement                                                                                                                  Fermentation spontanée par levures indigènes/peau du raisin      </a:t>
            </a:r>
          </a:p>
          <a:p>
            <a:r>
              <a:rPr lang="fr-FR" sz="1400" dirty="0" smtClean="0"/>
              <a:t>Elevage en jarres de grés : faible porosité, bonne inertie thermique pour préserver aromes du cépage et du terroir             Mise en bouteilles précoce=&gt; garder la fraicheur des arômes       </a:t>
            </a:r>
          </a:p>
          <a:p>
            <a:r>
              <a:rPr lang="fr-FR" sz="1400" dirty="0" smtClean="0"/>
              <a:t>Clarification naturelle sans collage                                                             Mise en bouteilles sans filtration                                                                Elevage du vin sans soufre, très faible sulfitage avant la mise  en bouteilles  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142844" y="571480"/>
            <a:ext cx="6978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Domaine de Brin PRUNEL’ART 2018</a:t>
            </a:r>
            <a:endParaRPr lang="fr-FR" sz="3600" dirty="0"/>
          </a:p>
        </p:txBody>
      </p:sp>
      <p:pic>
        <p:nvPicPr>
          <p:cNvPr id="7" name="Picture 20" descr="humour en images II - Pag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5856"/>
            <a:ext cx="832144" cy="832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 l="30999" t="833" r="28019"/>
          <a:stretch>
            <a:fillRect/>
          </a:stretch>
        </p:blipFill>
        <p:spPr bwMode="auto">
          <a:xfrm>
            <a:off x="7164199" y="0"/>
            <a:ext cx="1979801" cy="685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42844" y="285728"/>
            <a:ext cx="6978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/>
              <a:t>Domaine de Brin PRUNEL’ART 2018</a:t>
            </a:r>
            <a:endParaRPr lang="fr-FR" sz="3600" dirty="0"/>
          </a:p>
        </p:txBody>
      </p:sp>
      <p:pic>
        <p:nvPicPr>
          <p:cNvPr id="48132" name="Picture 4" descr="416584_393780223992064_492015739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929066"/>
            <a:ext cx="2804255" cy="2101787"/>
          </a:xfrm>
          <a:prstGeom prst="rect">
            <a:avLst/>
          </a:prstGeom>
          <a:noFill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4286256"/>
            <a:ext cx="3214116" cy="159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5000628" y="621508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18 euros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57158" y="1643050"/>
            <a:ext cx="59314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Robe: ensemble typé très sombre violacée</a:t>
            </a:r>
          </a:p>
          <a:p>
            <a:r>
              <a:rPr lang="fr-FR" dirty="0" smtClean="0"/>
              <a:t>Nez : fruits mûrs prune , pruneau, framboise  </a:t>
            </a:r>
          </a:p>
          <a:p>
            <a:r>
              <a:rPr lang="fr-FR" dirty="0" smtClean="0"/>
              <a:t>            doublé de notes fleuries violette pivoine </a:t>
            </a:r>
          </a:p>
          <a:p>
            <a:r>
              <a:rPr lang="fr-FR" dirty="0" smtClean="0"/>
              <a:t>Bouche : harmonieuse portée par des fruits rouges </a:t>
            </a:r>
            <a:r>
              <a:rPr lang="fr-FR" dirty="0" err="1" smtClean="0"/>
              <a:t>réglissés</a:t>
            </a:r>
            <a:r>
              <a:rPr lang="fr-FR" dirty="0" smtClean="0"/>
              <a:t>, </a:t>
            </a:r>
          </a:p>
          <a:p>
            <a:r>
              <a:rPr lang="fr-FR" dirty="0" smtClean="0"/>
              <a:t>Gras , ample, belle matière aux tannins enrobés </a:t>
            </a:r>
            <a:endParaRPr lang="fr-F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/>
          <a:srcRect l="20753" t="857" r="31444"/>
          <a:stretch>
            <a:fillRect/>
          </a:stretch>
        </p:blipFill>
        <p:spPr bwMode="auto">
          <a:xfrm>
            <a:off x="6900074" y="0"/>
            <a:ext cx="22439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142844" y="1142984"/>
            <a:ext cx="5643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Appellation IGP Cotes du TARN</a:t>
            </a:r>
          </a:p>
          <a:p>
            <a:r>
              <a:rPr lang="fr-FR" dirty="0" smtClean="0"/>
              <a:t>Cépage </a:t>
            </a:r>
            <a:r>
              <a:rPr lang="fr-FR" dirty="0" err="1" smtClean="0"/>
              <a:t>Prunelart</a:t>
            </a:r>
            <a:endParaRPr lang="fr-FR" dirty="0" smtClean="0"/>
          </a:p>
          <a:p>
            <a:r>
              <a:rPr lang="fr-FR" dirty="0" smtClean="0"/>
              <a:t>Terroir </a:t>
            </a:r>
            <a:r>
              <a:rPr lang="fr-FR" dirty="0" err="1" smtClean="0"/>
              <a:t>argilocalcaire</a:t>
            </a:r>
            <a:r>
              <a:rPr lang="fr-FR" dirty="0" smtClean="0"/>
              <a:t>-</a:t>
            </a:r>
            <a:r>
              <a:rPr lang="fr-FR" dirty="0" err="1" smtClean="0"/>
              <a:t>argilosiliceux</a:t>
            </a:r>
            <a:r>
              <a:rPr lang="fr-FR" dirty="0" smtClean="0"/>
              <a:t> </a:t>
            </a:r>
          </a:p>
          <a:p>
            <a:r>
              <a:rPr lang="fr-FR" dirty="0" smtClean="0"/>
              <a:t>5000pieds /ha taille gobelet non palissés </a:t>
            </a:r>
          </a:p>
          <a:p>
            <a:r>
              <a:rPr lang="fr-FR" dirty="0" smtClean="0"/>
              <a:t>Rendement  35hl/ha</a:t>
            </a:r>
          </a:p>
          <a:p>
            <a:r>
              <a:rPr lang="fr-FR" dirty="0" smtClean="0"/>
              <a:t>Vendanges manuelles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42844" y="3286124"/>
            <a:ext cx="59293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Vinification en cuves béton</a:t>
            </a:r>
          </a:p>
          <a:p>
            <a:r>
              <a:rPr lang="fr-FR" dirty="0" smtClean="0"/>
              <a:t>Levures indigènes </a:t>
            </a:r>
          </a:p>
          <a:p>
            <a:r>
              <a:rPr lang="fr-FR" dirty="0" smtClean="0"/>
              <a:t>Egrappage total</a:t>
            </a:r>
          </a:p>
          <a:p>
            <a:r>
              <a:rPr lang="fr-FR" dirty="0" smtClean="0"/>
              <a:t>Cuvaison courte: 10 -15 </a:t>
            </a:r>
            <a:r>
              <a:rPr lang="fr-FR" dirty="0" err="1" smtClean="0"/>
              <a:t>js</a:t>
            </a:r>
            <a:r>
              <a:rPr lang="fr-FR" dirty="0" smtClean="0"/>
              <a:t> en f(x) de la vitesse de fermentation et du millésime avec peu d’extraction</a:t>
            </a:r>
          </a:p>
          <a:p>
            <a:r>
              <a:rPr lang="fr-FR" dirty="0" smtClean="0"/>
              <a:t>Elevage cuve ciment 1 an puis un an en bouteille</a:t>
            </a:r>
          </a:p>
          <a:p>
            <a:r>
              <a:rPr lang="fr-FR" dirty="0" smtClean="0"/>
              <a:t>Mise en bouteille+/- filtration suivant millésime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85728"/>
            <a:ext cx="2680335" cy="228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357158" y="6357958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18.90 euros </a:t>
            </a:r>
            <a:endParaRPr lang="fr-FR" dirty="0"/>
          </a:p>
        </p:txBody>
      </p:sp>
      <p:pic>
        <p:nvPicPr>
          <p:cNvPr id="15" name="Picture 54" descr="Lever le coude est la meilleure façon de ne pas baisser les bras - Cartes  des vins de France"/>
          <p:cNvPicPr>
            <a:picLocks noChangeAspect="1" noChangeArrowheads="1"/>
          </p:cNvPicPr>
          <p:nvPr/>
        </p:nvPicPr>
        <p:blipFill>
          <a:blip r:embed="rId4" cstate="print"/>
          <a:srcRect l="2946" t="2946" r="2946" b="5892"/>
          <a:stretch>
            <a:fillRect/>
          </a:stretch>
        </p:blipFill>
        <p:spPr bwMode="auto">
          <a:xfrm>
            <a:off x="5715008" y="5742276"/>
            <a:ext cx="1151779" cy="1115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 l="20753" t="857" r="31444"/>
          <a:stretch>
            <a:fillRect/>
          </a:stretch>
        </p:blipFill>
        <p:spPr bwMode="auto">
          <a:xfrm>
            <a:off x="6900074" y="0"/>
            <a:ext cx="22439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85720" y="92867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Cépage d amateur » </a:t>
            </a:r>
          </a:p>
          <a:p>
            <a:r>
              <a:rPr lang="fr-FR" dirty="0" smtClean="0"/>
              <a:t>                    « Cépage d avenir »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42844" y="2357430"/>
            <a:ext cx="678423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Robe : foncée violacée brillante</a:t>
            </a:r>
          </a:p>
          <a:p>
            <a:r>
              <a:rPr lang="fr-FR" dirty="0" smtClean="0"/>
              <a:t>Nez : complexe, fruits rouges et noirs  cassis mûre  pruneau sureau </a:t>
            </a:r>
          </a:p>
          <a:p>
            <a:r>
              <a:rPr lang="fr-FR" dirty="0" smtClean="0"/>
              <a:t>Bouche: matière charnue dense , prune fraiche,  épices </a:t>
            </a:r>
          </a:p>
          <a:p>
            <a:r>
              <a:rPr lang="fr-FR" dirty="0" smtClean="0"/>
              <a:t>rondeur et volume en bouche , beaucoup de concentration de typicité</a:t>
            </a:r>
          </a:p>
          <a:p>
            <a:endParaRPr lang="fr-FR" dirty="0" smtClean="0"/>
          </a:p>
          <a:p>
            <a:r>
              <a:rPr lang="fr-FR" dirty="0" smtClean="0"/>
              <a:t>Dense et charpenté </a:t>
            </a:r>
            <a:r>
              <a:rPr lang="fr-FR" dirty="0" smtClean="0"/>
              <a:t>s’ouvre </a:t>
            </a:r>
            <a:r>
              <a:rPr lang="fr-FR" dirty="0" smtClean="0"/>
              <a:t>sur des notes de cuir de mures écrasées</a:t>
            </a:r>
          </a:p>
          <a:p>
            <a:r>
              <a:rPr lang="fr-FR" dirty="0" smtClean="0"/>
              <a:t>et de terre humide </a:t>
            </a:r>
          </a:p>
          <a:p>
            <a:r>
              <a:rPr lang="fr-FR" dirty="0" smtClean="0"/>
              <a:t>Tannins encore un peu rigides =&gt;sensation juteuse</a:t>
            </a:r>
          </a:p>
          <a:p>
            <a:r>
              <a:rPr lang="fr-FR" dirty="0" smtClean="0"/>
              <a:t> l allonge basée sur des amers nobles laisse entrevoir une </a:t>
            </a:r>
            <a:r>
              <a:rPr lang="fr-FR" dirty="0" smtClean="0"/>
              <a:t>minéralité</a:t>
            </a:r>
            <a:endParaRPr lang="fr-FR" dirty="0" smtClean="0"/>
          </a:p>
          <a:p>
            <a:r>
              <a:rPr lang="fr-FR" dirty="0" smtClean="0"/>
              <a:t>Teintée de notes de poivre de Jamaïque</a:t>
            </a:r>
          </a:p>
          <a:p>
            <a:endParaRPr lang="fr-FR" dirty="0" smtClean="0"/>
          </a:p>
          <a:p>
            <a:r>
              <a:rPr lang="fr-FR" dirty="0" smtClean="0"/>
              <a:t>Ce vin rouge a besoin de 2 h de </a:t>
            </a:r>
            <a:r>
              <a:rPr lang="fr-FR" dirty="0" err="1" smtClean="0"/>
              <a:t>carafage</a:t>
            </a:r>
            <a:r>
              <a:rPr lang="fr-FR" dirty="0" smtClean="0"/>
              <a:t> pour exprimer toute </a:t>
            </a:r>
          </a:p>
          <a:p>
            <a:r>
              <a:rPr lang="fr-FR" dirty="0" smtClean="0"/>
              <a:t>sa complexité</a:t>
            </a:r>
            <a:endParaRPr lang="fr-FR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42852"/>
            <a:ext cx="2680335" cy="228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 l="26513" r="28205"/>
          <a:stretch>
            <a:fillRect/>
          </a:stretch>
        </p:blipFill>
        <p:spPr bwMode="auto">
          <a:xfrm>
            <a:off x="6861071" y="0"/>
            <a:ext cx="2282929" cy="685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14290"/>
            <a:ext cx="2832864" cy="241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14282" y="2857496"/>
            <a:ext cx="530305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Appellation AOP Gaillac Vin de France en2015</a:t>
            </a:r>
          </a:p>
          <a:p>
            <a:r>
              <a:rPr lang="fr-FR" dirty="0" smtClean="0"/>
              <a:t>Cépage Duras </a:t>
            </a:r>
          </a:p>
          <a:p>
            <a:r>
              <a:rPr lang="fr-FR" dirty="0" smtClean="0"/>
              <a:t>Terroir </a:t>
            </a:r>
            <a:r>
              <a:rPr lang="fr-FR" dirty="0" err="1" smtClean="0"/>
              <a:t>argilocalcaire</a:t>
            </a:r>
            <a:r>
              <a:rPr lang="fr-FR" dirty="0" smtClean="0"/>
              <a:t> </a:t>
            </a:r>
          </a:p>
          <a:p>
            <a:r>
              <a:rPr lang="fr-FR" dirty="0" smtClean="0"/>
              <a:t>5000 pieds/ha taille gobelet non palissés</a:t>
            </a:r>
          </a:p>
          <a:p>
            <a:r>
              <a:rPr lang="fr-FR" dirty="0" smtClean="0"/>
              <a:t>Rendement 35hl/ha</a:t>
            </a:r>
          </a:p>
          <a:p>
            <a:r>
              <a:rPr lang="fr-FR" dirty="0" smtClean="0"/>
              <a:t>Vendanges manuelles </a:t>
            </a:r>
          </a:p>
          <a:p>
            <a:endParaRPr lang="fr-FR" dirty="0" smtClean="0"/>
          </a:p>
          <a:p>
            <a:r>
              <a:rPr lang="fr-FR" dirty="0" smtClean="0"/>
              <a:t>Vinification cuves béton .Levures indigènes </a:t>
            </a:r>
          </a:p>
          <a:p>
            <a:r>
              <a:rPr lang="fr-FR" dirty="0" smtClean="0"/>
              <a:t>Egrappage total</a:t>
            </a:r>
          </a:p>
          <a:p>
            <a:r>
              <a:rPr lang="fr-FR" dirty="0" smtClean="0"/>
              <a:t>Cuvaison courte  f(x)vitesse fermentation et millésime</a:t>
            </a:r>
          </a:p>
          <a:p>
            <a:r>
              <a:rPr lang="fr-FR" dirty="0" smtClean="0"/>
              <a:t>Peu d extraction</a:t>
            </a:r>
          </a:p>
          <a:p>
            <a:r>
              <a:rPr lang="fr-FR" dirty="0" smtClean="0"/>
              <a:t>Elevage cuve ciment 1an +1 an bouteille </a:t>
            </a:r>
          </a:p>
          <a:p>
            <a:r>
              <a:rPr lang="fr-FR" dirty="0" smtClean="0"/>
              <a:t>Mise en bouteille +/- filtration f(x) millésime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429256" y="635795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15.70 euros </a:t>
            </a:r>
            <a:endParaRPr lang="fr-FR" dirty="0"/>
          </a:p>
        </p:txBody>
      </p:sp>
      <p:pic>
        <p:nvPicPr>
          <p:cNvPr id="9" name="Picture 52" descr="Affiches Humour - Cartes des vins de France"/>
          <p:cNvPicPr>
            <a:picLocks noChangeAspect="1" noChangeArrowheads="1"/>
          </p:cNvPicPr>
          <p:nvPr/>
        </p:nvPicPr>
        <p:blipFill>
          <a:blip r:embed="rId4"/>
          <a:srcRect l="7559" t="6299" r="6299" b="5039"/>
          <a:stretch>
            <a:fillRect/>
          </a:stretch>
        </p:blipFill>
        <p:spPr bwMode="auto">
          <a:xfrm>
            <a:off x="5643570" y="0"/>
            <a:ext cx="1214446" cy="1292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 l="26513" r="28205"/>
          <a:stretch>
            <a:fillRect/>
          </a:stretch>
        </p:blipFill>
        <p:spPr bwMode="auto">
          <a:xfrm>
            <a:off x="6861071" y="0"/>
            <a:ext cx="2282929" cy="685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14282" y="3143248"/>
            <a:ext cx="653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Robe : soutenue rouge foncée, cerise </a:t>
            </a:r>
            <a:r>
              <a:rPr lang="fr-FR" dirty="0" smtClean="0"/>
              <a:t>mûre </a:t>
            </a:r>
            <a:r>
              <a:rPr lang="fr-FR" dirty="0" smtClean="0"/>
              <a:t>brillante </a:t>
            </a:r>
          </a:p>
          <a:p>
            <a:r>
              <a:rPr lang="fr-FR" dirty="0" smtClean="0"/>
              <a:t>Nez: profond , subtil, note épicée, fruitée</a:t>
            </a:r>
          </a:p>
          <a:p>
            <a:r>
              <a:rPr lang="fr-FR" dirty="0" smtClean="0"/>
              <a:t>Bouche: typée poivron, belle rondeur, tannins harmonieux fondus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4282" y="4143380"/>
            <a:ext cx="5088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fruit gaillard du Duras scintille au nez sur la cerise</a:t>
            </a:r>
          </a:p>
          <a:p>
            <a:r>
              <a:rPr lang="fr-FR" dirty="0" smtClean="0"/>
              <a:t>Bouche délicatement croquante sur un tannin fuselé</a:t>
            </a:r>
          </a:p>
          <a:p>
            <a:r>
              <a:rPr lang="fr-FR" dirty="0" smtClean="0"/>
              <a:t>Cépage juteux et délicat  RVF 2021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14282" y="5214950"/>
            <a:ext cx="6508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 nez </a:t>
            </a:r>
            <a:r>
              <a:rPr lang="fr-FR" dirty="0" smtClean="0"/>
              <a:t>c’est </a:t>
            </a:r>
            <a:r>
              <a:rPr lang="fr-FR" dirty="0" smtClean="0"/>
              <a:t>gourmand , un vrai </a:t>
            </a:r>
            <a:r>
              <a:rPr lang="fr-FR" dirty="0" smtClean="0"/>
              <a:t>panier </a:t>
            </a:r>
            <a:r>
              <a:rPr lang="fr-FR" dirty="0" smtClean="0"/>
              <a:t>de fruits , un coté amylique</a:t>
            </a:r>
          </a:p>
          <a:p>
            <a:r>
              <a:rPr lang="fr-FR" dirty="0" smtClean="0"/>
              <a:t>comme le beaujolais </a:t>
            </a:r>
          </a:p>
          <a:p>
            <a:r>
              <a:rPr lang="fr-FR" dirty="0" smtClean="0"/>
              <a:t>En bouche quelques tannins mais pas accrocheurs , un peu réglisse</a:t>
            </a:r>
            <a:endParaRPr lang="fr-FR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85728"/>
            <a:ext cx="2934950" cy="249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8" descr="La France reprend sa place de premier producteur de vin - Humour Actualités  Citations et Images"/>
          <p:cNvPicPr>
            <a:picLocks noChangeAspect="1" noChangeArrowheads="1"/>
          </p:cNvPicPr>
          <p:nvPr/>
        </p:nvPicPr>
        <p:blipFill>
          <a:blip r:embed="rId4" cstate="print"/>
          <a:srcRect t="17933" b="1793"/>
          <a:stretch>
            <a:fillRect/>
          </a:stretch>
        </p:blipFill>
        <p:spPr bwMode="auto">
          <a:xfrm>
            <a:off x="5072066" y="0"/>
            <a:ext cx="1815251" cy="14020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6406" r="10576" b="3417"/>
          <a:stretch>
            <a:fillRect/>
          </a:stretch>
        </p:blipFill>
        <p:spPr bwMode="auto">
          <a:xfrm>
            <a:off x="0" y="0"/>
            <a:ext cx="5205128" cy="68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5827"/>
          <a:stretch>
            <a:fillRect/>
          </a:stretch>
        </p:blipFill>
        <p:spPr bwMode="auto">
          <a:xfrm>
            <a:off x="5203650" y="2638806"/>
            <a:ext cx="3940350" cy="421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2" descr="Image associé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5824" y="0"/>
            <a:ext cx="3338176" cy="2616409"/>
          </a:xfrm>
          <a:prstGeom prst="rect">
            <a:avLst/>
          </a:prstGeom>
          <a:noFill/>
        </p:spPr>
      </p:pic>
      <p:sp>
        <p:nvSpPr>
          <p:cNvPr id="6" name="Flèche vers le bas 5"/>
          <p:cNvSpPr/>
          <p:nvPr/>
        </p:nvSpPr>
        <p:spPr>
          <a:xfrm>
            <a:off x="8643966" y="357166"/>
            <a:ext cx="142876" cy="64294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l="26501" r="22084"/>
          <a:stretch>
            <a:fillRect/>
          </a:stretch>
        </p:blipFill>
        <p:spPr bwMode="auto">
          <a:xfrm>
            <a:off x="-4" y="-4"/>
            <a:ext cx="2317441" cy="685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 l="5629"/>
          <a:stretch>
            <a:fillRect/>
          </a:stretch>
        </p:blipFill>
        <p:spPr bwMode="auto">
          <a:xfrm>
            <a:off x="2058992" y="7620"/>
            <a:ext cx="3379764" cy="685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0" descr="Panneau du mois de Janvier du Clos Michel... | Citation vin, Etiquette  bouteille de vin, Citations réconfortantes"/>
          <p:cNvPicPr>
            <a:picLocks noChangeAspect="1" noChangeArrowheads="1"/>
          </p:cNvPicPr>
          <p:nvPr/>
        </p:nvPicPr>
        <p:blipFill>
          <a:blip r:embed="rId7" cstate="print"/>
          <a:srcRect l="24934" t="28420" r="4593" b="12180"/>
          <a:stretch>
            <a:fillRect/>
          </a:stretch>
        </p:blipFill>
        <p:spPr bwMode="auto">
          <a:xfrm>
            <a:off x="4572000" y="5550777"/>
            <a:ext cx="871938" cy="1307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9250" r="18926"/>
          <a:stretch>
            <a:fillRect/>
          </a:stretch>
        </p:blipFill>
        <p:spPr bwMode="auto">
          <a:xfrm>
            <a:off x="6606641" y="0"/>
            <a:ext cx="25373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42844" y="357166"/>
            <a:ext cx="664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Château les </a:t>
            </a:r>
            <a:r>
              <a:rPr lang="fr-FR" sz="2800" dirty="0" err="1" smtClean="0"/>
              <a:t>Vignals</a:t>
            </a:r>
            <a:r>
              <a:rPr lang="fr-FR" sz="2800" dirty="0" smtClean="0"/>
              <a:t>  La Fauvette Noire 2017 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71406" y="1142984"/>
            <a:ext cx="65008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AOC Gaillac  100% </a:t>
            </a:r>
            <a:r>
              <a:rPr lang="fr-FR" dirty="0" err="1" smtClean="0"/>
              <a:t>braucol</a:t>
            </a:r>
            <a:r>
              <a:rPr lang="fr-FR" dirty="0" smtClean="0"/>
              <a:t> </a:t>
            </a:r>
          </a:p>
          <a:p>
            <a:r>
              <a:rPr lang="fr-FR" dirty="0" smtClean="0"/>
              <a:t>Sols coteaux et plateaux  </a:t>
            </a:r>
            <a:r>
              <a:rPr lang="fr-FR" dirty="0" err="1" smtClean="0"/>
              <a:t>argilocalcaires</a:t>
            </a:r>
            <a:endParaRPr lang="fr-FR" dirty="0" smtClean="0"/>
          </a:p>
          <a:p>
            <a:r>
              <a:rPr lang="fr-FR" dirty="0" smtClean="0"/>
              <a:t>Millésime complexe : gel printanier , été clément =&gt;belle maturation</a:t>
            </a:r>
          </a:p>
          <a:p>
            <a:r>
              <a:rPr lang="fr-FR" dirty="0" smtClean="0"/>
              <a:t> des baies</a:t>
            </a:r>
          </a:p>
          <a:p>
            <a:r>
              <a:rPr lang="fr-FR" dirty="0" smtClean="0"/>
              <a:t>Rendement 25hl/ha</a:t>
            </a:r>
          </a:p>
          <a:p>
            <a:r>
              <a:rPr lang="fr-FR" dirty="0" smtClean="0"/>
              <a:t>AR saison tempérée=&gt; belle fraicheur et </a:t>
            </a:r>
            <a:r>
              <a:rPr lang="fr-FR" dirty="0" err="1" smtClean="0"/>
              <a:t>dvpt</a:t>
            </a:r>
            <a:r>
              <a:rPr lang="fr-FR" dirty="0" smtClean="0"/>
              <a:t> arômes variétaux</a:t>
            </a:r>
          </a:p>
          <a:p>
            <a:r>
              <a:rPr lang="fr-FR" dirty="0" smtClean="0"/>
              <a:t>Ramassage tardif =&gt; belle concentration ,coté gourmand fruité</a:t>
            </a:r>
          </a:p>
          <a:p>
            <a:r>
              <a:rPr lang="fr-FR" dirty="0" smtClean="0"/>
              <a:t>Cuvée intimiste : vinification intégrale en fut de chêne français 400l</a:t>
            </a:r>
          </a:p>
          <a:p>
            <a:r>
              <a:rPr lang="fr-FR" dirty="0" smtClean="0"/>
              <a:t> tonneau ouvert </a:t>
            </a:r>
            <a:r>
              <a:rPr lang="fr-FR" dirty="0" err="1" smtClean="0"/>
              <a:t>verticalisé</a:t>
            </a:r>
            <a:r>
              <a:rPr lang="fr-FR" dirty="0" smtClean="0"/>
              <a:t> : raisin égrappé entonné .</a:t>
            </a:r>
          </a:p>
          <a:p>
            <a:r>
              <a:rPr lang="fr-FR" dirty="0" smtClean="0"/>
              <a:t>Levures indigènes </a:t>
            </a:r>
          </a:p>
          <a:p>
            <a:r>
              <a:rPr lang="fr-FR" dirty="0" err="1" smtClean="0"/>
              <a:t>Pigeage</a:t>
            </a:r>
            <a:r>
              <a:rPr lang="fr-FR" dirty="0" smtClean="0"/>
              <a:t> manuel quotidien pour enfoncer chapeau de marc dans </a:t>
            </a:r>
          </a:p>
          <a:p>
            <a:r>
              <a:rPr lang="fr-FR" dirty="0" smtClean="0"/>
              <a:t>phase liquide =&gt; extraction douce , couleur , tannins+++ sans </a:t>
            </a:r>
          </a:p>
          <a:p>
            <a:r>
              <a:rPr lang="fr-FR" dirty="0" smtClean="0"/>
              <a:t>astringence </a:t>
            </a:r>
          </a:p>
          <a:p>
            <a:r>
              <a:rPr lang="fr-FR" dirty="0" smtClean="0"/>
              <a:t>Fermentation finie: raisins pressés puis ré entonnés </a:t>
            </a:r>
          </a:p>
          <a:p>
            <a:r>
              <a:rPr lang="fr-FR" dirty="0" smtClean="0"/>
              <a:t>Fermentation </a:t>
            </a:r>
            <a:r>
              <a:rPr lang="fr-FR" dirty="0" err="1" smtClean="0"/>
              <a:t>malolactique</a:t>
            </a:r>
            <a:r>
              <a:rPr lang="fr-FR" dirty="0" smtClean="0"/>
              <a:t> au printemps </a:t>
            </a:r>
          </a:p>
          <a:p>
            <a:r>
              <a:rPr lang="fr-FR" dirty="0" smtClean="0"/>
              <a:t>Elevage 15 mois en  barriques </a:t>
            </a:r>
          </a:p>
          <a:p>
            <a:r>
              <a:rPr lang="fr-FR" dirty="0" smtClean="0"/>
              <a:t>Mise : filtration légère,  faible dépôt </a:t>
            </a:r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3" y="285728"/>
            <a:ext cx="5643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Château les </a:t>
            </a:r>
            <a:r>
              <a:rPr lang="fr-FR" sz="3200" dirty="0" err="1" smtClean="0"/>
              <a:t>Vignals</a:t>
            </a:r>
            <a:r>
              <a:rPr lang="fr-FR" sz="3200" dirty="0" smtClean="0"/>
              <a:t>  </a:t>
            </a:r>
          </a:p>
          <a:p>
            <a:r>
              <a:rPr lang="fr-FR" sz="3200" dirty="0" smtClean="0"/>
              <a:t>               La Fauvette Noire 2017 </a:t>
            </a:r>
            <a:endParaRPr lang="fr-FR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250" r="18926"/>
          <a:stretch>
            <a:fillRect/>
          </a:stretch>
        </p:blipFill>
        <p:spPr bwMode="auto">
          <a:xfrm>
            <a:off x="6606676" y="0"/>
            <a:ext cx="25373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14282" y="1500174"/>
            <a:ext cx="621035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Robe : pourpre profond , reflets rubis intenses</a:t>
            </a:r>
          </a:p>
          <a:p>
            <a:r>
              <a:rPr lang="fr-FR" sz="1600" dirty="0" smtClean="0"/>
              <a:t>Nez: 1</a:t>
            </a:r>
            <a:r>
              <a:rPr lang="fr-FR" sz="1600" baseline="30000" dirty="0" smtClean="0"/>
              <a:t>er</a:t>
            </a:r>
            <a:r>
              <a:rPr lang="fr-FR" sz="1600" dirty="0" smtClean="0"/>
              <a:t>nez-&gt; aromes de baies sauvages .Cassis +++frais  gourmand </a:t>
            </a:r>
          </a:p>
          <a:p>
            <a:r>
              <a:rPr lang="fr-FR" sz="1600" dirty="0" smtClean="0"/>
              <a:t>           2eme nez-&gt; notes poudrées  de cacao et réglisse se lient au fruit </a:t>
            </a:r>
          </a:p>
          <a:p>
            <a:r>
              <a:rPr lang="fr-FR" sz="1600" dirty="0" smtClean="0"/>
              <a:t>           =&gt; tableau aromatique complexe </a:t>
            </a:r>
          </a:p>
          <a:p>
            <a:r>
              <a:rPr lang="fr-FR" sz="1600" dirty="0" smtClean="0"/>
              <a:t>Bouche : attaque franche , ronde belle structure tannique se bonifiant</a:t>
            </a:r>
          </a:p>
          <a:p>
            <a:r>
              <a:rPr lang="fr-FR" sz="1600" dirty="0" smtClean="0"/>
              <a:t>                  au fil des ans , gelée de cassis de notre enfance ?</a:t>
            </a:r>
          </a:p>
          <a:p>
            <a:r>
              <a:rPr lang="fr-FR" sz="1600" dirty="0" smtClean="0"/>
              <a:t>                  notes torréfiées de moka </a:t>
            </a:r>
          </a:p>
          <a:p>
            <a:r>
              <a:rPr lang="fr-FR" sz="1600" dirty="0" smtClean="0"/>
              <a:t>                  discrète trame camphrée =&gt; caractère +++ longueur +++   </a:t>
            </a:r>
          </a:p>
          <a:p>
            <a:r>
              <a:rPr lang="fr-FR" sz="1600" dirty="0" smtClean="0"/>
              <a:t>Accord mets vins : agneau de 7 h </a:t>
            </a:r>
          </a:p>
          <a:p>
            <a:r>
              <a:rPr lang="fr-FR" sz="1600" dirty="0" smtClean="0"/>
              <a:t>                                      mousse chocolat noir - fruits rouges </a:t>
            </a:r>
          </a:p>
          <a:p>
            <a:r>
              <a:rPr lang="fr-FR" sz="1600" dirty="0" smtClean="0"/>
              <a:t>Garde  : jusqu’à 10 ans  </a:t>
            </a:r>
            <a:endParaRPr lang="fr-FR" sz="16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 l="4319" t="5125" r="5399"/>
          <a:stretch>
            <a:fillRect/>
          </a:stretch>
        </p:blipFill>
        <p:spPr bwMode="auto">
          <a:xfrm>
            <a:off x="5572132" y="0"/>
            <a:ext cx="1023324" cy="90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572008"/>
            <a:ext cx="406136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5572132" y="6215082"/>
            <a:ext cx="99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20euros </a:t>
            </a:r>
            <a:endParaRPr lang="fr-F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6" descr="Remy Bousqu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428736"/>
            <a:ext cx="2749296" cy="3967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GAILLAC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785938"/>
            <a:ext cx="4000496" cy="4429144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Nord: Cordes , village médiéval près des nuages </a:t>
            </a:r>
          </a:p>
          <a:p>
            <a:r>
              <a:rPr lang="fr-FR" sz="2000" dirty="0" smtClean="0"/>
              <a:t>Est : Albi, cité épiscopale  berceau Toulouse Lautrec </a:t>
            </a:r>
          </a:p>
          <a:p>
            <a:r>
              <a:rPr lang="fr-FR" sz="2000" dirty="0" smtClean="0"/>
              <a:t>Ouest: foret de la </a:t>
            </a:r>
            <a:r>
              <a:rPr lang="fr-FR" sz="2000" dirty="0" err="1" smtClean="0"/>
              <a:t>Grésignes</a:t>
            </a:r>
            <a:r>
              <a:rPr lang="fr-FR" sz="2000" dirty="0" smtClean="0"/>
              <a:t> poumon de  chênes-&gt; cèpes  chanterelles </a:t>
            </a:r>
          </a:p>
          <a:p>
            <a:r>
              <a:rPr lang="fr-FR" sz="2000" dirty="0" smtClean="0"/>
              <a:t>Sud Lavaur  Graulhet </a:t>
            </a:r>
            <a:endParaRPr lang="fr-FR" sz="2000" dirty="0"/>
          </a:p>
        </p:txBody>
      </p:sp>
      <p:pic>
        <p:nvPicPr>
          <p:cNvPr id="4" name="Picture 2" descr="https://www.hachette-vins.com/uploads/media/tourisme/0001/01/0267bf06a5e76ebe8c0e782b42d9eb23a1fb330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433286"/>
            <a:ext cx="4342829" cy="3424714"/>
          </a:xfrm>
          <a:prstGeom prst="rect">
            <a:avLst/>
          </a:prstGeom>
          <a:noFill/>
        </p:spPr>
      </p:pic>
      <p:pic>
        <p:nvPicPr>
          <p:cNvPr id="5" name="Picture 12" descr="Image associé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7006" y="0"/>
            <a:ext cx="4386994" cy="3438457"/>
          </a:xfrm>
          <a:prstGeom prst="rect">
            <a:avLst/>
          </a:prstGeom>
          <a:noFill/>
        </p:spPr>
      </p:pic>
      <p:pic>
        <p:nvPicPr>
          <p:cNvPr id="6" name="Picture 22" descr="21 idées de Un brin d&amp;#39;humour dans le vin | humour, vin, petite blag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65470"/>
            <a:ext cx="899160" cy="1192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4871847" cy="688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596" y="500042"/>
            <a:ext cx="5643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 smtClean="0"/>
              <a:t>30 secondes d’histoire </a:t>
            </a:r>
            <a:endParaRPr lang="fr-FR" sz="4400" dirty="0"/>
          </a:p>
        </p:txBody>
      </p:sp>
      <p:pic>
        <p:nvPicPr>
          <p:cNvPr id="5" name="Picture 4" descr="Image montrant les vendanges au XIVe siècle. (taccuino sanitati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733" y="0"/>
            <a:ext cx="2061267" cy="219643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4282" y="1714488"/>
            <a:ext cx="8143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- Fin du XXème: phylloxera</a:t>
            </a:r>
          </a:p>
          <a:p>
            <a:r>
              <a:rPr lang="fr-FR" dirty="0" smtClean="0"/>
              <a:t>- 1956:  gel , 35000ha de vignes -&gt;7000ha aujourd'hui</a:t>
            </a:r>
          </a:p>
          <a:p>
            <a:r>
              <a:rPr lang="fr-FR" dirty="0" smtClean="0"/>
              <a:t>- Revendication identité forte: remettre au gout du jour cépages endémiques</a:t>
            </a:r>
          </a:p>
          <a:p>
            <a:r>
              <a:rPr lang="fr-FR" dirty="0" smtClean="0"/>
              <a:t>- AOC  Gaillac Blanc 1938 / AOC Gaillac Rouge 1972/Vendanges tardives  2011</a:t>
            </a:r>
          </a:p>
        </p:txBody>
      </p:sp>
      <p:pic>
        <p:nvPicPr>
          <p:cNvPr id="7" name="Picture 2" descr="Résultat de recherche d'images pour &quot;cordes sur ciel&quot;"/>
          <p:cNvPicPr>
            <a:picLocks noChangeAspect="1" noChangeArrowheads="1"/>
          </p:cNvPicPr>
          <p:nvPr/>
        </p:nvPicPr>
        <p:blipFill>
          <a:blip r:embed="rId3"/>
          <a:srcRect t="26220" r="1476"/>
          <a:stretch>
            <a:fillRect/>
          </a:stretch>
        </p:blipFill>
        <p:spPr bwMode="auto">
          <a:xfrm>
            <a:off x="0" y="3286124"/>
            <a:ext cx="9129019" cy="3560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7301" b="10949"/>
          <a:stretch>
            <a:fillRect/>
          </a:stretch>
        </p:blipFill>
        <p:spPr bwMode="auto">
          <a:xfrm>
            <a:off x="2428860" y="2905168"/>
            <a:ext cx="3208846" cy="395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8085" t="5815" r="10106" b="5815"/>
          <a:stretch>
            <a:fillRect/>
          </a:stretch>
        </p:blipFill>
        <p:spPr bwMode="auto">
          <a:xfrm>
            <a:off x="5996532" y="0"/>
            <a:ext cx="3147468" cy="354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4143" t="16269" r="4143"/>
          <a:stretch>
            <a:fillRect/>
          </a:stretch>
        </p:blipFill>
        <p:spPr bwMode="auto">
          <a:xfrm>
            <a:off x="-2" y="-5"/>
            <a:ext cx="4676367" cy="325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4000504"/>
            <a:ext cx="2312289" cy="178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4643438" y="-2265"/>
            <a:ext cx="1357322" cy="298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 l="18929" r="3413" b="1238"/>
          <a:stretch>
            <a:fillRect/>
          </a:stretch>
        </p:blipFill>
        <p:spPr bwMode="auto">
          <a:xfrm>
            <a:off x="5643571" y="3510095"/>
            <a:ext cx="3500430" cy="334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/>
          <a:srcRect l="23840" t="5687" r="11629" b="4812"/>
          <a:stretch>
            <a:fillRect/>
          </a:stretch>
        </p:blipFill>
        <p:spPr bwMode="auto">
          <a:xfrm>
            <a:off x="4511212" y="0"/>
            <a:ext cx="1518202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8" descr="quand marre pinard bouteille vin alcool humour&amp;#39; Masques alternatifs |  Spreadshirt"/>
          <p:cNvPicPr>
            <a:picLocks noChangeAspect="1" noChangeArrowheads="1"/>
          </p:cNvPicPr>
          <p:nvPr/>
        </p:nvPicPr>
        <p:blipFill>
          <a:blip r:embed="rId9" cstate="print"/>
          <a:srcRect t="7559" b="8933"/>
          <a:stretch>
            <a:fillRect/>
          </a:stretch>
        </p:blipFill>
        <p:spPr bwMode="auto">
          <a:xfrm>
            <a:off x="0" y="6026793"/>
            <a:ext cx="995363" cy="831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4"/>
          <p:cNvSpPr txBox="1">
            <a:spLocks/>
          </p:cNvSpPr>
          <p:nvPr/>
        </p:nvSpPr>
        <p:spPr>
          <a:xfrm>
            <a:off x="0" y="1142984"/>
            <a:ext cx="3929058" cy="5715016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Plaines rive gauche Tarn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terrasses alluvionnaires, pH</a:t>
            </a:r>
            <a:r>
              <a:rPr kumimoji="0" lang="fr-FR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acide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sables grès galets( plusieurs m ), boulbènes          -&gt;rouges souples charnus, aromes fruits noirs  ,blancs légers aromatiques moelleux loin de  l’œil  (cuvée Renaissance 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Rotier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Rive droite Tarn: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paysage  vallonné petite Toscane chênes cyprès pins parasols demeures de briques rouges : coteaux 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argilocalcaires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-&gt;rouges profonds ,charpentés , épicés ; blancs secs étoffés, élégants , vins blancs doux riches aromatiques (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Plageolles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Issaly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Passée la 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Vère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plateau cordais  vallonné</a:t>
            </a:r>
            <a:r>
              <a:rPr kumimoji="0" lang="fr-FR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exposition sud  300m Pyrénées par beau temps: sols calcaires , altitude , climat frais-&gt; blancs secs énergiques( maturation &gt;15js /vallée=&gt; équilibre acidité/ alcool) rouges denses ,charpentés , épicés (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Vignereuse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Montels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Cunac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:schistes acides adaptés gamay -&gt; rouges primeurs 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596" y="357166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Trois territoires…. Trois influences climatiques </a:t>
            </a:r>
            <a:endParaRPr lang="fr-FR" sz="3200" dirty="0"/>
          </a:p>
        </p:txBody>
      </p:sp>
      <p:sp>
        <p:nvSpPr>
          <p:cNvPr id="7" name="Rectangle 6"/>
          <p:cNvSpPr/>
          <p:nvPr/>
        </p:nvSpPr>
        <p:spPr>
          <a:xfrm>
            <a:off x="3357554" y="357166"/>
            <a:ext cx="5643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      </a:t>
            </a:r>
            <a:endParaRPr lang="fr-FR" sz="3200" dirty="0"/>
          </a:p>
        </p:txBody>
      </p:sp>
      <p:sp>
        <p:nvSpPr>
          <p:cNvPr id="8" name="Rectangle 7"/>
          <p:cNvSpPr/>
          <p:nvPr/>
        </p:nvSpPr>
        <p:spPr>
          <a:xfrm>
            <a:off x="4000496" y="1142984"/>
            <a:ext cx="48577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1600" dirty="0" smtClean="0">
                <a:solidFill>
                  <a:srgbClr val="FFFF00"/>
                </a:solidFill>
              </a:rPr>
              <a:t> Influence océanique</a:t>
            </a:r>
            <a:r>
              <a:rPr lang="fr-FR" sz="1600" dirty="0" smtClean="0"/>
              <a:t>: humidité croissance printanière , belle arrière saison =&gt; </a:t>
            </a:r>
            <a:r>
              <a:rPr lang="fr-FR" sz="1600" dirty="0" err="1" smtClean="0"/>
              <a:t>surmaturité</a:t>
            </a:r>
            <a:r>
              <a:rPr lang="fr-FR" sz="1600" dirty="0" smtClean="0"/>
              <a:t> , douceur hivernale évite risque de gelée</a:t>
            </a:r>
          </a:p>
          <a:p>
            <a:pPr>
              <a:buFont typeface="Wingdings" pitchFamily="2" charset="2"/>
              <a:buChar char="§"/>
            </a:pPr>
            <a:r>
              <a:rPr lang="fr-FR" sz="1600" dirty="0" smtClean="0">
                <a:solidFill>
                  <a:srgbClr val="FFFF00"/>
                </a:solidFill>
              </a:rPr>
              <a:t> Influence méditerranéenne</a:t>
            </a:r>
            <a:r>
              <a:rPr lang="fr-FR" sz="1600" dirty="0" smtClean="0"/>
              <a:t>: maturation optimale </a:t>
            </a:r>
          </a:p>
          <a:p>
            <a:pPr>
              <a:buFont typeface="Wingdings" pitchFamily="2" charset="2"/>
              <a:buChar char="§"/>
            </a:pPr>
            <a:r>
              <a:rPr lang="fr-FR" sz="1600" dirty="0" smtClean="0">
                <a:solidFill>
                  <a:srgbClr val="FFFF00"/>
                </a:solidFill>
              </a:rPr>
              <a:t> Vent d autan </a:t>
            </a:r>
            <a:r>
              <a:rPr lang="fr-FR" sz="1600" dirty="0" smtClean="0"/>
              <a:t>: sud est , chaud  violent , balaie les vignes =&gt;concentration baies , </a:t>
            </a:r>
            <a:r>
              <a:rPr lang="fr-FR" sz="1600" dirty="0" err="1" smtClean="0"/>
              <a:t>surmaturation</a:t>
            </a:r>
            <a:r>
              <a:rPr lang="fr-FR" sz="1600" dirty="0" smtClean="0"/>
              <a:t> blancs doux , assèchement des maladies cryptogamiques  et depuis 2012 «  vendanges tardives </a:t>
            </a:r>
            <a:endParaRPr lang="fr-FR" sz="1600" dirty="0"/>
          </a:p>
        </p:txBody>
      </p:sp>
      <p:pic>
        <p:nvPicPr>
          <p:cNvPr id="9" name="Picture 12" descr="Image associé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357562"/>
            <a:ext cx="4229108" cy="3314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85852" y="257174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Duras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6626" name="Picture 2" descr="Résultat de recherche d'images pour &quot;CEPAGE BRAUCOL&quot;"/>
          <p:cNvPicPr>
            <a:picLocks noChangeAspect="1" noChangeArrowheads="1"/>
          </p:cNvPicPr>
          <p:nvPr/>
        </p:nvPicPr>
        <p:blipFill>
          <a:blip r:embed="rId2" cstate="print"/>
          <a:srcRect r="10435"/>
          <a:stretch>
            <a:fillRect/>
          </a:stretch>
        </p:blipFill>
        <p:spPr bwMode="auto">
          <a:xfrm>
            <a:off x="0" y="0"/>
            <a:ext cx="2854918" cy="4390948"/>
          </a:xfrm>
          <a:prstGeom prst="rect">
            <a:avLst/>
          </a:prstGeom>
          <a:noFill/>
        </p:spPr>
      </p:pic>
      <p:pic>
        <p:nvPicPr>
          <p:cNvPr id="26628" name="Picture 4" descr="Résultat de recherche d'images pour &quot;CEPAGE DURA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507783"/>
            <a:ext cx="3464287" cy="435021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571604" y="3857628"/>
            <a:ext cx="90922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Braucol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28926" y="600076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Duras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6630" name="Picture 6" descr="Résultat de recherche d'images pour &quot;cépage prunelard&quot;"/>
          <p:cNvPicPr>
            <a:picLocks noChangeAspect="1" noChangeArrowheads="1"/>
          </p:cNvPicPr>
          <p:nvPr/>
        </p:nvPicPr>
        <p:blipFill>
          <a:blip r:embed="rId4" cstate="print"/>
          <a:srcRect l="-13694" r="11982"/>
          <a:stretch>
            <a:fillRect/>
          </a:stretch>
        </p:blipFill>
        <p:spPr bwMode="auto">
          <a:xfrm>
            <a:off x="5715006" y="0"/>
            <a:ext cx="3401209" cy="4725162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6357950" y="4000504"/>
            <a:ext cx="123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Prunelard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DURAS </a:t>
            </a:r>
            <a:r>
              <a:rPr lang="fr-FR" sz="2800" dirty="0" smtClean="0"/>
              <a:t>l'épicé et sanguin</a:t>
            </a:r>
            <a:endParaRPr lang="fr-FR" sz="2800" dirty="0"/>
          </a:p>
        </p:txBody>
      </p:sp>
      <p:pic>
        <p:nvPicPr>
          <p:cNvPr id="3" name="Picture 7" descr="Résultat de recherche d'images pour &quot;cepage duras&quot;"/>
          <p:cNvPicPr>
            <a:picLocks noChangeAspect="1" noChangeArrowheads="1"/>
          </p:cNvPicPr>
          <p:nvPr/>
        </p:nvPicPr>
        <p:blipFill>
          <a:blip r:embed="rId2" cstate="print"/>
          <a:srcRect r="7811"/>
          <a:stretch>
            <a:fillRect/>
          </a:stretch>
        </p:blipFill>
        <p:spPr bwMode="auto">
          <a:xfrm>
            <a:off x="500034" y="2285992"/>
            <a:ext cx="2107977" cy="3150108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156" t="3287" r="1156" b="5478"/>
          <a:stretch>
            <a:fillRect/>
          </a:stretch>
        </p:blipFill>
        <p:spPr bwMode="auto">
          <a:xfrm>
            <a:off x="2714611" y="2285991"/>
            <a:ext cx="6389593" cy="314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0" descr="Citation humoristique sur plaque en bois en forme de verre à pied sur  Cadeaux et Anniversaire"/>
          <p:cNvPicPr>
            <a:picLocks noChangeAspect="1" noChangeArrowheads="1"/>
          </p:cNvPicPr>
          <p:nvPr/>
        </p:nvPicPr>
        <p:blipFill>
          <a:blip r:embed="rId4" cstate="print"/>
          <a:srcRect l="26247" r="26247"/>
          <a:stretch>
            <a:fillRect/>
          </a:stretch>
        </p:blipFill>
        <p:spPr bwMode="auto">
          <a:xfrm>
            <a:off x="8349058" y="0"/>
            <a:ext cx="794942" cy="1673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DURAS l épicé le sanguin 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sz="3200" dirty="0" smtClean="0"/>
              <a:t>Cépage noir,  Sud ouest , Tarn , Gaillac</a:t>
            </a:r>
          </a:p>
          <a:p>
            <a:r>
              <a:rPr lang="fr-FR" sz="3200" dirty="0" smtClean="0"/>
              <a:t>Feuille moyenne , profondément </a:t>
            </a:r>
            <a:r>
              <a:rPr lang="fr-FR" sz="3200" dirty="0" err="1" smtClean="0"/>
              <a:t>quinquelobée</a:t>
            </a:r>
            <a:r>
              <a:rPr lang="fr-FR" sz="3200" dirty="0" smtClean="0"/>
              <a:t> ,sinus </a:t>
            </a:r>
            <a:r>
              <a:rPr lang="fr-FR" sz="3200" dirty="0" err="1" smtClean="0"/>
              <a:t>pétiolaire</a:t>
            </a:r>
            <a:r>
              <a:rPr lang="fr-FR" sz="3200" dirty="0" smtClean="0"/>
              <a:t> en lyre étroite ,  </a:t>
            </a:r>
          </a:p>
          <a:p>
            <a:r>
              <a:rPr lang="fr-FR" sz="3200" dirty="0" smtClean="0"/>
              <a:t>Bourgeonnement cotonneux  ,feuilles duveteuses ,</a:t>
            </a:r>
          </a:p>
          <a:p>
            <a:r>
              <a:rPr lang="fr-FR" sz="3200" dirty="0" smtClean="0"/>
              <a:t>grappes grandes  tronconiques, baie petite ovoïde noir bleutée , peu juteuse, affectionnant terrains pauvres sableux , calcaires, </a:t>
            </a:r>
          </a:p>
          <a:p>
            <a:r>
              <a:rPr lang="fr-FR" sz="3200" dirty="0" smtClean="0"/>
              <a:t>débourre assez tôt, sensible aux maladies , </a:t>
            </a:r>
          </a:p>
          <a:p>
            <a:r>
              <a:rPr lang="fr-FR" sz="3200" dirty="0" smtClean="0"/>
              <a:t>productif ,coloré, saveur poivrée, épicée,  alcoolique , dureté au début, </a:t>
            </a:r>
          </a:p>
          <a:p>
            <a:r>
              <a:rPr lang="fr-FR" sz="3200" dirty="0" smtClean="0"/>
              <a:t>souvent vinifié en assemblage  car seul peut «  vriller » par sa rusticité; extraction douce-&gt; tanin salivant , fin caractère poivré</a:t>
            </a:r>
          </a:p>
          <a:p>
            <a:r>
              <a:rPr lang="fr-FR" sz="3200" dirty="0" smtClean="0"/>
              <a:t>AOC Cotes de Millau et d Estaing </a:t>
            </a:r>
          </a:p>
          <a:p>
            <a:r>
              <a:rPr lang="fr-FR" sz="3200" dirty="0" smtClean="0"/>
              <a:t>&gt;1000 ha  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44468</TotalTime>
  <Words>1646</Words>
  <Application>Microsoft Office PowerPoint</Application>
  <PresentationFormat>Affichage à l'écran (4:3)</PresentationFormat>
  <Paragraphs>212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Default Theme</vt:lpstr>
      <vt:lpstr>GAILLAC… … ou une autre histoire des cépages modestes </vt:lpstr>
      <vt:lpstr>Diapositive 2</vt:lpstr>
      <vt:lpstr>GAILLAC </vt:lpstr>
      <vt:lpstr>Diapositive 4</vt:lpstr>
      <vt:lpstr>Diapositive 5</vt:lpstr>
      <vt:lpstr>Diapositive 6</vt:lpstr>
      <vt:lpstr>Diapositive 7</vt:lpstr>
      <vt:lpstr>DURAS l'épicé et sanguin</vt:lpstr>
      <vt:lpstr> DURAS l épicé le sanguin  </vt:lpstr>
      <vt:lpstr>BRAUCOL le réglissé et musclé</vt:lpstr>
      <vt:lpstr>Braucol fer servadou</vt:lpstr>
      <vt:lpstr>PRUNELARD l’intense et floral</vt:lpstr>
      <vt:lpstr>PRUNELART  l’intense et floral</vt:lpstr>
      <vt:lpstr>Les petits Jardins </vt:lpstr>
      <vt:lpstr>Diapositive 15</vt:lpstr>
      <vt:lpstr>Les Petits Jardins 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GAILLAC… ou une autre histoire des cépages modestes</dc:title>
  <dc:creator>Thierry</dc:creator>
  <cp:lastModifiedBy>Thierry</cp:lastModifiedBy>
  <cp:revision>1108</cp:revision>
  <dcterms:created xsi:type="dcterms:W3CDTF">2019-09-30T21:25:14Z</dcterms:created>
  <dcterms:modified xsi:type="dcterms:W3CDTF">2022-01-13T16:46:12Z</dcterms:modified>
</cp:coreProperties>
</file>